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39EB9-B0FE-3942-8CFA-61B9CC57AFD3}" type="datetimeFigureOut">
              <a:rPr lang="en-US" smtClean="0"/>
              <a:pPr/>
              <a:t>11/13/12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28C7F-53BE-264B-80BB-D81C63E2E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838200"/>
            <a:ext cx="7239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Nu </a:t>
            </a:r>
            <a:r>
              <a:rPr lang="en-US" dirty="0" err="1" smtClean="0">
                <a:latin typeface="Arial"/>
                <a:cs typeface="Arial"/>
              </a:rPr>
              <a:t>Xu</a:t>
            </a:r>
            <a:r>
              <a:rPr lang="en-US" dirty="0" smtClean="0">
                <a:latin typeface="Arial"/>
                <a:cs typeface="Arial"/>
              </a:rPr>
              <a:t> – Spokesperson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Xin Dong – Physics Analysis Coordinator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Jim Thomas – Talk Committee Chair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Ernst </a:t>
            </a:r>
            <a:r>
              <a:rPr lang="en-US" dirty="0" err="1" smtClean="0">
                <a:latin typeface="Arial"/>
                <a:cs typeface="Arial"/>
              </a:rPr>
              <a:t>Sichtermann</a:t>
            </a:r>
            <a:r>
              <a:rPr lang="en-US" dirty="0" smtClean="0">
                <a:latin typeface="Arial"/>
                <a:cs typeface="Arial"/>
              </a:rPr>
              <a:t> – </a:t>
            </a:r>
            <a:r>
              <a:rPr lang="en-US" dirty="0" err="1" smtClean="0">
                <a:latin typeface="Arial"/>
                <a:cs typeface="Arial"/>
              </a:rPr>
              <a:t>eSTAR</a:t>
            </a:r>
            <a:r>
              <a:rPr lang="en-US" dirty="0" smtClean="0">
                <a:latin typeface="Arial"/>
                <a:cs typeface="Arial"/>
              </a:rPr>
              <a:t> Task </a:t>
            </a:r>
            <a:r>
              <a:rPr lang="en-US" dirty="0">
                <a:latin typeface="Arial"/>
                <a:cs typeface="Arial"/>
              </a:rPr>
              <a:t>F</a:t>
            </a:r>
            <a:r>
              <a:rPr lang="en-US" dirty="0" smtClean="0">
                <a:latin typeface="Arial"/>
                <a:cs typeface="Arial"/>
              </a:rPr>
              <a:t>orce co-convener</a:t>
            </a:r>
          </a:p>
          <a:p>
            <a:pPr>
              <a:spcAft>
                <a:spcPts val="1200"/>
              </a:spcAft>
            </a:pPr>
            <a:r>
              <a:rPr lang="en-US" dirty="0" err="1" smtClean="0">
                <a:latin typeface="Arial"/>
                <a:cs typeface="Arial"/>
              </a:rPr>
              <a:t>Grazyna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Odyniec</a:t>
            </a:r>
            <a:r>
              <a:rPr lang="en-US" dirty="0" smtClean="0">
                <a:latin typeface="Arial"/>
                <a:cs typeface="Arial"/>
              </a:rPr>
              <a:t> – Beam Energy Scan Focus </a:t>
            </a:r>
            <a:r>
              <a:rPr lang="en-US" dirty="0">
                <a:latin typeface="Arial"/>
                <a:cs typeface="Arial"/>
              </a:rPr>
              <a:t>G</a:t>
            </a:r>
            <a:r>
              <a:rPr lang="en-US" dirty="0" smtClean="0">
                <a:latin typeface="Arial"/>
                <a:cs typeface="Arial"/>
              </a:rPr>
              <a:t>roup co-convener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Hiroshi Masui - Physics Working Group co-convener, </a:t>
            </a:r>
            <a:r>
              <a:rPr lang="en-US" dirty="0" err="1" smtClean="0">
                <a:latin typeface="Arial"/>
                <a:cs typeface="Arial"/>
              </a:rPr>
              <a:t>BulkCorr</a:t>
            </a:r>
            <a:endParaRPr lang="en-US" dirty="0" smtClean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Hans Georg Ritter – HFT </a:t>
            </a:r>
            <a:r>
              <a:rPr lang="en-US" dirty="0">
                <a:latin typeface="Arial"/>
                <a:cs typeface="Arial"/>
              </a:rPr>
              <a:t>P</a:t>
            </a:r>
            <a:r>
              <a:rPr lang="en-US" dirty="0" smtClean="0">
                <a:latin typeface="Arial"/>
                <a:cs typeface="Arial"/>
              </a:rPr>
              <a:t>roject </a:t>
            </a:r>
            <a:r>
              <a:rPr lang="en-US" dirty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eputy CPM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Leo Greiner –  Subproject Leader HFT Pixel Detector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Jim Thomas – Subproject Leader SSD Upgrade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Jim Thomas – Responsible for TPC Calibration</a:t>
            </a:r>
          </a:p>
          <a:p>
            <a:pPr>
              <a:spcAft>
                <a:spcPts val="1200"/>
              </a:spcAft>
            </a:pPr>
            <a:r>
              <a:rPr lang="en-US" i="1" dirty="0" smtClean="0">
                <a:latin typeface="Arial"/>
                <a:cs typeface="Arial"/>
              </a:rPr>
              <a:t>Patrick Huck, Chris Powell </a:t>
            </a:r>
            <a:r>
              <a:rPr lang="en-US" dirty="0" smtClean="0">
                <a:latin typeface="Arial"/>
                <a:cs typeface="Arial"/>
              </a:rPr>
              <a:t>– Embedding Deputy</a:t>
            </a:r>
          </a:p>
          <a:p>
            <a:pPr>
              <a:spcAft>
                <a:spcPts val="1200"/>
              </a:spcAft>
            </a:pP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R_pub_citation_July2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62" y="533400"/>
            <a:ext cx="8510438" cy="6284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6063" y="271046"/>
            <a:ext cx="1678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Arial"/>
                <a:cs typeface="Arial"/>
              </a:rPr>
              <a:t>As of July, 2012</a:t>
            </a:r>
            <a:endParaRPr lang="en-US" sz="1600" i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228600"/>
            <a:ext cx="4119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Recent Publications (June 2009 - )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762000"/>
            <a:ext cx="7227359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48 STAR Publications</a:t>
            </a:r>
          </a:p>
          <a:p>
            <a:r>
              <a:rPr lang="en-US" dirty="0" smtClean="0">
                <a:latin typeface="Arial"/>
                <a:cs typeface="Arial"/>
              </a:rPr>
              <a:t>          1 Nature,  1 Science</a:t>
            </a:r>
          </a:p>
          <a:p>
            <a:r>
              <a:rPr lang="en-US" dirty="0" smtClean="0">
                <a:latin typeface="Arial"/>
                <a:cs typeface="Arial"/>
              </a:rPr>
              <a:t>         10 Physical Review Letters</a:t>
            </a:r>
          </a:p>
          <a:p>
            <a:r>
              <a:rPr lang="en-US" dirty="0" smtClean="0">
                <a:latin typeface="Arial"/>
                <a:cs typeface="Arial"/>
              </a:rPr>
              <a:t>         24 Physical Review C</a:t>
            </a:r>
          </a:p>
          <a:p>
            <a:r>
              <a:rPr lang="en-US" dirty="0" smtClean="0">
                <a:latin typeface="Arial"/>
                <a:cs typeface="Arial"/>
              </a:rPr>
              <a:t>           9 Physical Review D</a:t>
            </a:r>
          </a:p>
          <a:p>
            <a:r>
              <a:rPr lang="en-US" dirty="0" smtClean="0">
                <a:latin typeface="Arial"/>
                <a:cs typeface="Arial"/>
              </a:rPr>
              <a:t>           3 Physics Letters B</a:t>
            </a:r>
          </a:p>
          <a:p>
            <a:r>
              <a:rPr lang="en-US" dirty="0" smtClean="0">
                <a:latin typeface="Arial"/>
                <a:cs typeface="Arial"/>
              </a:rPr>
              <a:t>           1 Nuclear Physics A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21 STAR Publications with at least one lead author from LBNL</a:t>
            </a:r>
          </a:p>
          <a:p>
            <a:r>
              <a:rPr lang="en-US" dirty="0" smtClean="0">
                <a:latin typeface="Arial"/>
                <a:cs typeface="Arial"/>
              </a:rPr>
              <a:t>	1 Nature</a:t>
            </a:r>
          </a:p>
          <a:p>
            <a:r>
              <a:rPr lang="en-US" dirty="0" smtClean="0">
                <a:latin typeface="Arial"/>
                <a:cs typeface="Arial"/>
              </a:rPr>
              <a:t>	3 Physical Review Letters</a:t>
            </a:r>
          </a:p>
          <a:p>
            <a:r>
              <a:rPr lang="en-US" dirty="0" smtClean="0">
                <a:latin typeface="Arial"/>
                <a:cs typeface="Arial"/>
              </a:rPr>
              <a:t>	11 Physical Review C</a:t>
            </a:r>
          </a:p>
          <a:p>
            <a:r>
              <a:rPr lang="en-US" dirty="0" smtClean="0">
                <a:latin typeface="Arial"/>
                <a:cs typeface="Arial"/>
              </a:rPr>
              <a:t>	5 Physical Review D</a:t>
            </a:r>
          </a:p>
          <a:p>
            <a:r>
              <a:rPr lang="en-US" dirty="0" smtClean="0">
                <a:latin typeface="Arial"/>
                <a:cs typeface="Arial"/>
              </a:rPr>
              <a:t>	1 Physics Letters B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5029200"/>
            <a:ext cx="37215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Other individual publications:</a:t>
            </a:r>
          </a:p>
          <a:p>
            <a:r>
              <a:rPr lang="en-US" dirty="0" smtClean="0">
                <a:latin typeface="Arial"/>
                <a:cs typeface="Arial"/>
              </a:rPr>
              <a:t>       1 Science</a:t>
            </a:r>
          </a:p>
          <a:p>
            <a:r>
              <a:rPr lang="en-US" dirty="0" smtClean="0">
                <a:latin typeface="Arial"/>
                <a:cs typeface="Arial"/>
              </a:rPr>
              <a:t>       2 Physics Letters B</a:t>
            </a:r>
          </a:p>
          <a:p>
            <a:r>
              <a:rPr lang="en-US" dirty="0" smtClean="0">
                <a:latin typeface="Arial"/>
                <a:cs typeface="Arial"/>
              </a:rPr>
              <a:t>       1 Ann. Rev. of Part. and </a:t>
            </a:r>
            <a:r>
              <a:rPr lang="en-US" dirty="0" err="1" smtClean="0">
                <a:latin typeface="Arial"/>
                <a:cs typeface="Arial"/>
              </a:rPr>
              <a:t>Nucl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  <a:p>
            <a:r>
              <a:rPr lang="en-US" dirty="0" smtClean="0">
                <a:latin typeface="Arial"/>
                <a:cs typeface="Arial"/>
              </a:rPr>
              <a:t>	1 Physical Review 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231880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Students </a:t>
            </a:r>
            <a:r>
              <a:rPr lang="en-US" dirty="0" smtClean="0">
                <a:latin typeface="Arial"/>
                <a:cs typeface="Arial"/>
              </a:rPr>
              <a:t>(institution, year </a:t>
            </a:r>
            <a:r>
              <a:rPr lang="en-US" dirty="0" smtClean="0">
                <a:latin typeface="Arial"/>
                <a:cs typeface="Arial"/>
              </a:rPr>
              <a:t>of Ph.D.) conducting thesis work in RNC.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	R. </a:t>
            </a:r>
            <a:r>
              <a:rPr lang="en-US" dirty="0" err="1" smtClean="0">
                <a:latin typeface="Arial"/>
                <a:cs typeface="Arial"/>
              </a:rPr>
              <a:t>Cendejas</a:t>
            </a:r>
            <a:r>
              <a:rPr lang="en-US" dirty="0" smtClean="0">
                <a:latin typeface="Arial"/>
                <a:cs typeface="Arial"/>
              </a:rPr>
              <a:t> - </a:t>
            </a:r>
            <a:r>
              <a:rPr lang="en-US" sz="1600" i="1" dirty="0" smtClean="0">
                <a:latin typeface="Arial"/>
                <a:cs typeface="Arial"/>
              </a:rPr>
              <a:t>UCLA, 2012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	C. Jena – </a:t>
            </a:r>
            <a:r>
              <a:rPr lang="en-US" sz="1600" i="1" dirty="0" smtClean="0">
                <a:latin typeface="Arial"/>
                <a:cs typeface="Arial"/>
              </a:rPr>
              <a:t>Institute of Physics, </a:t>
            </a:r>
            <a:r>
              <a:rPr lang="en-US" sz="1600" i="1" dirty="0" smtClean="0">
                <a:latin typeface="Arial"/>
                <a:cs typeface="Arial"/>
              </a:rPr>
              <a:t>India, TBD</a:t>
            </a:r>
            <a:endParaRPr lang="en-US" i="1" dirty="0" smtClean="0">
              <a:latin typeface="Arial"/>
              <a:cs typeface="Arial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	D. </a:t>
            </a:r>
            <a:r>
              <a:rPr lang="en-US" dirty="0" err="1" smtClean="0">
                <a:solidFill>
                  <a:prstClr val="black"/>
                </a:solidFill>
                <a:latin typeface="Arial"/>
                <a:cs typeface="Arial"/>
              </a:rPr>
              <a:t>Kikola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 - </a:t>
            </a:r>
            <a:r>
              <a:rPr lang="en-US" sz="1600" i="1" dirty="0" smtClean="0">
                <a:solidFill>
                  <a:prstClr val="black"/>
                </a:solidFill>
                <a:latin typeface="Arial"/>
                <a:cs typeface="Arial"/>
              </a:rPr>
              <a:t>Warsaw Univ. of Tech., 2011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  </a:t>
            </a:r>
          </a:p>
          <a:p>
            <a:r>
              <a:rPr lang="en-US" dirty="0" smtClean="0">
                <a:latin typeface="Arial"/>
                <a:cs typeface="Arial"/>
              </a:rPr>
              <a:t>	</a:t>
            </a:r>
            <a:r>
              <a:rPr lang="en-US" dirty="0" smtClean="0">
                <a:latin typeface="Arial"/>
                <a:cs typeface="Arial"/>
              </a:rPr>
              <a:t>X.F. </a:t>
            </a:r>
            <a:r>
              <a:rPr lang="en-US" dirty="0" err="1" smtClean="0">
                <a:latin typeface="Arial"/>
                <a:cs typeface="Arial"/>
              </a:rPr>
              <a:t>Luo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– </a:t>
            </a:r>
            <a:r>
              <a:rPr lang="en-US" sz="1600" i="1" dirty="0" smtClean="0">
                <a:latin typeface="Arial"/>
                <a:cs typeface="Arial"/>
              </a:rPr>
              <a:t>Univ. of Sci. and Tech. of China</a:t>
            </a:r>
            <a:r>
              <a:rPr lang="en-US" sz="1600" i="1" dirty="0" smtClean="0">
                <a:latin typeface="Arial"/>
                <a:cs typeface="Arial"/>
              </a:rPr>
              <a:t>, 2010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	C. Powell - </a:t>
            </a:r>
            <a:r>
              <a:rPr lang="en-US" sz="1600" i="1" dirty="0" smtClean="0">
                <a:solidFill>
                  <a:prstClr val="black"/>
                </a:solidFill>
                <a:latin typeface="Arial"/>
                <a:cs typeface="Arial"/>
              </a:rPr>
              <a:t>Univ. of Cape Town, South </a:t>
            </a:r>
            <a:r>
              <a:rPr lang="en-US" sz="1600" i="1" dirty="0" smtClean="0">
                <a:solidFill>
                  <a:prstClr val="black"/>
                </a:solidFill>
                <a:latin typeface="Arial"/>
                <a:cs typeface="Arial"/>
              </a:rPr>
              <a:t>Africa, TBD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r>
              <a:rPr lang="en-US" dirty="0" smtClean="0">
                <a:latin typeface="Arial"/>
                <a:cs typeface="Arial"/>
              </a:rPr>
              <a:t>	</a:t>
            </a:r>
            <a:r>
              <a:rPr lang="en-US" dirty="0" smtClean="0">
                <a:latin typeface="Arial"/>
                <a:cs typeface="Arial"/>
              </a:rPr>
              <a:t>E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 smtClean="0">
                <a:latin typeface="Arial"/>
                <a:cs typeface="Arial"/>
              </a:rPr>
              <a:t>Sangaline</a:t>
            </a:r>
            <a:r>
              <a:rPr lang="en-US" dirty="0" smtClean="0">
                <a:latin typeface="Arial"/>
                <a:cs typeface="Arial"/>
              </a:rPr>
              <a:t> - </a:t>
            </a:r>
            <a:r>
              <a:rPr lang="en-US" sz="1600" i="1" dirty="0" smtClean="0">
                <a:latin typeface="Arial"/>
                <a:cs typeface="Arial"/>
              </a:rPr>
              <a:t>UC Davis, TBD</a:t>
            </a:r>
            <a:endParaRPr lang="en-US" i="1" dirty="0" smtClean="0">
              <a:latin typeface="Arial"/>
              <a:cs typeface="Arial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	S. Shi – </a:t>
            </a:r>
            <a:r>
              <a:rPr lang="en-US" sz="1600" i="1" dirty="0" smtClean="0">
                <a:solidFill>
                  <a:prstClr val="black"/>
                </a:solidFill>
                <a:latin typeface="Arial"/>
                <a:cs typeface="Arial"/>
              </a:rPr>
              <a:t>Central China Normal Univ., 2010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r>
              <a:rPr lang="en-US" dirty="0" smtClean="0">
                <a:latin typeface="Arial"/>
                <a:cs typeface="Arial"/>
              </a:rPr>
              <a:t>	</a:t>
            </a:r>
            <a:r>
              <a:rPr lang="en-US" dirty="0" smtClean="0">
                <a:latin typeface="Arial"/>
                <a:cs typeface="Arial"/>
              </a:rPr>
              <a:t>X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smtClean="0">
                <a:latin typeface="Arial"/>
                <a:cs typeface="Arial"/>
              </a:rPr>
              <a:t>Sun - </a:t>
            </a:r>
            <a:r>
              <a:rPr lang="en-US" sz="1600" i="1" dirty="0" smtClean="0">
                <a:latin typeface="Arial"/>
                <a:cs typeface="Arial"/>
              </a:rPr>
              <a:t>Harbin Inst. </a:t>
            </a:r>
            <a:r>
              <a:rPr lang="en-US" sz="1600" i="1" dirty="0" smtClean="0">
                <a:latin typeface="Arial"/>
                <a:cs typeface="Arial"/>
              </a:rPr>
              <a:t>o</a:t>
            </a:r>
            <a:r>
              <a:rPr lang="en-US" sz="1600" i="1" dirty="0" smtClean="0">
                <a:latin typeface="Arial"/>
                <a:cs typeface="Arial"/>
              </a:rPr>
              <a:t>f Tech., China, TBD</a:t>
            </a:r>
            <a:endParaRPr lang="en-US" i="1" dirty="0" smtClean="0">
              <a:latin typeface="Arial"/>
              <a:cs typeface="Arial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	X. Zhang - </a:t>
            </a:r>
            <a:r>
              <a:rPr lang="en-US" sz="1600" i="1" dirty="0" smtClean="0">
                <a:solidFill>
                  <a:prstClr val="black"/>
                </a:solidFill>
                <a:latin typeface="Arial"/>
                <a:cs typeface="Arial"/>
              </a:rPr>
              <a:t>Nanjing </a:t>
            </a:r>
            <a:r>
              <a:rPr lang="en-US" sz="1600" i="1" dirty="0" smtClean="0">
                <a:solidFill>
                  <a:prstClr val="black"/>
                </a:solidFill>
                <a:latin typeface="Arial"/>
                <a:cs typeface="Arial"/>
              </a:rPr>
              <a:t>Univ., 2010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r>
              <a:rPr lang="en-US" dirty="0" smtClean="0">
                <a:latin typeface="Arial"/>
                <a:cs typeface="Arial"/>
              </a:rPr>
              <a:t>	</a:t>
            </a:r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smtClean="0">
                <a:latin typeface="Arial"/>
                <a:cs typeface="Arial"/>
              </a:rPr>
              <a:t>Zhao - </a:t>
            </a:r>
            <a:r>
              <a:rPr lang="en-US" sz="1600" i="1" dirty="0" smtClean="0">
                <a:latin typeface="Arial"/>
                <a:cs typeface="Arial"/>
              </a:rPr>
              <a:t>Shanghai Inst. of Applied Physics, China, TBD</a:t>
            </a:r>
            <a:endParaRPr lang="en-US" i="1" dirty="0" smtClean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609600"/>
            <a:ext cx="55626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Presentations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Quark Matter 2011, Annecy, France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Hiroshi Masui – STAR highlights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Alexander </a:t>
            </a:r>
            <a:r>
              <a:rPr lang="en-US" sz="1600" dirty="0" err="1" smtClean="0">
                <a:latin typeface="Arial"/>
                <a:cs typeface="Arial"/>
              </a:rPr>
              <a:t>Schmah</a:t>
            </a:r>
            <a:r>
              <a:rPr lang="en-US" sz="1600" dirty="0" smtClean="0">
                <a:latin typeface="Arial"/>
                <a:cs typeface="Arial"/>
              </a:rPr>
              <a:t> – Elliptic flow from </a:t>
            </a:r>
            <a:r>
              <a:rPr lang="en-US" sz="1600" dirty="0" smtClean="0">
                <a:latin typeface="Arial"/>
                <a:cs typeface="Arial"/>
              </a:rPr>
              <a:t>BES (STAR) </a:t>
            </a:r>
            <a:endParaRPr lang="en-US" sz="1600" dirty="0" smtClean="0">
              <a:latin typeface="Arial"/>
              <a:cs typeface="Arial"/>
            </a:endParaRPr>
          </a:p>
          <a:p>
            <a:pPr lvl="1"/>
            <a:r>
              <a:rPr lang="en-US" sz="1600" dirty="0" err="1" smtClean="0">
                <a:latin typeface="Arial"/>
                <a:cs typeface="Arial"/>
              </a:rPr>
              <a:t>Yifei</a:t>
            </a:r>
            <a:r>
              <a:rPr lang="en-US" sz="1600" dirty="0" smtClean="0">
                <a:latin typeface="Arial"/>
                <a:cs typeface="Arial"/>
              </a:rPr>
              <a:t> Zhang – Open charm </a:t>
            </a:r>
            <a:r>
              <a:rPr lang="en-US" sz="1600" dirty="0" err="1" smtClean="0">
                <a:latin typeface="Arial"/>
                <a:cs typeface="Arial"/>
              </a:rPr>
              <a:t>hadron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smtClean="0">
                <a:latin typeface="Arial"/>
                <a:cs typeface="Arial"/>
              </a:rPr>
              <a:t>production (STAR)</a:t>
            </a:r>
          </a:p>
          <a:p>
            <a:pPr lvl="1"/>
            <a:r>
              <a:rPr lang="en-US" sz="1600" i="1" dirty="0" err="1" smtClean="0">
                <a:latin typeface="Arial"/>
                <a:cs typeface="Arial"/>
              </a:rPr>
              <a:t>Jie</a:t>
            </a:r>
            <a:r>
              <a:rPr lang="en-US" sz="1600" i="1" dirty="0" smtClean="0">
                <a:latin typeface="Arial"/>
                <a:cs typeface="Arial"/>
              </a:rPr>
              <a:t> Zhao </a:t>
            </a:r>
            <a:r>
              <a:rPr lang="en-US" sz="1600" dirty="0" smtClean="0">
                <a:latin typeface="Arial"/>
                <a:cs typeface="Arial"/>
              </a:rPr>
              <a:t>– </a:t>
            </a:r>
            <a:r>
              <a:rPr lang="en-US" sz="1600" dirty="0" err="1" smtClean="0">
                <a:latin typeface="Arial"/>
                <a:cs typeface="Arial"/>
              </a:rPr>
              <a:t>Dielectron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smtClean="0">
                <a:latin typeface="Arial"/>
                <a:cs typeface="Arial"/>
              </a:rPr>
              <a:t>production (STAR)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Quark Matter 2012, Washington D.C.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Xin Dong – STAR highlights</a:t>
            </a:r>
          </a:p>
          <a:p>
            <a:pPr lvl="1"/>
            <a:r>
              <a:rPr lang="en-US" sz="1600" i="1" dirty="0" smtClean="0">
                <a:latin typeface="Arial"/>
                <a:cs typeface="Arial"/>
              </a:rPr>
              <a:t>Evan </a:t>
            </a:r>
            <a:r>
              <a:rPr lang="en-US" sz="1600" i="1" dirty="0" err="1" smtClean="0">
                <a:latin typeface="Arial"/>
                <a:cs typeface="Arial"/>
              </a:rPr>
              <a:t>Sangaline</a:t>
            </a:r>
            <a:r>
              <a:rPr lang="en-US" sz="1600" i="1" dirty="0" smtClean="0">
                <a:latin typeface="Arial"/>
                <a:cs typeface="Arial"/>
              </a:rPr>
              <a:t> </a:t>
            </a:r>
            <a:r>
              <a:rPr lang="en-US" sz="1600" dirty="0" smtClean="0">
                <a:latin typeface="Arial"/>
                <a:cs typeface="Arial"/>
              </a:rPr>
              <a:t>– R</a:t>
            </a:r>
            <a:r>
              <a:rPr lang="en-US" sz="1600" baseline="-25000" dirty="0" smtClean="0">
                <a:latin typeface="Arial"/>
                <a:cs typeface="Arial"/>
              </a:rPr>
              <a:t>AA</a:t>
            </a:r>
            <a:r>
              <a:rPr lang="en-US" sz="1600" dirty="0" smtClean="0">
                <a:latin typeface="Arial"/>
                <a:cs typeface="Arial"/>
              </a:rPr>
              <a:t> and </a:t>
            </a:r>
            <a:r>
              <a:rPr lang="en-US" sz="1600" dirty="0" err="1" smtClean="0">
                <a:latin typeface="Arial"/>
                <a:cs typeface="Arial"/>
              </a:rPr>
              <a:t>R</a:t>
            </a:r>
            <a:r>
              <a:rPr lang="en-US" sz="1600" baseline="-25000" dirty="0" err="1" smtClean="0">
                <a:latin typeface="Arial"/>
                <a:cs typeface="Arial"/>
              </a:rPr>
              <a:t>cp</a:t>
            </a:r>
            <a:r>
              <a:rPr lang="en-US" sz="1600" dirty="0" smtClean="0">
                <a:latin typeface="Arial"/>
                <a:cs typeface="Arial"/>
              </a:rPr>
              <a:t> from </a:t>
            </a:r>
            <a:r>
              <a:rPr lang="en-US" sz="1600" dirty="0" smtClean="0">
                <a:latin typeface="Arial"/>
                <a:cs typeface="Arial"/>
              </a:rPr>
              <a:t>BES (STAR)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399</Words>
  <Application>Microsoft Macintosh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Lawrence Berkeley National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Xin Dong</dc:creator>
  <cp:lastModifiedBy>Xin Dong</cp:lastModifiedBy>
  <cp:revision>96</cp:revision>
  <dcterms:created xsi:type="dcterms:W3CDTF">2012-11-14T07:21:32Z</dcterms:created>
  <dcterms:modified xsi:type="dcterms:W3CDTF">2012-11-14T19:35:40Z</dcterms:modified>
</cp:coreProperties>
</file>