
<file path=[Content_Types].xml><?xml version="1.0" encoding="utf-8"?>
<Types xmlns="http://schemas.openxmlformats.org/package/2006/content-types">
  <Default Extension="png" ContentType="image/png"/>
  <Default Extension="mpeg" ContentType="video/mpe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79"/>
  </p:notesMasterIdLst>
  <p:handoutMasterIdLst>
    <p:handoutMasterId r:id="rId80"/>
  </p:handoutMasterIdLst>
  <p:sldIdLst>
    <p:sldId id="256" r:id="rId2"/>
    <p:sldId id="404" r:id="rId3"/>
    <p:sldId id="437" r:id="rId4"/>
    <p:sldId id="444" r:id="rId5"/>
    <p:sldId id="455" r:id="rId6"/>
    <p:sldId id="429" r:id="rId7"/>
    <p:sldId id="432" r:id="rId8"/>
    <p:sldId id="454" r:id="rId9"/>
    <p:sldId id="456" r:id="rId10"/>
    <p:sldId id="363" r:id="rId11"/>
    <p:sldId id="414" r:id="rId12"/>
    <p:sldId id="265" r:id="rId13"/>
    <p:sldId id="267" r:id="rId14"/>
    <p:sldId id="268" r:id="rId15"/>
    <p:sldId id="269" r:id="rId16"/>
    <p:sldId id="270" r:id="rId17"/>
    <p:sldId id="353" r:id="rId18"/>
    <p:sldId id="447" r:id="rId19"/>
    <p:sldId id="410" r:id="rId20"/>
    <p:sldId id="310" r:id="rId21"/>
    <p:sldId id="274" r:id="rId22"/>
    <p:sldId id="450" r:id="rId23"/>
    <p:sldId id="457" r:id="rId24"/>
    <p:sldId id="452" r:id="rId25"/>
    <p:sldId id="441" r:id="rId26"/>
    <p:sldId id="451" r:id="rId27"/>
    <p:sldId id="398" r:id="rId28"/>
    <p:sldId id="357" r:id="rId29"/>
    <p:sldId id="327" r:id="rId30"/>
    <p:sldId id="405" r:id="rId31"/>
    <p:sldId id="431" r:id="rId32"/>
    <p:sldId id="453" r:id="rId33"/>
    <p:sldId id="430" r:id="rId34"/>
    <p:sldId id="409" r:id="rId35"/>
    <p:sldId id="407" r:id="rId36"/>
    <p:sldId id="408" r:id="rId37"/>
    <p:sldId id="412" r:id="rId38"/>
    <p:sldId id="399" r:id="rId39"/>
    <p:sldId id="397" r:id="rId40"/>
    <p:sldId id="433" r:id="rId41"/>
    <p:sldId id="445" r:id="rId42"/>
    <p:sldId id="378" r:id="rId43"/>
    <p:sldId id="329" r:id="rId44"/>
    <p:sldId id="418" r:id="rId45"/>
    <p:sldId id="415" r:id="rId46"/>
    <p:sldId id="311" r:id="rId47"/>
    <p:sldId id="411" r:id="rId48"/>
    <p:sldId id="361" r:id="rId49"/>
    <p:sldId id="362" r:id="rId50"/>
    <p:sldId id="370" r:id="rId51"/>
    <p:sldId id="371" r:id="rId52"/>
    <p:sldId id="359" r:id="rId53"/>
    <p:sldId id="360" r:id="rId54"/>
    <p:sldId id="400" r:id="rId55"/>
    <p:sldId id="374" r:id="rId56"/>
    <p:sldId id="382" r:id="rId57"/>
    <p:sldId id="384" r:id="rId58"/>
    <p:sldId id="403" r:id="rId59"/>
    <p:sldId id="379" r:id="rId60"/>
    <p:sldId id="380" r:id="rId61"/>
    <p:sldId id="385" r:id="rId62"/>
    <p:sldId id="386" r:id="rId63"/>
    <p:sldId id="387" r:id="rId64"/>
    <p:sldId id="402" r:id="rId65"/>
    <p:sldId id="401" r:id="rId66"/>
    <p:sldId id="428" r:id="rId67"/>
    <p:sldId id="417" r:id="rId68"/>
    <p:sldId id="436" r:id="rId69"/>
    <p:sldId id="425" r:id="rId70"/>
    <p:sldId id="424" r:id="rId71"/>
    <p:sldId id="439" r:id="rId72"/>
    <p:sldId id="440" r:id="rId73"/>
    <p:sldId id="448" r:id="rId74"/>
    <p:sldId id="434" r:id="rId75"/>
    <p:sldId id="438" r:id="rId76"/>
    <p:sldId id="446" r:id="rId77"/>
    <p:sldId id="413" r:id="rId78"/>
  </p:sldIdLst>
  <p:sldSz cx="9144000" cy="6858000" type="screen4x3"/>
  <p:notesSz cx="6934200" cy="9080500"/>
  <p:defaultTex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008000"/>
    <a:srgbClr val="0000CC"/>
    <a:srgbClr val="CC9900"/>
    <a:srgbClr val="FFCC00"/>
    <a:srgbClr val="FFFF99"/>
    <a:srgbClr val="FFFD8F"/>
    <a:srgbClr val="FF0066"/>
    <a:srgbClr val="0033CC"/>
    <a:srgbClr val="3065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431" autoAdjust="0"/>
    <p:restoredTop sz="86630" autoAdjust="0"/>
  </p:normalViewPr>
  <p:slideViewPr>
    <p:cSldViewPr showGuides="1">
      <p:cViewPr varScale="1">
        <p:scale>
          <a:sx n="94" d="100"/>
          <a:sy n="94" d="100"/>
        </p:scale>
        <p:origin x="-1284" y="-90"/>
      </p:cViewPr>
      <p:guideLst>
        <p:guide orient="horz" pos="2736"/>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p:scale>
          <a:sx n="150" d="100"/>
          <a:sy n="150" d="100"/>
        </p:scale>
        <p:origin x="-516" y="3240"/>
      </p:cViewPr>
      <p:guideLst>
        <p:guide orient="horz" pos="2860"/>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wmf"/><Relationship Id="rId7" Type="http://schemas.openxmlformats.org/officeDocument/2006/relationships/image" Target="../media/image47.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4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png"/><Relationship Id="rId5" Type="http://schemas.openxmlformats.org/officeDocument/2006/relationships/image" Target="../media/image70.wmf"/><Relationship Id="rId4" Type="http://schemas.openxmlformats.org/officeDocument/2006/relationships/image" Target="../media/image69.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image" Target="../media/image8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05138"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1" name="Rectangle 3"/>
          <p:cNvSpPr>
            <a:spLocks noGrp="1" noChangeArrowheads="1"/>
          </p:cNvSpPr>
          <p:nvPr>
            <p:ph type="dt" sz="quarter" idx="1"/>
          </p:nvPr>
        </p:nvSpPr>
        <p:spPr bwMode="auto">
          <a:xfrm>
            <a:off x="3929063" y="0"/>
            <a:ext cx="3005137"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2" name="Rectangle 4"/>
          <p:cNvSpPr>
            <a:spLocks noGrp="1" noChangeArrowheads="1"/>
          </p:cNvSpPr>
          <p:nvPr>
            <p:ph type="ftr" sz="quarter" idx="2"/>
          </p:nvPr>
        </p:nvSpPr>
        <p:spPr bwMode="auto">
          <a:xfrm>
            <a:off x="0" y="8626475"/>
            <a:ext cx="3005138"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43013" name="Rectangle 5"/>
          <p:cNvSpPr>
            <a:spLocks noGrp="1" noChangeArrowheads="1"/>
          </p:cNvSpPr>
          <p:nvPr>
            <p:ph type="sldNum" sz="quarter" idx="3"/>
          </p:nvPr>
        </p:nvSpPr>
        <p:spPr bwMode="auto">
          <a:xfrm>
            <a:off x="3929063" y="8626475"/>
            <a:ext cx="3005137"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fld id="{A006FAF1-C6C6-4B0D-87FA-E02D53B5D677}" type="slidenum">
              <a:rPr lang="en-US"/>
              <a:pPr>
                <a:defRPr/>
              </a:pPr>
              <a:t>‹#›</a:t>
            </a:fld>
            <a:endParaRPr lang="en-US" dirty="0"/>
          </a:p>
        </p:txBody>
      </p:sp>
    </p:spTree>
    <p:extLst>
      <p:ext uri="{BB962C8B-B14F-4D97-AF65-F5344CB8AC3E}">
        <p14:creationId xmlns:p14="http://schemas.microsoft.com/office/powerpoint/2010/main" val="1581211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05138"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1" name="Rectangle 3"/>
          <p:cNvSpPr>
            <a:spLocks noGrp="1" noChangeArrowheads="1"/>
          </p:cNvSpPr>
          <p:nvPr>
            <p:ph type="dt" idx="1"/>
          </p:nvPr>
        </p:nvSpPr>
        <p:spPr bwMode="auto">
          <a:xfrm>
            <a:off x="3929063" y="0"/>
            <a:ext cx="3005137"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196975" y="681038"/>
            <a:ext cx="4540250" cy="34051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23925" y="4313238"/>
            <a:ext cx="5086350" cy="408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26475"/>
            <a:ext cx="3005138"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defRPr sz="1200" b="0">
                <a:solidFill>
                  <a:schemeClr val="tx1"/>
                </a:solidFill>
                <a:latin typeface="Times New Roman" pitchFamily="18" charset="0"/>
                <a:cs typeface="+mn-cs"/>
              </a:defRPr>
            </a:lvl1pPr>
          </a:lstStyle>
          <a:p>
            <a:pPr>
              <a:defRPr/>
            </a:pPr>
            <a:endParaRPr lang="en-US"/>
          </a:p>
        </p:txBody>
      </p:sp>
      <p:sp>
        <p:nvSpPr>
          <p:cNvPr id="7175" name="Rectangle 7"/>
          <p:cNvSpPr>
            <a:spLocks noGrp="1" noChangeArrowheads="1"/>
          </p:cNvSpPr>
          <p:nvPr>
            <p:ph type="sldNum" sz="quarter" idx="5"/>
          </p:nvPr>
        </p:nvSpPr>
        <p:spPr bwMode="auto">
          <a:xfrm>
            <a:off x="3929063" y="8626475"/>
            <a:ext cx="3005137"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defRPr sz="1200" b="0">
                <a:solidFill>
                  <a:schemeClr val="tx1"/>
                </a:solidFill>
                <a:latin typeface="Times New Roman" pitchFamily="18" charset="0"/>
                <a:cs typeface="+mn-cs"/>
              </a:defRPr>
            </a:lvl1pPr>
          </a:lstStyle>
          <a:p>
            <a:pPr>
              <a:defRPr/>
            </a:pPr>
            <a:fld id="{FEBFB6AC-8910-4564-8D85-3C3A359D6165}" type="slidenum">
              <a:rPr lang="en-US"/>
              <a:pPr>
                <a:defRPr/>
              </a:pPr>
              <a:t>‹#›</a:t>
            </a:fld>
            <a:endParaRPr lang="en-US" dirty="0"/>
          </a:p>
        </p:txBody>
      </p:sp>
    </p:spTree>
    <p:extLst>
      <p:ext uri="{BB962C8B-B14F-4D97-AF65-F5344CB8AC3E}">
        <p14:creationId xmlns:p14="http://schemas.microsoft.com/office/powerpoint/2010/main" val="2903754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909638" y="346075"/>
            <a:ext cx="5127625" cy="3846513"/>
          </a:xfrm>
        </p:spPr>
      </p:sp>
      <p:sp>
        <p:nvSpPr>
          <p:cNvPr id="28675" name="Rectangle 3"/>
          <p:cNvSpPr>
            <a:spLocks noGrp="1" noChangeArrowheads="1"/>
          </p:cNvSpPr>
          <p:nvPr>
            <p:ph type="body" idx="1"/>
          </p:nvPr>
        </p:nvSpPr>
        <p:spPr bwMode="auto">
          <a:xfrm>
            <a:off x="923925" y="4313238"/>
            <a:ext cx="5086350"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smtClean="0">
                <a:latin typeface="Arial" pitchFamily="34" charset="0"/>
              </a:rPr>
              <a:t>The strong interaction is mediated by a massless self interacting particle called the gluon.  This leads to a most unusual property of the strong interaction: it is called confinement.  The self-interaction of the gluons exchanged by two quarks causes the field between the quarks to be drawn down into a flux tube or “string”.  And as the length of the string increases, the number of self interactions and thus the energy of the string increases.  The rate of increase of energy with length is linear at large distance,  Energy  =  C / r +  k * r , leading to a constant restoring force, k.  So if you pull hard enough on the quarks, the string will break and a quark-antiquark pair will be created to terminate the ends of the string fragments.  Thus, a quark cannot be isolated.  The only way to study a "free" quark is to put quark pairs in a </a:t>
            </a:r>
            <a:r>
              <a:rPr lang="en-US" altLang="en-US" sz="900" b="1" smtClean="0">
                <a:latin typeface="Arial" pitchFamily="34" charset="0"/>
              </a:rPr>
              <a:t>very</a:t>
            </a:r>
            <a:r>
              <a:rPr lang="en-US" altLang="en-US" sz="900" smtClean="0">
                <a:latin typeface="Arial" pitchFamily="34" charset="0"/>
              </a:rPr>
              <a:t> dense plasma where nearest neighbor interactions can disrupt the strings.  Under these conditions, the gluon exchanges will be isotropic in space and the quark can act as if it is isolated and free.  (In the same sense that an electron is free in an  plasma.)  RHIC will produce sufficiently dense states of matter to allow us to study quark deconfinement and assymptotic freedom. </a:t>
            </a:r>
          </a:p>
          <a:p>
            <a:r>
              <a:rPr lang="en-US" altLang="en-US" sz="900" smtClean="0">
                <a:latin typeface="Arial" pitchFamily="34" charset="0"/>
              </a:rPr>
              <a:t>Compare the strong interaction to the electromagnetic interaction (upper vs. lower figure).  The E&amp;M interaction is mediated by photons which have infinite range and do not interact with one another.  Thus, the propagation of photons is purely geometric which leads to a 1/R**2 force. </a:t>
            </a:r>
          </a:p>
          <a:p>
            <a:r>
              <a:rPr lang="en-US" altLang="en-US" sz="900" smtClean="0">
                <a:latin typeface="Arial" pitchFamily="34" charset="0"/>
              </a:rPr>
              <a:t>Strictly speaking, the model presented in this viewgraph is a mnemonic for understanding the strong interaction.  It is not a complete description of the strong interaction nor is it extremely precise.  But it describes a great deal in very few waves of the hand.  A more accurate description of quark confinement is achieved by noting that there is a formal analogy between QCD and QED if you swap the roles of the Electric and Magnetic interaction.  You must also add the color degrees of freedom.  Under these circumstances, quark confinement is the analog of the Meisner effect where a super-conductor expels lines of magnetic flux.   But in QCD, the vacuum expels the electric flux between the two quarks causing the flux lines to be collapsed down into a narrow flux tube, or string.</a:t>
            </a:r>
            <a:endParaRPr lang="en-US" altLang="en-US" sz="1400" smtClean="0">
              <a:latin typeface="Arial" pitchFamily="34" charset="0"/>
            </a:endParaRPr>
          </a:p>
          <a:p>
            <a:endParaRPr lang="en-US" altLang="en-US" smtClean="0">
              <a:latin typeface="Arial" pitchFamily="34" charset="0"/>
            </a:endParaRPr>
          </a:p>
          <a:p>
            <a:endParaRPr lang="en-US" altLang="en-US" smtClean="0">
              <a:latin typeface="Arial" pitchFamily="34" charset="0"/>
            </a:endParaRPr>
          </a:p>
          <a:p>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QCD changes the familiar QED screening to anti–screening:</a:t>
            </a:r>
          </a:p>
          <a:p>
            <a:r>
              <a:rPr lang="el-GR" sz="1200" b="0" i="0" u="none" strike="noStrike" kern="1200" baseline="0" dirty="0" smtClean="0">
                <a:solidFill>
                  <a:schemeClr val="tx1"/>
                </a:solidFill>
                <a:latin typeface="Times New Roman" pitchFamily="18" charset="0"/>
                <a:ea typeface="+mn-ea"/>
                <a:cs typeface="+mn-cs"/>
              </a:rPr>
              <a:t>α</a:t>
            </a:r>
            <a:r>
              <a:rPr lang="en-US" sz="1200" b="0" i="0" u="none" strike="noStrike" kern="1200" baseline="0" dirty="0" smtClean="0">
                <a:solidFill>
                  <a:schemeClr val="tx1"/>
                </a:solidFill>
                <a:latin typeface="Times New Roman" pitchFamily="18" charset="0"/>
                <a:ea typeface="+mn-ea"/>
                <a:cs typeface="+mn-cs"/>
              </a:rPr>
              <a:t>s(r) ≃ </a:t>
            </a:r>
            <a:r>
              <a:rPr lang="el-GR" sz="1200" b="0" i="0" u="none" strike="noStrike" kern="1200" baseline="0" dirty="0" smtClean="0">
                <a:solidFill>
                  <a:schemeClr val="tx1"/>
                </a:solidFill>
                <a:latin typeface="Times New Roman" pitchFamily="18" charset="0"/>
                <a:ea typeface="+mn-ea"/>
                <a:cs typeface="+mn-cs"/>
              </a:rPr>
              <a:t>3π</a:t>
            </a:r>
            <a:r>
              <a:rPr lang="en-US" sz="1200" b="0" i="0" u="none" strike="noStrike" kern="1200" baseline="0" dirty="0" smtClean="0">
                <a:solidFill>
                  <a:schemeClr val="tx1"/>
                </a:solidFill>
                <a:latin typeface="Times New Roman" pitchFamily="18" charset="0"/>
                <a:ea typeface="+mn-ea"/>
                <a:cs typeface="+mn-cs"/>
              </a:rPr>
              <a:t> (11Nc/2 − </a:t>
            </a:r>
            <a:r>
              <a:rPr lang="en-US" sz="1200" b="0" i="0" u="none" strike="noStrike" kern="1200" baseline="0" dirty="0" err="1" smtClean="0">
                <a:solidFill>
                  <a:schemeClr val="tx1"/>
                </a:solidFill>
                <a:latin typeface="Times New Roman" pitchFamily="18" charset="0"/>
                <a:ea typeface="+mn-ea"/>
                <a:cs typeface="+mn-cs"/>
              </a:rPr>
              <a:t>Nf</a:t>
            </a:r>
            <a:r>
              <a:rPr lang="en-US" sz="1200" b="0" i="0" u="none" strike="noStrike" kern="1200" baseline="0" dirty="0" smtClean="0">
                <a:solidFill>
                  <a:schemeClr val="tx1"/>
                </a:solidFill>
                <a:latin typeface="Times New Roman" pitchFamily="18" charset="0"/>
                <a:ea typeface="+mn-ea"/>
                <a:cs typeface="+mn-cs"/>
              </a:rPr>
              <a:t> ) ln(r0/r)</a:t>
            </a:r>
          </a:p>
          <a:p>
            <a:r>
              <a:rPr lang="en-US" sz="1200" b="0" i="0" u="none" strike="noStrike" kern="1200" baseline="0" dirty="0" smtClean="0">
                <a:solidFill>
                  <a:schemeClr val="tx1"/>
                </a:solidFill>
                <a:latin typeface="Times New Roman" pitchFamily="18" charset="0"/>
                <a:ea typeface="+mn-ea"/>
                <a:cs typeface="+mn-cs"/>
              </a:rPr>
              <a:t>as long as the number of flavors does not exceed 16 (</a:t>
            </a:r>
            <a:r>
              <a:rPr lang="en-US" sz="1200" b="0" i="0" u="none" strike="noStrike" kern="1200" baseline="0" dirty="0" err="1" smtClean="0">
                <a:solidFill>
                  <a:schemeClr val="tx1"/>
                </a:solidFill>
                <a:latin typeface="Times New Roman" pitchFamily="18" charset="0"/>
                <a:ea typeface="+mn-ea"/>
                <a:cs typeface="+mn-cs"/>
              </a:rPr>
              <a:t>Nc</a:t>
            </a:r>
            <a:r>
              <a:rPr lang="en-US" sz="1200" b="0" i="0" u="none" strike="noStrike" kern="1200" baseline="0" dirty="0" smtClean="0">
                <a:solidFill>
                  <a:schemeClr val="tx1"/>
                </a:solidFill>
                <a:latin typeface="Times New Roman" pitchFamily="18" charset="0"/>
                <a:ea typeface="+mn-ea"/>
                <a:cs typeface="+mn-cs"/>
              </a:rPr>
              <a:t> = 3), the anti–screening originating from gluon loops overcomes the screening</a:t>
            </a:r>
          </a:p>
          <a:p>
            <a:r>
              <a:rPr lang="en-US" sz="1200" b="0" i="0" u="none" strike="noStrike" kern="1200" baseline="0" dirty="0" smtClean="0">
                <a:solidFill>
                  <a:schemeClr val="tx1"/>
                </a:solidFill>
                <a:latin typeface="Times New Roman" pitchFamily="18" charset="0"/>
                <a:ea typeface="+mn-ea"/>
                <a:cs typeface="+mn-cs"/>
              </a:rPr>
              <a:t>due to quark–antiquark pairs, and the theory, unlike electrodynamics, is weakly coupled at short distances: αs(r) → 0 when r → 0.</a:t>
            </a:r>
            <a:endParaRPr lang="en-US" dirty="0"/>
          </a:p>
        </p:txBody>
      </p:sp>
      <p:sp>
        <p:nvSpPr>
          <p:cNvPr id="4" name="Slide Number Placeholder 3"/>
          <p:cNvSpPr>
            <a:spLocks noGrp="1"/>
          </p:cNvSpPr>
          <p:nvPr>
            <p:ph type="sldNum" sz="quarter" idx="10"/>
          </p:nvPr>
        </p:nvSpPr>
        <p:spPr/>
        <p:txBody>
          <a:bodyPr/>
          <a:lstStyle/>
          <a:p>
            <a:pPr>
              <a:defRPr/>
            </a:pPr>
            <a:fld id="{FEBFB6AC-8910-4564-8D85-3C3A359D6165}" type="slidenum">
              <a:rPr lang="en-US" smtClean="0"/>
              <a:pPr>
                <a:defRPr/>
              </a:pPr>
              <a:t>7</a:t>
            </a:fld>
            <a:endParaRPr lang="en-US" dirty="0"/>
          </a:p>
        </p:txBody>
      </p:sp>
    </p:spTree>
    <p:extLst>
      <p:ext uri="{BB962C8B-B14F-4D97-AF65-F5344CB8AC3E}">
        <p14:creationId xmlns:p14="http://schemas.microsoft.com/office/powerpoint/2010/main" val="398733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Topological charge flips helicity of a quark.  From right to left, or vice versa.</a:t>
            </a:r>
          </a:p>
        </p:txBody>
      </p:sp>
      <p:sp>
        <p:nvSpPr>
          <p:cNvPr id="4" name="Slide Number Placeholder 3"/>
          <p:cNvSpPr>
            <a:spLocks noGrp="1"/>
          </p:cNvSpPr>
          <p:nvPr>
            <p:ph type="sldNum" sz="quarter" idx="5"/>
          </p:nvPr>
        </p:nvSpPr>
        <p:spPr/>
        <p:txBody>
          <a:bodyPr/>
          <a:lstStyle/>
          <a:p>
            <a:pPr>
              <a:defRPr/>
            </a:pPr>
            <a:fld id="{35212C7F-63D0-4B11-96F3-F01A35F14BDA}" type="slidenum">
              <a:rPr lang="en-US" smtClean="0"/>
              <a:pPr>
                <a:defRPr/>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charge motion is balance if the number of right</a:t>
            </a:r>
            <a:r>
              <a:rPr lang="en-US" baseline="0" dirty="0" smtClean="0"/>
              <a:t> and left handed quarks is the same</a:t>
            </a:r>
            <a:endParaRPr lang="en-US" dirty="0"/>
          </a:p>
        </p:txBody>
      </p:sp>
      <p:sp>
        <p:nvSpPr>
          <p:cNvPr id="4" name="Slide Number Placeholder 3"/>
          <p:cNvSpPr>
            <a:spLocks noGrp="1"/>
          </p:cNvSpPr>
          <p:nvPr>
            <p:ph type="sldNum" sz="quarter" idx="10"/>
          </p:nvPr>
        </p:nvSpPr>
        <p:spPr/>
        <p:txBody>
          <a:bodyPr/>
          <a:lstStyle/>
          <a:p>
            <a:pPr>
              <a:defRPr/>
            </a:pPr>
            <a:fld id="{FEBFB6AC-8910-4564-8D85-3C3A359D6165}" type="slidenum">
              <a:rPr lang="en-US" smtClean="0"/>
              <a:pPr>
                <a:defRPr/>
              </a:pPr>
              <a:t>14</a:t>
            </a:fld>
            <a:endParaRPr lang="en-US" dirty="0"/>
          </a:p>
        </p:txBody>
      </p:sp>
    </p:spTree>
    <p:extLst>
      <p:ext uri="{BB962C8B-B14F-4D97-AF65-F5344CB8AC3E}">
        <p14:creationId xmlns:p14="http://schemas.microsoft.com/office/powerpoint/2010/main" val="1418729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Topological charge flips helicity.   Note that these</a:t>
            </a:r>
            <a:r>
              <a:rPr lang="en-US" altLang="en-US" baseline="0" dirty="0" smtClean="0"/>
              <a:t> results have been reproduced on the Lattice</a:t>
            </a:r>
            <a:endParaRPr lang="en-US" altLang="en-US" dirty="0" smtClean="0"/>
          </a:p>
        </p:txBody>
      </p:sp>
      <p:sp>
        <p:nvSpPr>
          <p:cNvPr id="4" name="Slide Number Placeholder 3"/>
          <p:cNvSpPr>
            <a:spLocks noGrp="1"/>
          </p:cNvSpPr>
          <p:nvPr>
            <p:ph type="sldNum" sz="quarter" idx="5"/>
          </p:nvPr>
        </p:nvSpPr>
        <p:spPr/>
        <p:txBody>
          <a:bodyPr/>
          <a:lstStyle/>
          <a:p>
            <a:pPr>
              <a:defRPr/>
            </a:pPr>
            <a:fld id="{4B9F9D0E-DF1E-408C-B60C-3D44C7E401D6}" type="slidenum">
              <a:rPr lang="en-US" smtClean="0"/>
              <a:pPr>
                <a:defRPr/>
              </a:pPr>
              <a:t>15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Charge separation is parity odd.  Check the finger physics of saying the signal is manifestly odd because p=-p etc.   This is true … Parity (in 3D) is reversal of all momentum components.  So signal is parity odd … however, if you change the sign of all charges, then the B field changes too so, overall, the signal is charge even</a:t>
            </a:r>
          </a:p>
        </p:txBody>
      </p:sp>
      <p:sp>
        <p:nvSpPr>
          <p:cNvPr id="4" name="Slide Number Placeholder 3"/>
          <p:cNvSpPr>
            <a:spLocks noGrp="1"/>
          </p:cNvSpPr>
          <p:nvPr>
            <p:ph type="sldNum" sz="quarter" idx="5"/>
          </p:nvPr>
        </p:nvSpPr>
        <p:spPr/>
        <p:txBody>
          <a:bodyPr/>
          <a:lstStyle/>
          <a:p>
            <a:pPr>
              <a:defRPr/>
            </a:pPr>
            <a:fld id="{4B0B8D24-60E5-4DBB-9522-9B2F15421FE2}" type="slidenum">
              <a:rPr lang="en-US" smtClean="0"/>
              <a:pPr>
                <a:defRPr/>
              </a:pPr>
              <a:t>16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a:p>
            <a:r>
              <a:rPr lang="en-US" altLang="en-US" smtClean="0"/>
              <a:t>Using ZDC-SMD for the (first harmonic) event plane yields similar agreement, though with larger uncertainties. </a:t>
            </a:r>
          </a:p>
          <a:p>
            <a:endParaRPr lang="en-US" altLang="en-US" smtClean="0"/>
          </a:p>
          <a:p>
            <a:r>
              <a:rPr lang="en-US" altLang="en-US" smtClean="0"/>
              <a:t>Center points: obtained using v2{FTPC} … Systematic bands: lower limits - using v2{2}, upper – v2{4}; where v2{4} is not available it is assumed that using v2{FTPC} suppresses non-flow by 50%. </a:t>
            </a:r>
          </a:p>
        </p:txBody>
      </p:sp>
      <p:sp>
        <p:nvSpPr>
          <p:cNvPr id="4" name="Slide Number Placeholder 3"/>
          <p:cNvSpPr>
            <a:spLocks noGrp="1"/>
          </p:cNvSpPr>
          <p:nvPr>
            <p:ph type="sldNum" sz="quarter" idx="5"/>
          </p:nvPr>
        </p:nvSpPr>
        <p:spPr/>
        <p:txBody>
          <a:bodyPr/>
          <a:lstStyle/>
          <a:p>
            <a:pPr>
              <a:defRPr/>
            </a:pPr>
            <a:fld id="{B7B4C22C-FB0F-4AE9-98D2-C9C2141B2CA4}" type="slidenum">
              <a:rPr lang="en-US" smtClean="0"/>
              <a:pPr>
                <a:defRPr/>
              </a:pPr>
              <a:t>21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10000"/>
          </a:bodyPr>
          <a:lstStyle/>
          <a:p>
            <a:pPr>
              <a:defRPr/>
            </a:pPr>
            <a:r>
              <a:rPr lang="en-US" dirty="0" smtClean="0"/>
              <a:t>This </a:t>
            </a:r>
            <a:r>
              <a:rPr lang="en-US" dirty="0" err="1" smtClean="0"/>
              <a:t>correlator</a:t>
            </a:r>
            <a:r>
              <a:rPr lang="en-US" dirty="0" smtClean="0"/>
              <a:t> represents the difference between correlations projected onto an axis in the reaction plane and the correlations projected onto an axis that is out-of-plane or perpendicular to the reaction plane. The key advantage of using a difference equation is that it removes all the correlations among particles  and  that are not related to the reaction plane orientation [16, 17].  As Eq. 4 implies, by using </a:t>
            </a:r>
            <a:r>
              <a:rPr lang="en-US" dirty="0" err="1" smtClean="0"/>
              <a:t>hcos</a:t>
            </a:r>
            <a:r>
              <a:rPr lang="en-US" dirty="0" smtClean="0"/>
              <a:t>( +  − 2RP )</a:t>
            </a:r>
            <a:r>
              <a:rPr lang="en-US" dirty="0" err="1" smtClean="0"/>
              <a:t>i</a:t>
            </a:r>
            <a:r>
              <a:rPr lang="en-US" dirty="0" smtClean="0"/>
              <a:t> instead of </a:t>
            </a:r>
            <a:r>
              <a:rPr lang="en-US" dirty="0" err="1" smtClean="0"/>
              <a:t>hsin</a:t>
            </a:r>
            <a:r>
              <a:rPr lang="en-US" dirty="0" smtClean="0"/>
              <a:t> </a:t>
            </a:r>
            <a:r>
              <a:rPr lang="en-US" dirty="0" err="1" smtClean="0"/>
              <a:t>sini</a:t>
            </a:r>
            <a:r>
              <a:rPr lang="en-US" dirty="0" smtClean="0"/>
              <a:t>, the background to our measurement</a:t>
            </a:r>
          </a:p>
          <a:p>
            <a:pPr>
              <a:defRPr/>
            </a:pPr>
            <a:r>
              <a:rPr lang="en-US" dirty="0" smtClean="0"/>
              <a:t>of </a:t>
            </a:r>
            <a:r>
              <a:rPr lang="en-US" dirty="0" err="1" smtClean="0"/>
              <a:t>haai</a:t>
            </a:r>
            <a:r>
              <a:rPr lang="en-US" dirty="0" smtClean="0"/>
              <a:t> is now not Bout, but [Bout − Bin], where Bin is the contribution of the in-plane correlations which are analogous to Bout. Only the parts of such correlations</a:t>
            </a:r>
          </a:p>
          <a:p>
            <a:pPr>
              <a:defRPr/>
            </a:pPr>
            <a:r>
              <a:rPr lang="en-US" dirty="0" smtClean="0"/>
              <a:t>that depend on </a:t>
            </a:r>
            <a:r>
              <a:rPr lang="en-US" dirty="0" err="1" smtClean="0"/>
              <a:t>azimuthal</a:t>
            </a:r>
            <a:r>
              <a:rPr lang="en-US" dirty="0" smtClean="0"/>
              <a:t> orientation with respect to the reaction plane remain as backgrounds. Studies of the various physics contributions to [Bout − Bin]</a:t>
            </a:r>
          </a:p>
          <a:p>
            <a:pPr>
              <a:defRPr/>
            </a:pPr>
            <a:r>
              <a:rPr lang="en-US" dirty="0" smtClean="0"/>
              <a:t>are discussed in detail in Section VII. Note that the contribution given by the term hv1,v1,i can be neglected because directed flow averages to zero in a rapidity region symmetric with respect to mid-rapidity, as used in this analysis, due to the symmetry of the collision, and the contribution due to directed flow fluctuations is very small</a:t>
            </a:r>
          </a:p>
          <a:p>
            <a:pPr>
              <a:defRPr/>
            </a:pPr>
            <a:endParaRPr lang="en-US" dirty="0" smtClean="0"/>
          </a:p>
          <a:p>
            <a:pPr>
              <a:defRPr/>
            </a:pPr>
            <a:r>
              <a:rPr lang="en-US" dirty="0" smtClean="0"/>
              <a:t>Among those are processes in</a:t>
            </a:r>
          </a:p>
          <a:p>
            <a:pPr>
              <a:defRPr/>
            </a:pPr>
            <a:r>
              <a:rPr lang="en-US" dirty="0" smtClean="0"/>
              <a:t>which particles  and  are products of a cluster (e.g.</a:t>
            </a:r>
          </a:p>
          <a:p>
            <a:pPr>
              <a:defRPr/>
            </a:pPr>
            <a:r>
              <a:rPr lang="en-US" dirty="0" smtClean="0"/>
              <a:t>resonance, jet, </a:t>
            </a:r>
            <a:r>
              <a:rPr lang="en-US" dirty="0" err="1" smtClean="0"/>
              <a:t>di</a:t>
            </a:r>
            <a:r>
              <a:rPr lang="en-US" dirty="0" smtClean="0"/>
              <a:t>-jets) decay, and the cluster itself exhibits</a:t>
            </a:r>
          </a:p>
          <a:p>
            <a:pPr>
              <a:defRPr/>
            </a:pPr>
            <a:r>
              <a:rPr lang="en-US" dirty="0" smtClean="0"/>
              <a:t>elliptic flow [17, 18] or decays (fragments) differently</a:t>
            </a:r>
          </a:p>
          <a:p>
            <a:pPr>
              <a:defRPr/>
            </a:pPr>
            <a:r>
              <a:rPr lang="en-US" dirty="0" smtClean="0"/>
              <a:t>when emitted in-plane compared to out-of-plane.</a:t>
            </a:r>
            <a:endParaRPr lang="en-US" dirty="0"/>
          </a:p>
        </p:txBody>
      </p:sp>
      <p:sp>
        <p:nvSpPr>
          <p:cNvPr id="4" name="Slide Number Placeholder 3"/>
          <p:cNvSpPr>
            <a:spLocks noGrp="1"/>
          </p:cNvSpPr>
          <p:nvPr>
            <p:ph type="sldNum" sz="quarter" idx="5"/>
          </p:nvPr>
        </p:nvSpPr>
        <p:spPr/>
        <p:txBody>
          <a:bodyPr/>
          <a:lstStyle/>
          <a:p>
            <a:pPr>
              <a:defRPr/>
            </a:pPr>
            <a:fld id="{BC547AA7-6A9D-47AC-9C1B-C66B825B1380}" type="slidenum">
              <a:rPr lang="en-US" smtClean="0"/>
              <a:pPr>
                <a:defRPr/>
              </a:pPr>
              <a:t>24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nuclei</a:t>
            </a:r>
            <a:r>
              <a:rPr lang="en-US" baseline="0" dirty="0" smtClean="0"/>
              <a:t> are, of course, protons and neutrons.  Alpha is extremely rare … but it can seed other important nuclear reactions.</a:t>
            </a:r>
            <a:endParaRPr lang="en-US" dirty="0" smtClean="0"/>
          </a:p>
          <a:p>
            <a:r>
              <a:rPr lang="en-US" dirty="0" smtClean="0"/>
              <a:t>Should probably</a:t>
            </a:r>
            <a:r>
              <a:rPr lang="en-US" baseline="0" dirty="0" smtClean="0"/>
              <a:t> say “gauge” fields here rather than gluon fields for the inflation </a:t>
            </a:r>
            <a:r>
              <a:rPr lang="en-US" baseline="0" dirty="0" err="1" smtClean="0"/>
              <a:t>epoc</a:t>
            </a:r>
            <a:r>
              <a:rPr lang="en-US" baseline="0" dirty="0" smtClean="0"/>
              <a:t>.   Leading candidate is non-abelian gauge fields in the early Universe.  If its 3+1 </a:t>
            </a:r>
            <a:r>
              <a:rPr lang="en-US" baseline="0" dirty="0" err="1" smtClean="0"/>
              <a:t>spacetime</a:t>
            </a:r>
            <a:r>
              <a:rPr lang="en-US" baseline="0" dirty="0" smtClean="0"/>
              <a:t> then its gluons.  But gravity is weird and perhaps more than 3 spatial dimensions come into play.   It is gluon fields in the QGP </a:t>
            </a:r>
            <a:r>
              <a:rPr lang="en-US" baseline="0" dirty="0" err="1" smtClean="0"/>
              <a:t>epoc</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FEBFB6AC-8910-4564-8D85-3C3A359D6165}" type="slidenum">
              <a:rPr lang="en-US" smtClean="0"/>
              <a:pPr>
                <a:defRPr/>
              </a:pPr>
              <a:t>31</a:t>
            </a:fld>
            <a:endParaRPr lang="en-US" dirty="0"/>
          </a:p>
        </p:txBody>
      </p:sp>
    </p:spTree>
    <p:extLst>
      <p:ext uri="{BB962C8B-B14F-4D97-AF65-F5344CB8AC3E}">
        <p14:creationId xmlns:p14="http://schemas.microsoft.com/office/powerpoint/2010/main" val="3178312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2741C-7F60-432D-97B7-78D01E50C915}" type="slidenum">
              <a:rPr lang="en-US" altLang="en-US"/>
              <a:pPr/>
              <a:t>38</a:t>
            </a:fld>
            <a:endParaRPr lang="en-US" alt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2741C-7F60-432D-97B7-78D01E50C915}" type="slidenum">
              <a:rPr lang="en-US" altLang="en-US"/>
              <a:pPr/>
              <a:t>42</a:t>
            </a:fld>
            <a:endParaRPr lang="en-US" alt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If someone asks about isospin … the answer is “wow” you have really done your homework.  Dima’s 711 paper points out that a topological charge change causes an isospin transition and so the effect is probably limited to pions (plus and minus).  However, this result is only valid for Nf=2, and so it is probably OK to say that Strange baryons will flow, too.  I am not sure if this is still true if we have two strange quarks …  The bottom line is that there are systematic studies with robust theoretical predictions that can be tested.  What is written on this page may need modification in light of the isospon flip.</a:t>
            </a:r>
          </a:p>
        </p:txBody>
      </p:sp>
      <p:sp>
        <p:nvSpPr>
          <p:cNvPr id="4" name="Slide Number Placeholder 3"/>
          <p:cNvSpPr>
            <a:spLocks noGrp="1"/>
          </p:cNvSpPr>
          <p:nvPr>
            <p:ph type="sldNum" sz="quarter" idx="5"/>
          </p:nvPr>
        </p:nvSpPr>
        <p:spPr/>
        <p:txBody>
          <a:bodyPr/>
          <a:lstStyle/>
          <a:p>
            <a:pPr>
              <a:defRPr/>
            </a:pPr>
            <a:fld id="{465E8ACA-6DCC-4C38-BBC9-1CB9F604C687}" type="slidenum">
              <a:rPr lang="en-US" smtClean="0"/>
              <a:pPr>
                <a:defRPr/>
              </a:pPr>
              <a:t>43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909638" y="346075"/>
            <a:ext cx="5127625" cy="3846513"/>
          </a:xfrm>
        </p:spPr>
      </p:sp>
      <p:sp>
        <p:nvSpPr>
          <p:cNvPr id="18435" name="Rectangle 3"/>
          <p:cNvSpPr>
            <a:spLocks noGrp="1" noChangeArrowheads="1"/>
          </p:cNvSpPr>
          <p:nvPr>
            <p:ph type="body" idx="1"/>
          </p:nvPr>
        </p:nvSpPr>
        <p:spPr bwMode="auto">
          <a:xfrm>
            <a:off x="693738" y="4313238"/>
            <a:ext cx="55467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10000"/>
          </a:bodyPr>
          <a:lstStyle/>
          <a:p>
            <a:pPr>
              <a:defRPr/>
            </a:pPr>
            <a:r>
              <a:rPr lang="en-US" dirty="0" smtClean="0"/>
              <a:t>This </a:t>
            </a:r>
            <a:r>
              <a:rPr lang="en-US" dirty="0" err="1" smtClean="0"/>
              <a:t>correlator</a:t>
            </a:r>
            <a:r>
              <a:rPr lang="en-US" dirty="0" smtClean="0"/>
              <a:t> represents the difference between correlations projected onto an axis in the reaction plane and the correlations projected onto an axis that is out-of-plane or perpendicular to the reaction plane. The key advantage of using a difference equation is that it removes all the correlations among particles  and  that are not related to the reaction plane orientation [16, 17].  As Eq. 4 implies, by using </a:t>
            </a:r>
            <a:r>
              <a:rPr lang="en-US" dirty="0" err="1" smtClean="0"/>
              <a:t>hcos</a:t>
            </a:r>
            <a:r>
              <a:rPr lang="en-US" dirty="0" smtClean="0"/>
              <a:t>( +  − 2RP )</a:t>
            </a:r>
            <a:r>
              <a:rPr lang="en-US" dirty="0" err="1" smtClean="0"/>
              <a:t>i</a:t>
            </a:r>
            <a:r>
              <a:rPr lang="en-US" dirty="0" smtClean="0"/>
              <a:t> instead of </a:t>
            </a:r>
            <a:r>
              <a:rPr lang="en-US" dirty="0" err="1" smtClean="0"/>
              <a:t>hsin</a:t>
            </a:r>
            <a:r>
              <a:rPr lang="en-US" dirty="0" smtClean="0"/>
              <a:t> </a:t>
            </a:r>
            <a:r>
              <a:rPr lang="en-US" dirty="0" err="1" smtClean="0"/>
              <a:t>sini</a:t>
            </a:r>
            <a:r>
              <a:rPr lang="en-US" dirty="0" smtClean="0"/>
              <a:t>, the background to our measurement</a:t>
            </a:r>
          </a:p>
          <a:p>
            <a:pPr>
              <a:defRPr/>
            </a:pPr>
            <a:r>
              <a:rPr lang="en-US" dirty="0" smtClean="0"/>
              <a:t>of </a:t>
            </a:r>
            <a:r>
              <a:rPr lang="en-US" dirty="0" err="1" smtClean="0"/>
              <a:t>haai</a:t>
            </a:r>
            <a:r>
              <a:rPr lang="en-US" dirty="0" smtClean="0"/>
              <a:t> is now not Bout, but [Bout − Bin], where Bin is the contribution of the in-plane correlations which are analogous to Bout. Only the parts of such correlations</a:t>
            </a:r>
          </a:p>
          <a:p>
            <a:pPr>
              <a:defRPr/>
            </a:pPr>
            <a:r>
              <a:rPr lang="en-US" dirty="0" smtClean="0"/>
              <a:t>that depend on </a:t>
            </a:r>
            <a:r>
              <a:rPr lang="en-US" dirty="0" err="1" smtClean="0"/>
              <a:t>azimuthal</a:t>
            </a:r>
            <a:r>
              <a:rPr lang="en-US" dirty="0" smtClean="0"/>
              <a:t> orientation with respect to the reaction plane remain as backgrounds. Studies of the various physics contributions to [Bout − Bin]</a:t>
            </a:r>
          </a:p>
          <a:p>
            <a:pPr>
              <a:defRPr/>
            </a:pPr>
            <a:r>
              <a:rPr lang="en-US" dirty="0" smtClean="0"/>
              <a:t>are discussed in detail in Section VII. Note that the contribution given by the term hv1,v1,i can be neglected because directed flow averages to zero in a rapidity region symmetric with respect to mid-rapidity, as used in this analysis, due to the symmetry of the collision, and the contribution due to directed flow fluctuations is very small</a:t>
            </a:r>
          </a:p>
          <a:p>
            <a:pPr>
              <a:defRPr/>
            </a:pPr>
            <a:endParaRPr lang="en-US" dirty="0" smtClean="0"/>
          </a:p>
          <a:p>
            <a:pPr>
              <a:defRPr/>
            </a:pPr>
            <a:r>
              <a:rPr lang="en-US" dirty="0" smtClean="0"/>
              <a:t>Among those are processes in</a:t>
            </a:r>
          </a:p>
          <a:p>
            <a:pPr>
              <a:defRPr/>
            </a:pPr>
            <a:r>
              <a:rPr lang="en-US" dirty="0" smtClean="0"/>
              <a:t>which particles  and  are products of a cluster (e.g.</a:t>
            </a:r>
          </a:p>
          <a:p>
            <a:pPr>
              <a:defRPr/>
            </a:pPr>
            <a:r>
              <a:rPr lang="en-US" dirty="0" smtClean="0"/>
              <a:t>resonance, jet, </a:t>
            </a:r>
            <a:r>
              <a:rPr lang="en-US" dirty="0" err="1" smtClean="0"/>
              <a:t>di</a:t>
            </a:r>
            <a:r>
              <a:rPr lang="en-US" dirty="0" smtClean="0"/>
              <a:t>-jets) decay, and the cluster itself exhibits</a:t>
            </a:r>
          </a:p>
          <a:p>
            <a:pPr>
              <a:defRPr/>
            </a:pPr>
            <a:r>
              <a:rPr lang="en-US" dirty="0" smtClean="0"/>
              <a:t>elliptic flow [17, 18] or decays (fragments) differently</a:t>
            </a:r>
          </a:p>
          <a:p>
            <a:pPr>
              <a:defRPr/>
            </a:pPr>
            <a:r>
              <a:rPr lang="en-US" dirty="0" smtClean="0"/>
              <a:t>when emitted in-plane compared to out-of-plane.</a:t>
            </a:r>
            <a:endParaRPr lang="en-US" dirty="0"/>
          </a:p>
        </p:txBody>
      </p:sp>
      <p:sp>
        <p:nvSpPr>
          <p:cNvPr id="4" name="Slide Number Placeholder 3"/>
          <p:cNvSpPr>
            <a:spLocks noGrp="1"/>
          </p:cNvSpPr>
          <p:nvPr>
            <p:ph type="sldNum" sz="quarter" idx="5"/>
          </p:nvPr>
        </p:nvSpPr>
        <p:spPr/>
        <p:txBody>
          <a:bodyPr/>
          <a:lstStyle/>
          <a:p>
            <a:pPr>
              <a:defRPr/>
            </a:pPr>
            <a:fld id="{673E91C3-F7F6-49FA-A045-938F31157804}" type="slidenum">
              <a:rPr lang="en-US" smtClean="0"/>
              <a:pPr>
                <a:defRPr/>
              </a:pPr>
              <a:t>46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Axial symmetry is exact in the classical lagrangian but it is broken by the quantum theory.  (This is called an anomaly if symmetric in classical and broken in the quantum theory).  Instantons are a gluon field configuration that are closely related to this anomaly.</a:t>
            </a:r>
          </a:p>
        </p:txBody>
      </p:sp>
      <p:sp>
        <p:nvSpPr>
          <p:cNvPr id="4" name="Slide Number Placeholder 3"/>
          <p:cNvSpPr>
            <a:spLocks noGrp="1"/>
          </p:cNvSpPr>
          <p:nvPr>
            <p:ph type="sldNum" sz="quarter" idx="5"/>
          </p:nvPr>
        </p:nvSpPr>
        <p:spPr/>
        <p:txBody>
          <a:bodyPr/>
          <a:lstStyle/>
          <a:p>
            <a:pPr>
              <a:defRPr/>
            </a:pPr>
            <a:fld id="{746F1B86-1B32-4BCB-BA71-3F7BC3784B02}" type="slidenum">
              <a:rPr lang="en-US" smtClean="0"/>
              <a:pPr>
                <a:defRPr/>
              </a:pPr>
              <a:t>48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 is a vector and so is parity even.   B is an axial vector and so is parity odd.  Both change sign under Charge symmetry.  Hence EdotB is C even and P and CP odd.</a:t>
            </a:r>
          </a:p>
        </p:txBody>
      </p:sp>
      <p:sp>
        <p:nvSpPr>
          <p:cNvPr id="4" name="Slide Number Placeholder 3"/>
          <p:cNvSpPr>
            <a:spLocks noGrp="1"/>
          </p:cNvSpPr>
          <p:nvPr>
            <p:ph type="sldNum" sz="quarter" idx="5"/>
          </p:nvPr>
        </p:nvSpPr>
        <p:spPr/>
        <p:txBody>
          <a:bodyPr/>
          <a:lstStyle/>
          <a:p>
            <a:pPr>
              <a:defRPr/>
            </a:pPr>
            <a:fld id="{EB07F166-31EA-4E3D-82ED-B9A56AE6D221}" type="slidenum">
              <a:rPr lang="en-US" smtClean="0"/>
              <a:pPr>
                <a:defRPr/>
              </a:pPr>
              <a:t>49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Slide from harmon Warenga’s talk at BNL. Fmunu is the gluonic field tensor in analogy to the Fmunu from electrodynamics.  Some authors us Gmunu to avoid confusion.   Note that this isn’t really the harmonic oscillator of QCD.  That distinction probably belongs to lambda phi**4 theories such as the sigma model.</a:t>
            </a:r>
          </a:p>
        </p:txBody>
      </p:sp>
      <p:sp>
        <p:nvSpPr>
          <p:cNvPr id="4" name="Slide Number Placeholder 3"/>
          <p:cNvSpPr>
            <a:spLocks noGrp="1"/>
          </p:cNvSpPr>
          <p:nvPr>
            <p:ph type="sldNum" sz="quarter" idx="5"/>
          </p:nvPr>
        </p:nvSpPr>
        <p:spPr/>
        <p:txBody>
          <a:bodyPr/>
          <a:lstStyle/>
          <a:p>
            <a:pPr>
              <a:defRPr/>
            </a:pPr>
            <a:fld id="{FF942AA2-F032-463E-9F41-7E74531C4BDE}" type="slidenum">
              <a:rPr lang="en-US" smtClean="0"/>
              <a:pPr>
                <a:defRPr/>
              </a:pPr>
              <a:t>53</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9C385-4ECE-49C5-80C0-2BBA64338B3F}" type="slidenum">
              <a:rPr lang="en-US" altLang="en-US"/>
              <a:pPr/>
              <a:t>55</a:t>
            </a:fld>
            <a:endParaRPr lang="en-US" altLang="en-US"/>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27493-6EC9-41C0-9266-50D662007814}" type="slidenum">
              <a:rPr lang="en-US" altLang="en-US"/>
              <a:pPr/>
              <a:t>56</a:t>
            </a:fld>
            <a:endParaRPr lang="en-US" altLang="en-US"/>
          </a:p>
        </p:txBody>
      </p:sp>
      <p:sp>
        <p:nvSpPr>
          <p:cNvPr id="385026" name="Rectangle 2"/>
          <p:cNvSpPr>
            <a:spLocks noGrp="1" noRot="1" noChangeAspect="1" noChangeArrowheads="1" noTextEdit="1"/>
          </p:cNvSpPr>
          <p:nvPr>
            <p:ph type="sldImg"/>
          </p:nvPr>
        </p:nvSpPr>
        <p:spPr>
          <a:ln/>
        </p:spPr>
      </p:sp>
      <p:sp>
        <p:nvSpPr>
          <p:cNvPr id="3850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83523B-1D16-4A69-AFE5-1BEFB2EFB2FF}" type="slidenum">
              <a:rPr lang="en-US" altLang="en-US"/>
              <a:pPr/>
              <a:t>57</a:t>
            </a:fld>
            <a:endParaRPr lang="en-US" altLang="en-US"/>
          </a:p>
        </p:txBody>
      </p:sp>
      <p:sp>
        <p:nvSpPr>
          <p:cNvPr id="391170" name="Rectangle 2"/>
          <p:cNvSpPr>
            <a:spLocks noGrp="1" noRot="1" noChangeAspect="1" noChangeArrowheads="1" noTextEdit="1"/>
          </p:cNvSpPr>
          <p:nvPr>
            <p:ph type="sldImg"/>
          </p:nvPr>
        </p:nvSpPr>
        <p:spPr>
          <a:ln/>
        </p:spPr>
      </p:sp>
      <p:sp>
        <p:nvSpPr>
          <p:cNvPr id="3911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11843C-722E-455C-94A4-FCF52E98DDE4}" type="slidenum">
              <a:rPr lang="en-US" altLang="en-US"/>
              <a:pPr/>
              <a:t>58</a:t>
            </a:fld>
            <a:endParaRPr lang="en-US" alt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BB1B5-154A-45A8-9C2B-68CDFDD3A460}" type="slidenum">
              <a:rPr lang="en-US" altLang="en-US"/>
              <a:pPr/>
              <a:t>59</a:t>
            </a:fld>
            <a:endParaRPr lang="en-US" alt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11843C-722E-455C-94A4-FCF52E98DDE4}" type="slidenum">
              <a:rPr lang="en-US" altLang="en-US"/>
              <a:pPr/>
              <a:t>60</a:t>
            </a:fld>
            <a:endParaRPr lang="en-US" alt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60F36-2F72-413D-91E8-6C96868F153A}" type="slidenum">
              <a:rPr lang="en-US" altLang="en-US"/>
              <a:pPr/>
              <a:t>61</a:t>
            </a:fld>
            <a:endParaRPr lang="en-US" altLang="en-US"/>
          </a:p>
        </p:txBody>
      </p:sp>
      <p:sp>
        <p:nvSpPr>
          <p:cNvPr id="392194" name="Rectangle 2"/>
          <p:cNvSpPr>
            <a:spLocks noGrp="1" noRot="1" noChangeAspect="1" noChangeArrowheads="1" noTextEdit="1"/>
          </p:cNvSpPr>
          <p:nvPr>
            <p:ph type="sldImg"/>
          </p:nvPr>
        </p:nvSpPr>
        <p:spPr>
          <a:ln/>
        </p:spPr>
      </p:sp>
      <p:sp>
        <p:nvSpPr>
          <p:cNvPr id="3921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65D904-D1DC-4B7F-B944-170506C971CB}" type="slidenum">
              <a:rPr lang="en-US" altLang="en-US"/>
              <a:pPr/>
              <a:t>62</a:t>
            </a:fld>
            <a:endParaRPr lang="en-US" altLang="en-US"/>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22745-C58A-49DC-8B43-9648FA00C0EA}" type="slidenum">
              <a:rPr lang="en-US" altLang="en-US"/>
              <a:pPr/>
              <a:t>63</a:t>
            </a:fld>
            <a:endParaRPr lang="en-US" altLang="en-US"/>
          </a:p>
        </p:txBody>
      </p:sp>
      <p:sp>
        <p:nvSpPr>
          <p:cNvPr id="347138" name="Rectangle 2"/>
          <p:cNvSpPr>
            <a:spLocks noGrp="1" noRot="1" noChangeAspect="1" noChangeArrowheads="1" noTextEdit="1"/>
          </p:cNvSpPr>
          <p:nvPr>
            <p:ph type="sldImg"/>
          </p:nvPr>
        </p:nvSpPr>
        <p:spPr>
          <a:ln/>
        </p:spPr>
      </p:sp>
      <p:sp>
        <p:nvSpPr>
          <p:cNvPr id="347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72CB6-7303-4103-96C2-986C3AC4DE07}" type="slidenum">
              <a:rPr lang="en-US" altLang="en-US"/>
              <a:pPr/>
              <a:t>64</a:t>
            </a:fld>
            <a:endParaRPr lang="en-US" alt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909638" y="346075"/>
            <a:ext cx="5127625" cy="3846513"/>
          </a:xfrm>
        </p:spPr>
      </p:sp>
      <p:sp>
        <p:nvSpPr>
          <p:cNvPr id="17411" name="Rectangle 3"/>
          <p:cNvSpPr>
            <a:spLocks noGrp="1" noChangeArrowheads="1"/>
          </p:cNvSpPr>
          <p:nvPr>
            <p:ph type="body" idx="1"/>
          </p:nvPr>
        </p:nvSpPr>
        <p:spPr bwMode="auto">
          <a:xfrm>
            <a:off x="693738" y="4313238"/>
            <a:ext cx="55467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909638" y="346075"/>
            <a:ext cx="5127625" cy="3846513"/>
          </a:xfrm>
        </p:spPr>
      </p:sp>
      <p:sp>
        <p:nvSpPr>
          <p:cNvPr id="25603" name="Rectangle 3"/>
          <p:cNvSpPr>
            <a:spLocks noGrp="1" noChangeArrowheads="1"/>
          </p:cNvSpPr>
          <p:nvPr>
            <p:ph type="body" idx="1"/>
          </p:nvPr>
        </p:nvSpPr>
        <p:spPr bwMode="auto">
          <a:xfrm>
            <a:off x="693738" y="4313238"/>
            <a:ext cx="55467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909638" y="346075"/>
            <a:ext cx="5127625" cy="3846513"/>
          </a:xfrm>
        </p:spPr>
      </p:sp>
      <p:sp>
        <p:nvSpPr>
          <p:cNvPr id="24579" name="Rectangle 3"/>
          <p:cNvSpPr>
            <a:spLocks noGrp="1" noChangeArrowheads="1"/>
          </p:cNvSpPr>
          <p:nvPr>
            <p:ph type="body" idx="1"/>
          </p:nvPr>
        </p:nvSpPr>
        <p:spPr bwMode="auto">
          <a:xfrm>
            <a:off x="693738" y="4313238"/>
            <a:ext cx="55467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2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1800">
                <a:solidFill>
                  <a:schemeClr val="accent2"/>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extLst>
      <p:ext uri="{BB962C8B-B14F-4D97-AF65-F5344CB8AC3E}">
        <p14:creationId xmlns:p14="http://schemas.microsoft.com/office/powerpoint/2010/main" val="966629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5148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38225"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58913"/>
            <a:ext cx="3457575" cy="4243387"/>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8423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329145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7814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6858000" y="6550025"/>
            <a:ext cx="1965325" cy="152400"/>
          </a:xfrm>
          <a:prstGeom prst="rect">
            <a:avLst/>
          </a:prstGeom>
          <a:noFill/>
          <a:ln w="12700">
            <a:noFill/>
            <a:miter lim="800000"/>
            <a:headEnd/>
            <a:tailEnd/>
          </a:ln>
          <a:effectLst/>
        </p:spPr>
        <p:txBody>
          <a:bodyPr lIns="62682" tIns="25642" rIns="62682" bIns="25642">
            <a:spAutoFit/>
          </a:bodyPr>
          <a:lstStyle/>
          <a:p>
            <a:pPr marL="339725" indent="-339725" algn="r" defTabSz="901700" eaLnBrk="0" hangingPunct="0">
              <a:lnSpc>
                <a:spcPct val="80000"/>
              </a:lnSpc>
              <a:spcBef>
                <a:spcPct val="20000"/>
              </a:spcBef>
              <a:defRPr/>
            </a:pPr>
            <a:fld id="{6D77C724-6DFF-4509-8E48-A7B55801945B}" type="slidenum">
              <a:rPr lang="en-US" sz="800">
                <a:solidFill>
                  <a:schemeClr val="tx1"/>
                </a:solidFill>
                <a:latin typeface="Arial" pitchFamily="34" charset="0"/>
              </a:rPr>
              <a:pPr marL="339725" indent="-339725" algn="r" defTabSz="901700" eaLnBrk="0" hangingPunct="0">
                <a:lnSpc>
                  <a:spcPct val="80000"/>
                </a:lnSpc>
                <a:spcBef>
                  <a:spcPct val="20000"/>
                </a:spcBef>
                <a:defRPr/>
              </a:pPr>
              <a:t>‹#›</a:t>
            </a:fld>
            <a:endParaRPr lang="en-US" sz="800" dirty="0">
              <a:solidFill>
                <a:schemeClr val="tx1"/>
              </a:solidFill>
              <a:latin typeface="Arial" pitchFamily="34" charset="0"/>
            </a:endParaRPr>
          </a:p>
        </p:txBody>
      </p:sp>
      <p:sp>
        <p:nvSpPr>
          <p:cNvPr id="12291" name="Rectangle 3"/>
          <p:cNvSpPr>
            <a:spLocks noGrp="1" noChangeArrowheads="1"/>
          </p:cNvSpPr>
          <p:nvPr>
            <p:ph type="body" idx="1"/>
          </p:nvPr>
        </p:nvSpPr>
        <p:spPr bwMode="auto">
          <a:xfrm>
            <a:off x="1038225" y="1458913"/>
            <a:ext cx="70675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292" name="Rectangle 4"/>
          <p:cNvSpPr>
            <a:spLocks noGrp="1" noChangeArrowheads="1"/>
          </p:cNvSpPr>
          <p:nvPr>
            <p:ph type="title"/>
          </p:nvPr>
        </p:nvSpPr>
        <p:spPr bwMode="auto">
          <a:xfrm>
            <a:off x="285750" y="311150"/>
            <a:ext cx="7070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ctr" anchorCtr="0" compatLnSpc="1">
            <a:prstTxWarp prst="textNoShape">
              <a:avLst/>
            </a:prstTxWarp>
          </a:bodyPr>
          <a:lstStyle/>
          <a:p>
            <a:pPr lvl="0"/>
            <a:r>
              <a:rPr lang="en-US" altLang="en-US" smtClean="0"/>
              <a:t>Click to edit Master title style</a:t>
            </a:r>
          </a:p>
        </p:txBody>
      </p:sp>
      <p:sp>
        <p:nvSpPr>
          <p:cNvPr id="85005" name="Line 13"/>
          <p:cNvSpPr>
            <a:spLocks noChangeShapeType="1"/>
          </p:cNvSpPr>
          <p:nvPr/>
        </p:nvSpPr>
        <p:spPr bwMode="auto">
          <a:xfrm>
            <a:off x="381000" y="768350"/>
            <a:ext cx="8382000" cy="0"/>
          </a:xfrm>
          <a:prstGeom prst="line">
            <a:avLst/>
          </a:prstGeom>
          <a:noFill/>
          <a:ln w="50800">
            <a:solidFill>
              <a:srgbClr val="000000"/>
            </a:solidFill>
            <a:round/>
            <a:headEnd/>
            <a:tailEnd/>
          </a:ln>
          <a:effectLst/>
        </p:spPr>
        <p:txBody>
          <a:bodyPr wrap="none" anchor="ctr"/>
          <a:lstStyle/>
          <a:p>
            <a:pPr eaLnBrk="0" hangingPunct="0">
              <a:lnSpc>
                <a:spcPct val="90000"/>
              </a:lnSpc>
              <a:defRPr/>
            </a:pPr>
            <a:endParaRPr lang="en-US" dirty="0">
              <a:latin typeface="Helvetica" pitchFamily="1" charset="0"/>
              <a:cs typeface="+mn-cs"/>
            </a:endParaRPr>
          </a:p>
        </p:txBody>
      </p:sp>
      <p:sp>
        <p:nvSpPr>
          <p:cNvPr id="85009" name="Rectangle 17"/>
          <p:cNvSpPr>
            <a:spLocks noChangeArrowheads="1"/>
          </p:cNvSpPr>
          <p:nvPr/>
        </p:nvSpPr>
        <p:spPr bwMode="auto">
          <a:xfrm>
            <a:off x="317500" y="6551613"/>
            <a:ext cx="1965325" cy="152400"/>
          </a:xfrm>
          <a:prstGeom prst="rect">
            <a:avLst/>
          </a:prstGeom>
          <a:noFill/>
          <a:ln w="12700">
            <a:noFill/>
            <a:miter lim="800000"/>
            <a:headEnd/>
            <a:tailEnd/>
          </a:ln>
          <a:effectLst/>
        </p:spPr>
        <p:txBody>
          <a:bodyPr lIns="62682" tIns="25642" rIns="62682" bIns="25642">
            <a:spAutoFit/>
          </a:bodyPr>
          <a:lstStyle/>
          <a:p>
            <a:pPr marL="339725" indent="-339725" defTabSz="901700" eaLnBrk="0" hangingPunct="0">
              <a:lnSpc>
                <a:spcPct val="80000"/>
              </a:lnSpc>
              <a:spcBef>
                <a:spcPct val="20000"/>
              </a:spcBef>
              <a:defRPr/>
            </a:pPr>
            <a:r>
              <a:rPr lang="en-US" sz="800" dirty="0">
                <a:solidFill>
                  <a:schemeClr val="tx1"/>
                </a:solidFill>
                <a:latin typeface="Arial" pitchFamily="34" charset="0"/>
              </a:rPr>
              <a:t>Jim </a:t>
            </a:r>
            <a:r>
              <a:rPr lang="en-US" sz="800" dirty="0" smtClean="0">
                <a:solidFill>
                  <a:schemeClr val="tx1"/>
                </a:solidFill>
                <a:latin typeface="Arial" pitchFamily="34" charset="0"/>
              </a:rPr>
              <a:t>Thomas </a:t>
            </a:r>
            <a:endParaRPr lang="en-US" sz="800" dirty="0">
              <a:solidFill>
                <a:schemeClr val="tx1"/>
              </a:solidFill>
              <a:latin typeface="Arial" pitchFamily="34" charset="0"/>
            </a:endParaRPr>
          </a:p>
        </p:txBody>
      </p:sp>
      <p:pic>
        <p:nvPicPr>
          <p:cNvPr id="8" name="Picture 17" descr="lablogo"/>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912629" y="202670"/>
            <a:ext cx="858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01700" rtl="0" eaLnBrk="0" fontAlgn="base" hangingPunct="0">
        <a:lnSpc>
          <a:spcPct val="90000"/>
        </a:lnSpc>
        <a:spcBef>
          <a:spcPct val="0"/>
        </a:spcBef>
        <a:spcAft>
          <a:spcPct val="0"/>
        </a:spcAft>
        <a:defRPr sz="2600" b="1">
          <a:solidFill>
            <a:srgbClr val="B0AC00"/>
          </a:solidFill>
          <a:latin typeface="Arial" pitchFamily="34" charset="0"/>
          <a:ea typeface="+mj-ea"/>
          <a:cs typeface="Arial" pitchFamily="34" charset="0"/>
        </a:defRPr>
      </a:lvl1pPr>
      <a:lvl2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2pPr>
      <a:lvl3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3pPr>
      <a:lvl4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4pPr>
      <a:lvl5pPr algn="l" defTabSz="901700" rtl="0" eaLnBrk="0" fontAlgn="base" hangingPunct="0">
        <a:lnSpc>
          <a:spcPct val="90000"/>
        </a:lnSpc>
        <a:spcBef>
          <a:spcPct val="0"/>
        </a:spcBef>
        <a:spcAft>
          <a:spcPct val="0"/>
        </a:spcAft>
        <a:defRPr sz="2600" b="1">
          <a:solidFill>
            <a:srgbClr val="B0AC00"/>
          </a:solidFill>
          <a:latin typeface="Arial" pitchFamily="34" charset="0"/>
          <a:cs typeface="Arial" pitchFamily="34" charset="0"/>
        </a:defRPr>
      </a:lvl5pPr>
      <a:lvl6pPr marL="457200" algn="l" defTabSz="901700" rtl="0" eaLnBrk="1" fontAlgn="base" hangingPunct="1">
        <a:lnSpc>
          <a:spcPct val="90000"/>
        </a:lnSpc>
        <a:spcBef>
          <a:spcPct val="0"/>
        </a:spcBef>
        <a:spcAft>
          <a:spcPct val="0"/>
        </a:spcAft>
        <a:defRPr sz="2600" b="1">
          <a:solidFill>
            <a:srgbClr val="B0AC00"/>
          </a:solidFill>
          <a:latin typeface="Helvetica" pitchFamily="1" charset="0"/>
        </a:defRPr>
      </a:lvl6pPr>
      <a:lvl7pPr marL="914400" algn="l" defTabSz="901700" rtl="0" eaLnBrk="1" fontAlgn="base" hangingPunct="1">
        <a:lnSpc>
          <a:spcPct val="90000"/>
        </a:lnSpc>
        <a:spcBef>
          <a:spcPct val="0"/>
        </a:spcBef>
        <a:spcAft>
          <a:spcPct val="0"/>
        </a:spcAft>
        <a:defRPr sz="2600" b="1">
          <a:solidFill>
            <a:srgbClr val="B0AC00"/>
          </a:solidFill>
          <a:latin typeface="Helvetica" pitchFamily="1" charset="0"/>
        </a:defRPr>
      </a:lvl7pPr>
      <a:lvl8pPr marL="1371600" algn="l" defTabSz="901700" rtl="0" eaLnBrk="1" fontAlgn="base" hangingPunct="1">
        <a:lnSpc>
          <a:spcPct val="90000"/>
        </a:lnSpc>
        <a:spcBef>
          <a:spcPct val="0"/>
        </a:spcBef>
        <a:spcAft>
          <a:spcPct val="0"/>
        </a:spcAft>
        <a:defRPr sz="2600" b="1">
          <a:solidFill>
            <a:srgbClr val="B0AC00"/>
          </a:solidFill>
          <a:latin typeface="Helvetica" pitchFamily="1" charset="0"/>
        </a:defRPr>
      </a:lvl8pPr>
      <a:lvl9pPr marL="1828800" algn="l" defTabSz="901700" rtl="0" eaLnBrk="1" fontAlgn="base" hangingPunct="1">
        <a:lnSpc>
          <a:spcPct val="90000"/>
        </a:lnSpc>
        <a:spcBef>
          <a:spcPct val="0"/>
        </a:spcBef>
        <a:spcAft>
          <a:spcPct val="0"/>
        </a:spcAft>
        <a:defRPr sz="2600" b="1">
          <a:solidFill>
            <a:srgbClr val="B0AC00"/>
          </a:solidFill>
          <a:latin typeface="Helvetica" pitchFamily="1" charset="0"/>
        </a:defRPr>
      </a:lvl9pPr>
    </p:titleStyle>
    <p:bodyStyle>
      <a:lvl1pPr marL="282575" indent="-282575" algn="l" defTabSz="901700" rtl="0" eaLnBrk="0" fontAlgn="base" hangingPunct="0">
        <a:lnSpc>
          <a:spcPct val="90000"/>
        </a:lnSpc>
        <a:spcBef>
          <a:spcPct val="30000"/>
        </a:spcBef>
        <a:spcAft>
          <a:spcPct val="0"/>
        </a:spcAft>
        <a:buSzPct val="100000"/>
        <a:buChar char="•"/>
        <a:defRPr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eg"/><Relationship Id="rId1" Type="http://schemas.microsoft.com/office/2007/relationships/media" Target="../media/media1.m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9.wmf"/><Relationship Id="rId5" Type="http://schemas.openxmlformats.org/officeDocument/2006/relationships/oleObject" Target="../embeddings/oleObject3.bin"/><Relationship Id="rId4" Type="http://schemas.openxmlformats.org/officeDocument/2006/relationships/image" Target="../media/image18.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5.wmf"/><Relationship Id="rId5" Type="http://schemas.openxmlformats.org/officeDocument/2006/relationships/oleObject" Target="../embeddings/oleObject6.bin"/><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2.wmf"/><Relationship Id="rId5" Type="http://schemas.openxmlformats.org/officeDocument/2006/relationships/oleObject" Target="../embeddings/oleObject8.bin"/><Relationship Id="rId4" Type="http://schemas.openxmlformats.org/officeDocument/2006/relationships/image" Target="../media/image31.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5.wmf"/><Relationship Id="rId4" Type="http://schemas.openxmlformats.org/officeDocument/2006/relationships/oleObject" Target="../embeddings/oleObject9.bin"/></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6.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37.wmf"/><Relationship Id="rId10" Type="http://schemas.openxmlformats.org/officeDocument/2006/relationships/image" Target="../media/image6.png"/><Relationship Id="rId4" Type="http://schemas.openxmlformats.org/officeDocument/2006/relationships/oleObject" Target="../embeddings/oleObject10.bin"/><Relationship Id="rId9" Type="http://schemas.openxmlformats.org/officeDocument/2006/relationships/image" Target="../media/image39.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40.wmf"/></Relationships>
</file>

<file path=ppt/slides/_rels/slide51.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45.wmf"/><Relationship Id="rId2" Type="http://schemas.openxmlformats.org/officeDocument/2006/relationships/slideLayout" Target="../slideLayouts/slideLayout2.xml"/><Relationship Id="rId16" Type="http://schemas.openxmlformats.org/officeDocument/2006/relationships/image" Target="../media/image47.wmf"/><Relationship Id="rId1" Type="http://schemas.openxmlformats.org/officeDocument/2006/relationships/vmlDrawing" Target="../drawings/vmlDrawing9.vml"/><Relationship Id="rId6" Type="http://schemas.openxmlformats.org/officeDocument/2006/relationships/image" Target="../media/image42.w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44.wmf"/><Relationship Id="rId4" Type="http://schemas.openxmlformats.org/officeDocument/2006/relationships/image" Target="../media/image41.wmf"/><Relationship Id="rId9" Type="http://schemas.openxmlformats.org/officeDocument/2006/relationships/oleObject" Target="../embeddings/oleObject17.bin"/><Relationship Id="rId14" Type="http://schemas.openxmlformats.org/officeDocument/2006/relationships/image" Target="../media/image46.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49.wmf"/><Relationship Id="rId4" Type="http://schemas.openxmlformats.org/officeDocument/2006/relationships/oleObject" Target="../embeddings/oleObject21.bin"/></Relationships>
</file>

<file path=ppt/slides/_rels/slide56.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notesSlide" Target="../notesSlides/notesSlide19.xml"/><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3.bin"/><Relationship Id="rId5" Type="http://schemas.openxmlformats.org/officeDocument/2006/relationships/image" Target="../media/image49.wmf"/><Relationship Id="rId4" Type="http://schemas.openxmlformats.org/officeDocument/2006/relationships/oleObject" Target="../embeddings/oleObject22.bin"/></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9.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notesSlide" Target="../notesSlides/notesSlide22.xml"/><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54.wmf"/><Relationship Id="rId5" Type="http://schemas.openxmlformats.org/officeDocument/2006/relationships/oleObject" Target="../embeddings/oleObject25.bin"/><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7.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8.bin"/><Relationship Id="rId5" Type="http://schemas.openxmlformats.org/officeDocument/2006/relationships/image" Target="../media/image49.wmf"/><Relationship Id="rId4" Type="http://schemas.openxmlformats.org/officeDocument/2006/relationships/oleObject" Target="../embeddings/oleObject27.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57.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0.bin"/><Relationship Id="rId5" Type="http://schemas.openxmlformats.org/officeDocument/2006/relationships/image" Target="../media/image49.wmf"/><Relationship Id="rId4" Type="http://schemas.openxmlformats.org/officeDocument/2006/relationships/oleObject" Target="../embeddings/oleObject29.bin"/></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40.png"/><Relationship Id="rId4" Type="http://schemas.openxmlformats.org/officeDocument/2006/relationships/image" Target="../media/image62.wmf"/></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emf"/></Relationships>
</file>

<file path=ppt/slides/_rels/slide68.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70.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67.wmf"/><Relationship Id="rId11" Type="http://schemas.openxmlformats.org/officeDocument/2006/relationships/oleObject" Target="../embeddings/oleObject36.bin"/><Relationship Id="rId5" Type="http://schemas.openxmlformats.org/officeDocument/2006/relationships/oleObject" Target="../embeddings/oleObject33.bin"/><Relationship Id="rId10" Type="http://schemas.openxmlformats.org/officeDocument/2006/relationships/image" Target="../media/image69.wmf"/><Relationship Id="rId4" Type="http://schemas.openxmlformats.org/officeDocument/2006/relationships/image" Target="../media/image66.png"/><Relationship Id="rId9" Type="http://schemas.openxmlformats.org/officeDocument/2006/relationships/oleObject" Target="../embeddings/oleObject35.bin"/></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81.png"/><Relationship Id="rId5" Type="http://schemas.openxmlformats.org/officeDocument/2006/relationships/oleObject" Target="../embeddings/oleObject38.bin"/><Relationship Id="rId4" Type="http://schemas.openxmlformats.org/officeDocument/2006/relationships/image" Target="../media/image80.png"/></Relationships>
</file>

<file path=ppt/slides/_rels/slide7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1168638" y="2065946"/>
            <a:ext cx="6781800" cy="2743200"/>
          </a:xfrm>
        </p:spPr>
        <p:txBody>
          <a:bodyPr/>
          <a:lstStyle/>
          <a:p>
            <a:pPr eaLnBrk="1" hangingPunct="1">
              <a:spcBef>
                <a:spcPts val="1000"/>
              </a:spcBef>
              <a:spcAft>
                <a:spcPts val="600"/>
              </a:spcAft>
            </a:pPr>
            <a:r>
              <a:rPr lang="en-US" altLang="en-US" sz="2600" dirty="0" smtClean="0"/>
              <a:t>The Chiral Magnetic Effect in Hot QCD</a:t>
            </a:r>
            <a:br>
              <a:rPr lang="en-US" altLang="en-US" sz="2600" dirty="0" smtClean="0"/>
            </a:br>
            <a:r>
              <a:rPr lang="en-US" altLang="en-US" sz="800" dirty="0" smtClean="0"/>
              <a:t> </a:t>
            </a:r>
            <a:r>
              <a:rPr lang="en-US" altLang="en-US" sz="2600" dirty="0" smtClean="0"/>
              <a:t/>
            </a:r>
            <a:br>
              <a:rPr lang="en-US" altLang="en-US" sz="2600" dirty="0" smtClean="0"/>
            </a:br>
            <a:r>
              <a:rPr lang="en-US" altLang="en-US" sz="2600" dirty="0" smtClean="0">
                <a:solidFill>
                  <a:schemeClr val="bg1">
                    <a:lumMod val="50000"/>
                  </a:schemeClr>
                </a:solidFill>
              </a:rPr>
              <a:t>and</a:t>
            </a:r>
            <a:r>
              <a:rPr lang="en-US" altLang="en-US" sz="2600" dirty="0" smtClean="0"/>
              <a:t/>
            </a:r>
            <a:br>
              <a:rPr lang="en-US" altLang="en-US" sz="2600" dirty="0" smtClean="0"/>
            </a:br>
            <a:r>
              <a:rPr lang="en-US" altLang="en-US" sz="800" dirty="0"/>
              <a:t> </a:t>
            </a:r>
            <a:r>
              <a:rPr lang="en-US" altLang="en-US" sz="2600" dirty="0" smtClean="0">
                <a:solidFill>
                  <a:srgbClr val="0000CC"/>
                </a:solidFill>
              </a:rPr>
              <a:t/>
            </a:r>
            <a:br>
              <a:rPr lang="en-US" altLang="en-US" sz="2600" dirty="0" smtClean="0">
                <a:solidFill>
                  <a:srgbClr val="0000CC"/>
                </a:solidFill>
              </a:rPr>
            </a:br>
            <a:r>
              <a:rPr lang="en-US" altLang="en-US" sz="2600" dirty="0" smtClean="0">
                <a:solidFill>
                  <a:srgbClr val="0000CC"/>
                </a:solidFill>
              </a:rPr>
              <a:t>The Isobar run in 2018</a:t>
            </a:r>
            <a:r>
              <a:rPr lang="en-US" altLang="en-US" sz="800" dirty="0" smtClean="0"/>
              <a:t/>
            </a:r>
            <a:br>
              <a:rPr lang="en-US" altLang="en-US" sz="800" dirty="0" smtClean="0"/>
            </a:br>
            <a:r>
              <a:rPr lang="en-US" altLang="en-US" dirty="0" smtClean="0"/>
              <a:t/>
            </a:r>
            <a:br>
              <a:rPr lang="en-US" altLang="en-US" dirty="0" smtClean="0"/>
            </a:br>
            <a:r>
              <a:rPr lang="en-US" altLang="en-US" dirty="0" smtClean="0"/>
              <a:t/>
            </a:r>
            <a:br>
              <a:rPr lang="en-US" altLang="en-US" dirty="0" smtClean="0"/>
            </a:br>
            <a:r>
              <a:rPr lang="en-US" altLang="en-US" sz="1800" dirty="0" smtClean="0">
                <a:solidFill>
                  <a:srgbClr val="00B050"/>
                </a:solidFill>
              </a:rPr>
              <a:t/>
            </a:r>
            <a:br>
              <a:rPr lang="en-US" altLang="en-US" sz="1800" dirty="0" smtClean="0">
                <a:solidFill>
                  <a:srgbClr val="00B050"/>
                </a:solidFill>
              </a:rPr>
            </a:br>
            <a:endParaRPr lang="en-US" altLang="en-US" sz="2000" baseline="30000" dirty="0" smtClean="0">
              <a:solidFill>
                <a:srgbClr val="00B050"/>
              </a:solidFill>
            </a:endParaRPr>
          </a:p>
        </p:txBody>
      </p:sp>
      <p:sp>
        <p:nvSpPr>
          <p:cNvPr id="13315" name="Subtitle 2"/>
          <p:cNvSpPr>
            <a:spLocks noGrp="1"/>
          </p:cNvSpPr>
          <p:nvPr>
            <p:ph type="subTitle" idx="1"/>
          </p:nvPr>
        </p:nvSpPr>
        <p:spPr>
          <a:xfrm>
            <a:off x="1371600" y="4038600"/>
            <a:ext cx="6400800" cy="990600"/>
          </a:xfrm>
        </p:spPr>
        <p:txBody>
          <a:bodyPr/>
          <a:lstStyle/>
          <a:p>
            <a:pPr eaLnBrk="1" hangingPunct="1">
              <a:spcBef>
                <a:spcPts val="400"/>
              </a:spcBef>
            </a:pPr>
            <a:r>
              <a:rPr lang="en-US" altLang="en-US" sz="1600" dirty="0" smtClean="0">
                <a:solidFill>
                  <a:schemeClr val="tx1"/>
                </a:solidFill>
              </a:rPr>
              <a:t>Jim Thomas</a:t>
            </a:r>
          </a:p>
          <a:p>
            <a:pPr eaLnBrk="1" hangingPunct="1">
              <a:spcBef>
                <a:spcPts val="400"/>
              </a:spcBef>
            </a:pPr>
            <a:r>
              <a:rPr lang="en-US" altLang="en-US" sz="1600" b="0" dirty="0" smtClean="0">
                <a:solidFill>
                  <a:srgbClr val="0000CC"/>
                </a:solidFill>
              </a:rPr>
              <a:t>Lawrence Berkeley National Laboratory</a:t>
            </a:r>
          </a:p>
          <a:p>
            <a:pPr eaLnBrk="1" hangingPunct="1">
              <a:spcBef>
                <a:spcPts val="400"/>
              </a:spcBef>
            </a:pPr>
            <a:r>
              <a:rPr lang="en-US" altLang="en-US" sz="1600" b="0" dirty="0" smtClean="0">
                <a:solidFill>
                  <a:srgbClr val="0000CC"/>
                </a:solidFill>
              </a:rPr>
              <a:t>1/24/2018</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we doing in the 2018 Run?</a:t>
            </a:r>
            <a:endParaRPr lang="en-US" dirty="0"/>
          </a:p>
        </p:txBody>
      </p:sp>
      <p:sp>
        <p:nvSpPr>
          <p:cNvPr id="3" name="Content Placeholder 2"/>
          <p:cNvSpPr>
            <a:spLocks noGrp="1"/>
          </p:cNvSpPr>
          <p:nvPr>
            <p:ph idx="1"/>
          </p:nvPr>
        </p:nvSpPr>
        <p:spPr>
          <a:xfrm>
            <a:off x="533400" y="1090613"/>
            <a:ext cx="8458200" cy="4243387"/>
          </a:xfrm>
        </p:spPr>
        <p:txBody>
          <a:bodyPr/>
          <a:lstStyle/>
          <a:p>
            <a:pPr marL="0" indent="0">
              <a:buNone/>
            </a:pPr>
            <a:r>
              <a:rPr lang="en-US" sz="2000" dirty="0"/>
              <a:t>STAR is proposing to run </a:t>
            </a:r>
            <a:r>
              <a:rPr lang="en-US" sz="2000" baseline="30000" dirty="0"/>
              <a:t>96</a:t>
            </a:r>
            <a:r>
              <a:rPr lang="en-US" sz="2000" dirty="0"/>
              <a:t>Zr + </a:t>
            </a:r>
            <a:r>
              <a:rPr lang="en-US" sz="2000" baseline="30000" dirty="0"/>
              <a:t>96</a:t>
            </a:r>
            <a:r>
              <a:rPr lang="en-US" sz="2000" dirty="0"/>
              <a:t>Zr collisions and </a:t>
            </a:r>
            <a:r>
              <a:rPr lang="en-US" sz="2000" baseline="30000" dirty="0"/>
              <a:t>96</a:t>
            </a:r>
            <a:r>
              <a:rPr lang="en-US" sz="2000" dirty="0"/>
              <a:t>Ru + </a:t>
            </a:r>
            <a:r>
              <a:rPr lang="en-US" sz="2000" baseline="30000" dirty="0"/>
              <a:t>96</a:t>
            </a:r>
            <a:r>
              <a:rPr lang="en-US" sz="2000" dirty="0"/>
              <a:t>Ru collisions at RHIC in </a:t>
            </a:r>
            <a:r>
              <a:rPr lang="en-US" sz="2000" dirty="0" smtClean="0"/>
              <a:t>2018.   3 weeks each.  </a:t>
            </a:r>
            <a:r>
              <a:rPr lang="en-US" sz="2000" dirty="0" err="1" smtClean="0"/>
              <a:t>Zr</a:t>
            </a:r>
            <a:r>
              <a:rPr lang="en-US" sz="2000" dirty="0" smtClean="0"/>
              <a:t> and Ru are isobars.</a:t>
            </a:r>
            <a:endParaRPr lang="en-US" sz="2000" dirty="0"/>
          </a:p>
          <a:p>
            <a:pPr marL="0" indent="0">
              <a:buNone/>
            </a:pPr>
            <a:endParaRPr lang="en-US" sz="800" dirty="0" smtClean="0"/>
          </a:p>
          <a:p>
            <a:pPr marL="0" indent="0">
              <a:buNone/>
            </a:pPr>
            <a:r>
              <a:rPr lang="en-US" sz="2000" dirty="0" smtClean="0"/>
              <a:t>Isobars are nuclei with the same mass, nearly the same shape, but with different number of protons </a:t>
            </a:r>
            <a:endParaRPr lang="en-US" sz="2000" dirty="0"/>
          </a:p>
          <a:p>
            <a:pPr marL="0" indent="0">
              <a:buNone/>
            </a:pPr>
            <a:endParaRPr lang="en-US" sz="800" dirty="0" smtClean="0"/>
          </a:p>
          <a:p>
            <a:pPr marL="0" indent="0">
              <a:buNone/>
            </a:pPr>
            <a:r>
              <a:rPr lang="en-US" sz="2000" dirty="0" smtClean="0"/>
              <a:t>There exist 4 stable isobaric </a:t>
            </a:r>
            <a:r>
              <a:rPr lang="en-US" sz="2000" dirty="0"/>
              <a:t>systems where the change in </a:t>
            </a:r>
            <a:r>
              <a:rPr lang="en-US" sz="2000" dirty="0" smtClean="0"/>
              <a:t>Z is large</a:t>
            </a:r>
          </a:p>
          <a:p>
            <a:pPr marL="0" indent="0">
              <a:buNone/>
            </a:pPr>
            <a:r>
              <a:rPr lang="en-US" sz="800" dirty="0" smtClean="0"/>
              <a:t> </a:t>
            </a:r>
            <a:r>
              <a:rPr lang="en-US" sz="800" dirty="0"/>
              <a:t> </a:t>
            </a:r>
            <a:endParaRPr lang="en-US" sz="800" dirty="0" smtClean="0"/>
          </a:p>
          <a:p>
            <a:pPr marL="0" indent="0">
              <a:buNone/>
            </a:pPr>
            <a:r>
              <a:rPr lang="en-US" sz="1400" dirty="0" smtClean="0">
                <a:solidFill>
                  <a:srgbClr val="0000CC"/>
                </a:solidFill>
              </a:rPr>
              <a:t>Element      Z            Mass         Abundance 	</a:t>
            </a:r>
            <a:endParaRPr lang="en-US" sz="1400" dirty="0">
              <a:solidFill>
                <a:srgbClr val="0000CC"/>
              </a:solidFill>
            </a:endParaRPr>
          </a:p>
          <a:p>
            <a:pPr marL="0" indent="0">
              <a:spcBef>
                <a:spcPts val="0"/>
              </a:spcBef>
              <a:buNone/>
            </a:pPr>
            <a:r>
              <a:rPr lang="en-US" sz="1400" dirty="0"/>
              <a:t> </a:t>
            </a:r>
          </a:p>
          <a:p>
            <a:pPr marL="0" indent="0">
              <a:spcBef>
                <a:spcPts val="0"/>
              </a:spcBef>
              <a:buNone/>
            </a:pPr>
            <a:r>
              <a:rPr lang="en-US" sz="1400" dirty="0" err="1"/>
              <a:t>Zr</a:t>
            </a:r>
            <a:r>
              <a:rPr lang="en-US" sz="1400" dirty="0"/>
              <a:t>	40	</a:t>
            </a:r>
            <a:r>
              <a:rPr lang="en-US" sz="1400" dirty="0" smtClean="0"/>
              <a:t>  96</a:t>
            </a:r>
            <a:r>
              <a:rPr lang="en-US" sz="1400" dirty="0"/>
              <a:t>	</a:t>
            </a:r>
            <a:r>
              <a:rPr lang="en-US" sz="1400" dirty="0" smtClean="0"/>
              <a:t>  2.80</a:t>
            </a:r>
            <a:r>
              <a:rPr lang="en-US" sz="1400" dirty="0"/>
              <a:t>% </a:t>
            </a:r>
            <a:r>
              <a:rPr lang="en-US" sz="1400" dirty="0" smtClean="0"/>
              <a:t>	</a:t>
            </a:r>
          </a:p>
          <a:p>
            <a:pPr marL="0" indent="0">
              <a:spcBef>
                <a:spcPts val="0"/>
              </a:spcBef>
              <a:buNone/>
            </a:pPr>
            <a:r>
              <a:rPr lang="en-US" sz="1400" dirty="0" smtClean="0">
                <a:solidFill>
                  <a:schemeClr val="bg1">
                    <a:lumMod val="65000"/>
                  </a:schemeClr>
                </a:solidFill>
              </a:rPr>
              <a:t>Mo</a:t>
            </a:r>
            <a:r>
              <a:rPr lang="en-US" sz="1400" dirty="0">
                <a:solidFill>
                  <a:schemeClr val="bg1">
                    <a:lumMod val="65000"/>
                  </a:schemeClr>
                </a:solidFill>
              </a:rPr>
              <a:t>	42	</a:t>
            </a:r>
            <a:r>
              <a:rPr lang="en-US" sz="1400" dirty="0" smtClean="0">
                <a:solidFill>
                  <a:schemeClr val="bg1">
                    <a:lumMod val="65000"/>
                  </a:schemeClr>
                </a:solidFill>
              </a:rPr>
              <a:t>  96</a:t>
            </a:r>
            <a:r>
              <a:rPr lang="en-US" sz="1400" dirty="0">
                <a:solidFill>
                  <a:schemeClr val="bg1">
                    <a:lumMod val="65000"/>
                  </a:schemeClr>
                </a:solidFill>
              </a:rPr>
              <a:t>	</a:t>
            </a:r>
            <a:r>
              <a:rPr lang="en-US" sz="1400" dirty="0" smtClean="0">
                <a:solidFill>
                  <a:schemeClr val="bg1">
                    <a:lumMod val="65000"/>
                  </a:schemeClr>
                </a:solidFill>
              </a:rPr>
              <a:t>16.68</a:t>
            </a:r>
            <a:r>
              <a:rPr lang="en-US" sz="1400" dirty="0">
                <a:solidFill>
                  <a:schemeClr val="bg1">
                    <a:lumMod val="65000"/>
                  </a:schemeClr>
                </a:solidFill>
              </a:rPr>
              <a:t>% </a:t>
            </a:r>
          </a:p>
          <a:p>
            <a:pPr marL="0" indent="0">
              <a:spcBef>
                <a:spcPts val="0"/>
              </a:spcBef>
              <a:buNone/>
            </a:pPr>
            <a:r>
              <a:rPr lang="en-US" sz="1400" dirty="0"/>
              <a:t>Ru	44	</a:t>
            </a:r>
            <a:r>
              <a:rPr lang="en-US" sz="1400" dirty="0" smtClean="0"/>
              <a:t>  96</a:t>
            </a:r>
            <a:r>
              <a:rPr lang="en-US" sz="1400" dirty="0"/>
              <a:t>	</a:t>
            </a:r>
            <a:r>
              <a:rPr lang="en-US" sz="1400" dirty="0" smtClean="0"/>
              <a:t>  5.54</a:t>
            </a:r>
            <a:r>
              <a:rPr lang="en-US" sz="1400" dirty="0"/>
              <a:t>% </a:t>
            </a:r>
          </a:p>
          <a:p>
            <a:pPr marL="0" indent="0">
              <a:spcBef>
                <a:spcPts val="0"/>
              </a:spcBef>
              <a:buNone/>
            </a:pPr>
            <a:r>
              <a:rPr lang="en-US" sz="1400" dirty="0"/>
              <a:t> </a:t>
            </a:r>
          </a:p>
          <a:p>
            <a:pPr marL="0" indent="0">
              <a:spcBef>
                <a:spcPts val="0"/>
              </a:spcBef>
              <a:buNone/>
            </a:pPr>
            <a:r>
              <a:rPr lang="en-US" sz="1400" dirty="0">
                <a:solidFill>
                  <a:schemeClr val="bg1">
                    <a:lumMod val="65000"/>
                  </a:schemeClr>
                </a:solidFill>
              </a:rPr>
              <a:t>Sn	50	124	</a:t>
            </a:r>
            <a:r>
              <a:rPr lang="en-US" sz="1400" dirty="0" smtClean="0">
                <a:solidFill>
                  <a:schemeClr val="bg1">
                    <a:lumMod val="65000"/>
                  </a:schemeClr>
                </a:solidFill>
              </a:rPr>
              <a:t>  5.79</a:t>
            </a:r>
            <a:r>
              <a:rPr lang="en-US" sz="1400" dirty="0">
                <a:solidFill>
                  <a:schemeClr val="bg1">
                    <a:lumMod val="65000"/>
                  </a:schemeClr>
                </a:solidFill>
              </a:rPr>
              <a:t>% </a:t>
            </a:r>
            <a:r>
              <a:rPr lang="en-US" sz="1400" dirty="0" smtClean="0">
                <a:solidFill>
                  <a:schemeClr val="bg1">
                    <a:lumMod val="65000"/>
                  </a:schemeClr>
                </a:solidFill>
              </a:rPr>
              <a:t>	    </a:t>
            </a:r>
          </a:p>
          <a:p>
            <a:pPr marL="0" indent="0">
              <a:spcBef>
                <a:spcPts val="0"/>
              </a:spcBef>
              <a:buNone/>
            </a:pPr>
            <a:r>
              <a:rPr lang="en-US" sz="1400" dirty="0" err="1" smtClean="0">
                <a:solidFill>
                  <a:schemeClr val="bg1">
                    <a:lumMod val="65000"/>
                  </a:schemeClr>
                </a:solidFill>
              </a:rPr>
              <a:t>Te</a:t>
            </a:r>
            <a:r>
              <a:rPr lang="en-US" sz="1400" dirty="0">
                <a:solidFill>
                  <a:schemeClr val="bg1">
                    <a:lumMod val="65000"/>
                  </a:schemeClr>
                </a:solidFill>
              </a:rPr>
              <a:t>	52	124	</a:t>
            </a:r>
            <a:r>
              <a:rPr lang="en-US" sz="1400" dirty="0" smtClean="0">
                <a:solidFill>
                  <a:schemeClr val="bg1">
                    <a:lumMod val="65000"/>
                  </a:schemeClr>
                </a:solidFill>
              </a:rPr>
              <a:t>  4.74</a:t>
            </a:r>
            <a:r>
              <a:rPr lang="en-US" sz="1400" dirty="0">
                <a:solidFill>
                  <a:schemeClr val="bg1">
                    <a:lumMod val="65000"/>
                  </a:schemeClr>
                </a:solidFill>
              </a:rPr>
              <a:t>% </a:t>
            </a:r>
          </a:p>
          <a:p>
            <a:pPr marL="0" indent="0">
              <a:spcBef>
                <a:spcPts val="0"/>
              </a:spcBef>
              <a:buNone/>
            </a:pPr>
            <a:r>
              <a:rPr lang="en-US" sz="1400" dirty="0" err="1">
                <a:solidFill>
                  <a:schemeClr val="bg1">
                    <a:lumMod val="65000"/>
                  </a:schemeClr>
                </a:solidFill>
              </a:rPr>
              <a:t>Xe</a:t>
            </a:r>
            <a:r>
              <a:rPr lang="en-US" sz="1400" dirty="0">
                <a:solidFill>
                  <a:schemeClr val="bg1">
                    <a:lumMod val="65000"/>
                  </a:schemeClr>
                </a:solidFill>
              </a:rPr>
              <a:t>	54	124	</a:t>
            </a:r>
            <a:r>
              <a:rPr lang="en-US" sz="1400" dirty="0" smtClean="0">
                <a:solidFill>
                  <a:schemeClr val="bg1">
                    <a:lumMod val="65000"/>
                  </a:schemeClr>
                </a:solidFill>
              </a:rPr>
              <a:t>  0.09</a:t>
            </a:r>
            <a:r>
              <a:rPr lang="en-US" sz="1400" dirty="0">
                <a:solidFill>
                  <a:schemeClr val="bg1">
                    <a:lumMod val="65000"/>
                  </a:schemeClr>
                </a:solidFill>
              </a:rPr>
              <a:t>% </a:t>
            </a:r>
          </a:p>
          <a:p>
            <a:pPr marL="0" indent="0">
              <a:spcBef>
                <a:spcPts val="0"/>
              </a:spcBef>
              <a:buNone/>
            </a:pPr>
            <a:r>
              <a:rPr lang="en-US" sz="1400" dirty="0">
                <a:solidFill>
                  <a:schemeClr val="bg1">
                    <a:lumMod val="65000"/>
                  </a:schemeClr>
                </a:solidFill>
              </a:rPr>
              <a:t> </a:t>
            </a:r>
          </a:p>
          <a:p>
            <a:pPr marL="0" indent="0">
              <a:spcBef>
                <a:spcPts val="0"/>
              </a:spcBef>
              <a:buNone/>
            </a:pPr>
            <a:r>
              <a:rPr lang="en-US" sz="1400" dirty="0" err="1">
                <a:solidFill>
                  <a:schemeClr val="bg1">
                    <a:lumMod val="65000"/>
                  </a:schemeClr>
                </a:solidFill>
              </a:rPr>
              <a:t>Te</a:t>
            </a:r>
            <a:r>
              <a:rPr lang="en-US" sz="1400" dirty="0">
                <a:solidFill>
                  <a:schemeClr val="bg1">
                    <a:lumMod val="65000"/>
                  </a:schemeClr>
                </a:solidFill>
              </a:rPr>
              <a:t>	52	130	</a:t>
            </a:r>
            <a:r>
              <a:rPr lang="en-US" sz="1400" dirty="0" smtClean="0">
                <a:solidFill>
                  <a:schemeClr val="bg1">
                    <a:lumMod val="65000"/>
                  </a:schemeClr>
                </a:solidFill>
              </a:rPr>
              <a:t>34.50</a:t>
            </a:r>
            <a:r>
              <a:rPr lang="en-US" sz="1400" dirty="0">
                <a:solidFill>
                  <a:schemeClr val="bg1">
                    <a:lumMod val="65000"/>
                  </a:schemeClr>
                </a:solidFill>
              </a:rPr>
              <a:t>% </a:t>
            </a:r>
            <a:r>
              <a:rPr lang="en-US" sz="1400" dirty="0" smtClean="0">
                <a:solidFill>
                  <a:schemeClr val="bg1">
                    <a:lumMod val="65000"/>
                  </a:schemeClr>
                </a:solidFill>
              </a:rPr>
              <a:t>	</a:t>
            </a:r>
            <a:r>
              <a:rPr lang="en-US" sz="1400" dirty="0">
                <a:solidFill>
                  <a:schemeClr val="bg1">
                    <a:lumMod val="65000"/>
                  </a:schemeClr>
                </a:solidFill>
              </a:rPr>
              <a:t>    </a:t>
            </a:r>
            <a:endParaRPr lang="en-US" sz="1400" dirty="0" smtClean="0">
              <a:solidFill>
                <a:schemeClr val="bg1">
                  <a:lumMod val="65000"/>
                </a:schemeClr>
              </a:solidFill>
            </a:endParaRPr>
          </a:p>
          <a:p>
            <a:pPr marL="0" indent="0">
              <a:spcBef>
                <a:spcPts val="0"/>
              </a:spcBef>
              <a:buNone/>
            </a:pPr>
            <a:r>
              <a:rPr lang="en-US" sz="1400" dirty="0" err="1" smtClean="0">
                <a:solidFill>
                  <a:schemeClr val="bg1">
                    <a:lumMod val="65000"/>
                  </a:schemeClr>
                </a:solidFill>
              </a:rPr>
              <a:t>Xe</a:t>
            </a:r>
            <a:r>
              <a:rPr lang="en-US" sz="1400" dirty="0">
                <a:solidFill>
                  <a:schemeClr val="bg1">
                    <a:lumMod val="65000"/>
                  </a:schemeClr>
                </a:solidFill>
              </a:rPr>
              <a:t>	54	130	</a:t>
            </a:r>
            <a:r>
              <a:rPr lang="en-US" sz="1400" dirty="0" smtClean="0">
                <a:solidFill>
                  <a:schemeClr val="bg1">
                    <a:lumMod val="65000"/>
                  </a:schemeClr>
                </a:solidFill>
              </a:rPr>
              <a:t>  4.07</a:t>
            </a:r>
            <a:r>
              <a:rPr lang="en-US" sz="1400" dirty="0">
                <a:solidFill>
                  <a:schemeClr val="bg1">
                    <a:lumMod val="65000"/>
                  </a:schemeClr>
                </a:solidFill>
              </a:rPr>
              <a:t>% </a:t>
            </a:r>
          </a:p>
          <a:p>
            <a:pPr marL="0" indent="0">
              <a:spcBef>
                <a:spcPts val="0"/>
              </a:spcBef>
              <a:buNone/>
            </a:pPr>
            <a:r>
              <a:rPr lang="en-US" sz="1400" dirty="0">
                <a:solidFill>
                  <a:schemeClr val="bg1">
                    <a:lumMod val="65000"/>
                  </a:schemeClr>
                </a:solidFill>
              </a:rPr>
              <a:t>Ba	56	130	</a:t>
            </a:r>
            <a:r>
              <a:rPr lang="en-US" sz="1400" dirty="0" smtClean="0">
                <a:solidFill>
                  <a:schemeClr val="bg1">
                    <a:lumMod val="65000"/>
                  </a:schemeClr>
                </a:solidFill>
              </a:rPr>
              <a:t>  0.11</a:t>
            </a:r>
            <a:r>
              <a:rPr lang="en-US" sz="1400" dirty="0">
                <a:solidFill>
                  <a:schemeClr val="bg1">
                    <a:lumMod val="65000"/>
                  </a:schemeClr>
                </a:solidFill>
              </a:rPr>
              <a:t>% </a:t>
            </a:r>
          </a:p>
          <a:p>
            <a:pPr marL="0" indent="0">
              <a:spcBef>
                <a:spcPts val="0"/>
              </a:spcBef>
              <a:buNone/>
            </a:pPr>
            <a:r>
              <a:rPr lang="en-US" sz="1400" dirty="0">
                <a:solidFill>
                  <a:schemeClr val="bg1">
                    <a:lumMod val="65000"/>
                  </a:schemeClr>
                </a:solidFill>
              </a:rPr>
              <a:t> </a:t>
            </a:r>
          </a:p>
          <a:p>
            <a:pPr marL="0" indent="0">
              <a:spcBef>
                <a:spcPts val="0"/>
              </a:spcBef>
              <a:buNone/>
            </a:pPr>
            <a:r>
              <a:rPr lang="en-US" sz="1400" dirty="0" err="1">
                <a:solidFill>
                  <a:schemeClr val="bg1">
                    <a:lumMod val="65000"/>
                  </a:schemeClr>
                </a:solidFill>
              </a:rPr>
              <a:t>Xe</a:t>
            </a:r>
            <a:r>
              <a:rPr lang="en-US" sz="1400" dirty="0">
                <a:solidFill>
                  <a:schemeClr val="bg1">
                    <a:lumMod val="65000"/>
                  </a:schemeClr>
                </a:solidFill>
              </a:rPr>
              <a:t>	54	136	</a:t>
            </a:r>
            <a:r>
              <a:rPr lang="en-US" sz="1400" dirty="0" smtClean="0">
                <a:solidFill>
                  <a:schemeClr val="bg1">
                    <a:lumMod val="65000"/>
                  </a:schemeClr>
                </a:solidFill>
              </a:rPr>
              <a:t>  8.86</a:t>
            </a:r>
            <a:r>
              <a:rPr lang="en-US" sz="1400" dirty="0">
                <a:solidFill>
                  <a:schemeClr val="bg1">
                    <a:lumMod val="65000"/>
                  </a:schemeClr>
                </a:solidFill>
              </a:rPr>
              <a:t>% </a:t>
            </a:r>
            <a:r>
              <a:rPr lang="en-US" sz="1400" dirty="0" smtClean="0">
                <a:solidFill>
                  <a:schemeClr val="bg1">
                    <a:lumMod val="65000"/>
                  </a:schemeClr>
                </a:solidFill>
              </a:rPr>
              <a:t>	    </a:t>
            </a:r>
          </a:p>
          <a:p>
            <a:pPr marL="0" indent="0">
              <a:spcBef>
                <a:spcPts val="0"/>
              </a:spcBef>
              <a:buNone/>
            </a:pPr>
            <a:r>
              <a:rPr lang="en-US" sz="1400" dirty="0" smtClean="0">
                <a:solidFill>
                  <a:schemeClr val="bg1">
                    <a:lumMod val="65000"/>
                  </a:schemeClr>
                </a:solidFill>
              </a:rPr>
              <a:t>Ba</a:t>
            </a:r>
            <a:r>
              <a:rPr lang="en-US" sz="1400" dirty="0">
                <a:solidFill>
                  <a:schemeClr val="bg1">
                    <a:lumMod val="65000"/>
                  </a:schemeClr>
                </a:solidFill>
              </a:rPr>
              <a:t>	56	136	</a:t>
            </a:r>
            <a:r>
              <a:rPr lang="en-US" sz="1400" dirty="0" smtClean="0">
                <a:solidFill>
                  <a:schemeClr val="bg1">
                    <a:lumMod val="65000"/>
                  </a:schemeClr>
                </a:solidFill>
              </a:rPr>
              <a:t>  7.85</a:t>
            </a:r>
            <a:r>
              <a:rPr lang="en-US" sz="1400" dirty="0">
                <a:solidFill>
                  <a:schemeClr val="bg1">
                    <a:lumMod val="65000"/>
                  </a:schemeClr>
                </a:solidFill>
              </a:rPr>
              <a:t>% </a:t>
            </a:r>
          </a:p>
          <a:p>
            <a:pPr marL="0" indent="0">
              <a:spcBef>
                <a:spcPts val="0"/>
              </a:spcBef>
              <a:buNone/>
            </a:pPr>
            <a:r>
              <a:rPr lang="en-US" sz="1400" dirty="0">
                <a:solidFill>
                  <a:schemeClr val="bg1">
                    <a:lumMod val="65000"/>
                  </a:schemeClr>
                </a:solidFill>
              </a:rPr>
              <a:t>Ce	58	136	</a:t>
            </a:r>
            <a:r>
              <a:rPr lang="en-US" sz="1400" dirty="0" smtClean="0">
                <a:solidFill>
                  <a:schemeClr val="bg1">
                    <a:lumMod val="65000"/>
                  </a:schemeClr>
                </a:solidFill>
              </a:rPr>
              <a:t>  0.19</a:t>
            </a:r>
            <a:r>
              <a:rPr lang="en-US" sz="1400" dirty="0">
                <a:solidFill>
                  <a:schemeClr val="bg1">
                    <a:lumMod val="65000"/>
                  </a:schemeClr>
                </a:solidFill>
              </a:rPr>
              <a:t>% </a:t>
            </a:r>
          </a:p>
          <a:p>
            <a:pPr marL="0" indent="0">
              <a:buNone/>
            </a:pPr>
            <a:endParaRPr lang="en-US" dirty="0"/>
          </a:p>
        </p:txBody>
      </p:sp>
      <p:sp>
        <p:nvSpPr>
          <p:cNvPr id="4" name="Right Brace 3"/>
          <p:cNvSpPr/>
          <p:nvPr/>
        </p:nvSpPr>
        <p:spPr bwMode="auto">
          <a:xfrm>
            <a:off x="4472050" y="3569525"/>
            <a:ext cx="228600" cy="533400"/>
          </a:xfrm>
          <a:prstGeom prst="rightBrac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5" name="TextBox 4"/>
          <p:cNvSpPr txBox="1"/>
          <p:nvPr/>
        </p:nvSpPr>
        <p:spPr>
          <a:xfrm>
            <a:off x="4953000" y="3657600"/>
            <a:ext cx="3048000" cy="1323439"/>
          </a:xfrm>
          <a:prstGeom prst="rect">
            <a:avLst/>
          </a:prstGeom>
          <a:noFill/>
        </p:spPr>
        <p:txBody>
          <a:bodyPr wrap="square" rtlCol="0">
            <a:spAutoFit/>
          </a:bodyPr>
          <a:lstStyle/>
          <a:p>
            <a:r>
              <a:rPr lang="en-US" dirty="0" smtClean="0">
                <a:solidFill>
                  <a:schemeClr val="tx1"/>
                </a:solidFill>
                <a:sym typeface="Symbol"/>
              </a:rPr>
              <a:t>Z = 4</a:t>
            </a:r>
          </a:p>
          <a:p>
            <a:endParaRPr lang="en-US" dirty="0" smtClean="0">
              <a:solidFill>
                <a:schemeClr val="tx1"/>
              </a:solidFill>
              <a:sym typeface="Symbol"/>
            </a:endParaRPr>
          </a:p>
          <a:p>
            <a:r>
              <a:rPr lang="en-US" dirty="0" smtClean="0">
                <a:solidFill>
                  <a:schemeClr val="bg1">
                    <a:lumMod val="65000"/>
                  </a:schemeClr>
                </a:solidFill>
                <a:sym typeface="Symbol"/>
              </a:rPr>
              <a:t>All are stable isotopes and they make good beams in the accelerator </a:t>
            </a:r>
            <a:endParaRPr lang="en-US" dirty="0">
              <a:solidFill>
                <a:schemeClr val="bg1">
                  <a:lumMod val="65000"/>
                </a:schemeClr>
              </a:solidFill>
            </a:endParaRPr>
          </a:p>
        </p:txBody>
      </p:sp>
    </p:spTree>
    <p:extLst>
      <p:ext uri="{BB962C8B-B14F-4D97-AF65-F5344CB8AC3E}">
        <p14:creationId xmlns:p14="http://schemas.microsoft.com/office/powerpoint/2010/main" val="305583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85750" y="312738"/>
            <a:ext cx="8172450" cy="534987"/>
          </a:xfrm>
        </p:spPr>
        <p:txBody>
          <a:bodyPr/>
          <a:lstStyle/>
          <a:p>
            <a:r>
              <a:rPr lang="en-US" altLang="en-US" dirty="0" smtClean="0"/>
              <a:t>Charges in motion</a:t>
            </a:r>
          </a:p>
        </p:txBody>
      </p:sp>
      <p:pic>
        <p:nvPicPr>
          <p:cNvPr id="203781" name="au200au.big.mpeg">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524000" y="12192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905000" y="6116320"/>
            <a:ext cx="5334000" cy="338554"/>
          </a:xfrm>
          <a:prstGeom prst="rect">
            <a:avLst/>
          </a:prstGeom>
          <a:solidFill>
            <a:schemeClr val="accent1">
              <a:lumMod val="20000"/>
              <a:lumOff val="80000"/>
            </a:schemeClr>
          </a:solidFill>
          <a:ln w="12700">
            <a:solidFill>
              <a:schemeClr val="tx1"/>
            </a:solidFill>
          </a:ln>
        </p:spPr>
        <p:txBody>
          <a:bodyPr wrap="square" rtlCol="0">
            <a:spAutoFit/>
          </a:bodyPr>
          <a:lstStyle/>
          <a:p>
            <a:pPr algn="ctr"/>
            <a:r>
              <a:rPr lang="en-US" dirty="0" smtClean="0">
                <a:solidFill>
                  <a:schemeClr val="tx1"/>
                </a:solidFill>
              </a:rPr>
              <a:t>Charges in motion create strong magnetic fields</a:t>
            </a:r>
            <a:endParaRPr lang="en-US" dirty="0">
              <a:solidFill>
                <a:schemeClr val="tx1"/>
              </a:solidFill>
            </a:endParaRPr>
          </a:p>
        </p:txBody>
      </p:sp>
    </p:spTree>
    <p:extLst>
      <p:ext uri="{BB962C8B-B14F-4D97-AF65-F5344CB8AC3E}">
        <p14:creationId xmlns:p14="http://schemas.microsoft.com/office/powerpoint/2010/main" val="2042308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remove" nodeType="clickEffect">
                                  <p:stCondLst>
                                    <p:cond delay="0"/>
                                  </p:stCondLst>
                                  <p:childTnLst>
                                    <p:cmd type="call" cmd="playFrom(0.0)">
                                      <p:cBhvr>
                                        <p:cTn id="6" dur="5960" fill="hold"/>
                                        <p:tgtEl>
                                          <p:spTgt spid="20378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0">
                  <p:stCondLst>
                    <p:cond delay="indefinite"/>
                  </p:stCondLst>
                  <p:endCondLst>
                    <p:cond evt="onNext" delay="0">
                      <p:tgtEl>
                        <p:sldTgt/>
                      </p:tgtEl>
                    </p:cond>
                    <p:cond evt="onPrev" delay="0">
                      <p:tgtEl>
                        <p:sldTgt/>
                      </p:tgtEl>
                    </p:cond>
                  </p:endCondLst>
                </p:cTn>
                <p:tgtEl>
                  <p:spTgt spid="203781"/>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t>
            </a:r>
            <a:r>
              <a:rPr lang="en-US" baseline="-25000" dirty="0" smtClean="0"/>
              <a:t>EM</a:t>
            </a:r>
            <a:r>
              <a:rPr lang="en-US" dirty="0" smtClean="0"/>
              <a:t> field – 10</a:t>
            </a:r>
            <a:r>
              <a:rPr lang="en-US" baseline="30000" dirty="0" smtClean="0"/>
              <a:t>18</a:t>
            </a:r>
            <a:r>
              <a:rPr lang="en-US" dirty="0" smtClean="0"/>
              <a:t> gauss at the peak</a:t>
            </a:r>
            <a:endParaRPr lang="en-US" dirty="0"/>
          </a:p>
        </p:txBody>
      </p:sp>
      <p:sp>
        <p:nvSpPr>
          <p:cNvPr id="3" name="Content Placeholder 2"/>
          <p:cNvSpPr>
            <a:spLocks noGrp="1"/>
          </p:cNvSpPr>
          <p:nvPr>
            <p:ph idx="1"/>
          </p:nvPr>
        </p:nvSpPr>
        <p:spPr>
          <a:xfrm>
            <a:off x="457200" y="1003300"/>
            <a:ext cx="2971799" cy="5168900"/>
          </a:xfrm>
        </p:spPr>
        <p:txBody>
          <a:bodyPr/>
          <a:lstStyle/>
          <a:p>
            <a:r>
              <a:rPr lang="en-US" dirty="0" smtClean="0"/>
              <a:t>The B field is strong and short duration due to the velocity of the passing ions</a:t>
            </a:r>
          </a:p>
          <a:p>
            <a:pPr lvl="1"/>
            <a:r>
              <a:rPr lang="en-US" dirty="0" smtClean="0"/>
              <a:t>MRI uses 10</a:t>
            </a:r>
            <a:r>
              <a:rPr lang="en-US" baseline="30000" dirty="0" smtClean="0"/>
              <a:t>4</a:t>
            </a:r>
            <a:r>
              <a:rPr lang="en-US" dirty="0" smtClean="0"/>
              <a:t> gauss</a:t>
            </a:r>
          </a:p>
          <a:p>
            <a:pPr lvl="1"/>
            <a:r>
              <a:rPr lang="en-US" dirty="0" smtClean="0"/>
              <a:t>1000x </a:t>
            </a:r>
            <a:r>
              <a:rPr lang="en-US" dirty="0" err="1" smtClean="0"/>
              <a:t>MagnetoStar</a:t>
            </a:r>
            <a:endParaRPr lang="en-US" dirty="0" smtClean="0"/>
          </a:p>
          <a:p>
            <a:endParaRPr lang="en-US" sz="1000" dirty="0" smtClean="0"/>
          </a:p>
          <a:p>
            <a:r>
              <a:rPr lang="en-US" dirty="0" smtClean="0"/>
              <a:t>Magneto hydrodynamic effects in the QGP extend the lifetime of the B field</a:t>
            </a:r>
          </a:p>
          <a:p>
            <a:pPr lvl="1"/>
            <a:r>
              <a:rPr lang="en-US" dirty="0" smtClean="0"/>
              <a:t>aka Lenz’s Law</a:t>
            </a:r>
          </a:p>
          <a:p>
            <a:pPr lvl="1"/>
            <a:r>
              <a:rPr lang="en-US" dirty="0" smtClean="0"/>
              <a:t>Finite conductivity</a:t>
            </a:r>
          </a:p>
          <a:p>
            <a:pPr lvl="1"/>
            <a:endParaRPr lang="en-US" sz="800" dirty="0" smtClean="0"/>
          </a:p>
          <a:p>
            <a:r>
              <a:rPr lang="en-US" dirty="0" smtClean="0"/>
              <a:t>Recent calculations suggest the lifetime is extended in a plasma but the magnitude is reduced x50 from the peak at the relevant time scale</a:t>
            </a:r>
          </a:p>
          <a:p>
            <a:pPr marL="452438" lvl="1" indent="0">
              <a:buNone/>
            </a:pPr>
            <a:endParaRPr lang="en-US" dirty="0"/>
          </a:p>
        </p:txBody>
      </p:sp>
      <p:pic>
        <p:nvPicPr>
          <p:cNvPr id="9216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755"/>
          <a:stretch/>
        </p:blipFill>
        <p:spPr bwMode="auto">
          <a:xfrm>
            <a:off x="3537438" y="1122066"/>
            <a:ext cx="5225562" cy="474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86200" y="5819001"/>
            <a:ext cx="4800600" cy="276999"/>
          </a:xfrm>
          <a:prstGeom prst="rect">
            <a:avLst/>
          </a:prstGeom>
          <a:noFill/>
        </p:spPr>
        <p:txBody>
          <a:bodyPr wrap="square" rtlCol="0">
            <a:spAutoFit/>
          </a:bodyPr>
          <a:lstStyle/>
          <a:p>
            <a:pPr algn="r"/>
            <a:r>
              <a:rPr lang="en-US" sz="1200" dirty="0" smtClean="0">
                <a:solidFill>
                  <a:schemeClr val="bg1">
                    <a:lumMod val="65000"/>
                  </a:schemeClr>
                </a:solidFill>
              </a:rPr>
              <a:t>L. </a:t>
            </a:r>
            <a:r>
              <a:rPr lang="en-US" sz="1200" dirty="0" err="1" smtClean="0">
                <a:solidFill>
                  <a:schemeClr val="bg1">
                    <a:lumMod val="65000"/>
                  </a:schemeClr>
                </a:solidFill>
              </a:rPr>
              <a:t>McLerran</a:t>
            </a:r>
            <a:r>
              <a:rPr lang="en-US" sz="1200" dirty="0" smtClean="0">
                <a:solidFill>
                  <a:schemeClr val="bg1">
                    <a:lumMod val="65000"/>
                  </a:schemeClr>
                </a:solidFill>
              </a:rPr>
              <a:t>, V. Skokov, </a:t>
            </a:r>
            <a:r>
              <a:rPr lang="en-US" sz="1200" dirty="0" err="1" smtClean="0">
                <a:solidFill>
                  <a:schemeClr val="bg1">
                    <a:lumMod val="65000"/>
                  </a:schemeClr>
                </a:solidFill>
              </a:rPr>
              <a:t>Nucl.Phys</a:t>
            </a:r>
            <a:r>
              <a:rPr lang="en-US" sz="1200" dirty="0" smtClean="0">
                <a:solidFill>
                  <a:schemeClr val="bg1">
                    <a:lumMod val="65000"/>
                  </a:schemeClr>
                </a:solidFill>
              </a:rPr>
              <a:t>. A929 (2014) 814-190 </a:t>
            </a:r>
            <a:endParaRPr lang="en-US" sz="1200" dirty="0">
              <a:solidFill>
                <a:schemeClr val="bg1">
                  <a:lumMod val="65000"/>
                </a:schemeClr>
              </a:solidFill>
            </a:endParaRPr>
          </a:p>
        </p:txBody>
      </p:sp>
    </p:spTree>
    <p:extLst>
      <p:ext uri="{BB962C8B-B14F-4D97-AF65-F5344CB8AC3E}">
        <p14:creationId xmlns:p14="http://schemas.microsoft.com/office/powerpoint/2010/main" val="3589034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Wow!   … but who cares?</a:t>
            </a:r>
            <a:endParaRPr lang="en-US" dirty="0"/>
          </a:p>
        </p:txBody>
      </p:sp>
      <p:sp>
        <p:nvSpPr>
          <p:cNvPr id="3" name="Content Placeholder 2"/>
          <p:cNvSpPr>
            <a:spLocks noGrp="1"/>
          </p:cNvSpPr>
          <p:nvPr>
            <p:ph idx="1"/>
          </p:nvPr>
        </p:nvSpPr>
        <p:spPr>
          <a:xfrm>
            <a:off x="1038225" y="2679700"/>
            <a:ext cx="7067550" cy="3187700"/>
          </a:xfrm>
        </p:spPr>
        <p:txBody>
          <a:bodyPr/>
          <a:lstStyle/>
          <a:p>
            <a:r>
              <a:rPr lang="en-US" dirty="0"/>
              <a:t>The Nucleus is a laboratory to study fundamental physics</a:t>
            </a:r>
          </a:p>
          <a:p>
            <a:pPr lvl="1"/>
            <a:r>
              <a:rPr lang="en-US" dirty="0" smtClean="0"/>
              <a:t>Strong B</a:t>
            </a:r>
            <a:r>
              <a:rPr lang="en-US" baseline="-25000" dirty="0" smtClean="0"/>
              <a:t>EM</a:t>
            </a:r>
            <a:r>
              <a:rPr lang="en-US" dirty="0" smtClean="0"/>
              <a:t> fields do useful work </a:t>
            </a:r>
          </a:p>
          <a:p>
            <a:endParaRPr lang="en-US" baseline="-25000" dirty="0"/>
          </a:p>
        </p:txBody>
      </p:sp>
    </p:spTree>
    <p:extLst>
      <p:ext uri="{BB962C8B-B14F-4D97-AF65-F5344CB8AC3E}">
        <p14:creationId xmlns:p14="http://schemas.microsoft.com/office/powerpoint/2010/main" val="1667792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85750" y="311150"/>
            <a:ext cx="7974013" cy="534988"/>
          </a:xfrm>
          <a:noFill/>
        </p:spPr>
        <p:txBody>
          <a:bodyPr/>
          <a:lstStyle/>
          <a:p>
            <a:r>
              <a:rPr lang="en-US" altLang="en-US" sz="2400" dirty="0" smtClean="0"/>
              <a:t>Mnemonic for remembering the strong interaction</a:t>
            </a:r>
          </a:p>
        </p:txBody>
      </p:sp>
      <p:sp>
        <p:nvSpPr>
          <p:cNvPr id="14339" name="Rectangle 3"/>
          <p:cNvSpPr>
            <a:spLocks noChangeArrowheads="1"/>
          </p:cNvSpPr>
          <p:nvPr/>
        </p:nvSpPr>
        <p:spPr bwMode="auto">
          <a:xfrm>
            <a:off x="2728913" y="3943350"/>
            <a:ext cx="36687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202" tIns="39889" rIns="81202" bIns="39889">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lgn="ctr">
              <a:spcBef>
                <a:spcPct val="50000"/>
              </a:spcBef>
            </a:pPr>
            <a:r>
              <a:rPr lang="en-US" altLang="en-US">
                <a:solidFill>
                  <a:schemeClr val="tx1"/>
                </a:solidFill>
              </a:rPr>
              <a:t> The E&amp;M interaction is mediated by a </a:t>
            </a:r>
            <a:r>
              <a:rPr lang="en-US" altLang="en-US">
                <a:solidFill>
                  <a:schemeClr val="accent2"/>
                </a:solidFill>
              </a:rPr>
              <a:t>non</a:t>
            </a:r>
            <a:r>
              <a:rPr lang="en-US" altLang="en-US">
                <a:solidFill>
                  <a:schemeClr val="tx1"/>
                </a:solidFill>
              </a:rPr>
              <a:t>-self interacting particle</a:t>
            </a:r>
          </a:p>
        </p:txBody>
      </p:sp>
      <p:grpSp>
        <p:nvGrpSpPr>
          <p:cNvPr id="14340" name="Group 24"/>
          <p:cNvGrpSpPr>
            <a:grpSpLocks/>
          </p:cNvGrpSpPr>
          <p:nvPr/>
        </p:nvGrpSpPr>
        <p:grpSpPr bwMode="auto">
          <a:xfrm>
            <a:off x="876300" y="1339850"/>
            <a:ext cx="7383463" cy="2505075"/>
            <a:chOff x="608" y="956"/>
            <a:chExt cx="5115" cy="1788"/>
          </a:xfrm>
        </p:grpSpPr>
        <p:sp>
          <p:nvSpPr>
            <p:cNvPr id="14355" name="Oval 4"/>
            <p:cNvSpPr>
              <a:spLocks noChangeArrowheads="1"/>
            </p:cNvSpPr>
            <p:nvPr/>
          </p:nvSpPr>
          <p:spPr bwMode="auto">
            <a:xfrm>
              <a:off x="1882" y="1416"/>
              <a:ext cx="2578" cy="874"/>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4356" name="Oval 5"/>
            <p:cNvSpPr>
              <a:spLocks noChangeArrowheads="1"/>
            </p:cNvSpPr>
            <p:nvPr/>
          </p:nvSpPr>
          <p:spPr bwMode="auto">
            <a:xfrm>
              <a:off x="1882" y="968"/>
              <a:ext cx="2578" cy="177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4357" name="Line 6"/>
            <p:cNvSpPr>
              <a:spLocks noChangeShapeType="1"/>
            </p:cNvSpPr>
            <p:nvPr/>
          </p:nvSpPr>
          <p:spPr bwMode="auto">
            <a:xfrm flipV="1">
              <a:off x="1874" y="1844"/>
              <a:ext cx="2594" cy="1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4358" name="Group 13"/>
            <p:cNvGrpSpPr>
              <a:grpSpLocks/>
            </p:cNvGrpSpPr>
            <p:nvPr/>
          </p:nvGrpSpPr>
          <p:grpSpPr bwMode="auto">
            <a:xfrm>
              <a:off x="608" y="956"/>
              <a:ext cx="1535" cy="1784"/>
              <a:chOff x="608" y="956"/>
              <a:chExt cx="1535" cy="1784"/>
            </a:xfrm>
          </p:grpSpPr>
          <p:grpSp>
            <p:nvGrpSpPr>
              <p:cNvPr id="14369" name="Group 9"/>
              <p:cNvGrpSpPr>
                <a:grpSpLocks/>
              </p:cNvGrpSpPr>
              <p:nvPr/>
            </p:nvGrpSpPr>
            <p:grpSpPr bwMode="auto">
              <a:xfrm>
                <a:off x="621" y="956"/>
                <a:ext cx="1522" cy="880"/>
                <a:chOff x="621" y="956"/>
                <a:chExt cx="1522" cy="880"/>
              </a:xfrm>
            </p:grpSpPr>
            <p:sp>
              <p:nvSpPr>
                <p:cNvPr id="14373" name="Arc 7"/>
                <p:cNvSpPr>
                  <a:spLocks/>
                </p:cNvSpPr>
                <p:nvPr/>
              </p:nvSpPr>
              <p:spPr bwMode="auto">
                <a:xfrm>
                  <a:off x="1563" y="956"/>
                  <a:ext cx="308" cy="8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74" name="Arc 8"/>
                <p:cNvSpPr>
                  <a:spLocks/>
                </p:cNvSpPr>
                <p:nvPr/>
              </p:nvSpPr>
              <p:spPr bwMode="auto">
                <a:xfrm>
                  <a:off x="621" y="956"/>
                  <a:ext cx="1522" cy="86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4370" name="Group 12"/>
              <p:cNvGrpSpPr>
                <a:grpSpLocks/>
              </p:cNvGrpSpPr>
              <p:nvPr/>
            </p:nvGrpSpPr>
            <p:grpSpPr bwMode="auto">
              <a:xfrm>
                <a:off x="608" y="1860"/>
                <a:ext cx="1522" cy="880"/>
                <a:chOff x="608" y="1860"/>
                <a:chExt cx="1522" cy="880"/>
              </a:xfrm>
            </p:grpSpPr>
            <p:sp>
              <p:nvSpPr>
                <p:cNvPr id="14371" name="Arc 10"/>
                <p:cNvSpPr>
                  <a:spLocks/>
                </p:cNvSpPr>
                <p:nvPr/>
              </p:nvSpPr>
              <p:spPr bwMode="auto">
                <a:xfrm rot="10800000">
                  <a:off x="1550" y="1860"/>
                  <a:ext cx="308" cy="8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72" name="Arc 11"/>
                <p:cNvSpPr>
                  <a:spLocks/>
                </p:cNvSpPr>
                <p:nvPr/>
              </p:nvSpPr>
              <p:spPr bwMode="auto">
                <a:xfrm rot="10800000">
                  <a:off x="608" y="1872"/>
                  <a:ext cx="1522" cy="86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13331" name="Oval 14"/>
            <p:cNvSpPr>
              <a:spLocks noChangeArrowheads="1"/>
            </p:cNvSpPr>
            <p:nvPr/>
          </p:nvSpPr>
          <p:spPr bwMode="auto">
            <a:xfrm>
              <a:off x="1610" y="1567"/>
              <a:ext cx="555" cy="556"/>
            </a:xfrm>
            <a:prstGeom prst="ellipse">
              <a:avLst/>
            </a:prstGeom>
            <a:solidFill>
              <a:srgbClr val="0000CC"/>
            </a:solidFill>
            <a:ln w="12700">
              <a:solidFill>
                <a:schemeClr val="tx1"/>
              </a:solidFill>
              <a:round/>
              <a:headEnd/>
              <a:tailEnd/>
            </a:ln>
          </p:spPr>
          <p:txBody>
            <a:bodyPr wrap="none" anchor="ctr"/>
            <a:lstStyle/>
            <a:p>
              <a:pPr>
                <a:defRPr/>
              </a:pPr>
              <a:endParaRPr lang="en-US">
                <a:latin typeface="Helvetica" pitchFamily="34" charset="0"/>
              </a:endParaRPr>
            </a:p>
          </p:txBody>
        </p:sp>
        <p:sp>
          <p:nvSpPr>
            <p:cNvPr id="14360" name="Arc 15"/>
            <p:cNvSpPr>
              <a:spLocks/>
            </p:cNvSpPr>
            <p:nvPr/>
          </p:nvSpPr>
          <p:spPr bwMode="auto">
            <a:xfrm rot="10800000">
              <a:off x="4471" y="1849"/>
              <a:ext cx="308" cy="88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4361" name="Group 22"/>
            <p:cNvGrpSpPr>
              <a:grpSpLocks/>
            </p:cNvGrpSpPr>
            <p:nvPr/>
          </p:nvGrpSpPr>
          <p:grpSpPr bwMode="auto">
            <a:xfrm>
              <a:off x="4188" y="960"/>
              <a:ext cx="1535" cy="1784"/>
              <a:chOff x="4188" y="960"/>
              <a:chExt cx="1535" cy="1784"/>
            </a:xfrm>
          </p:grpSpPr>
          <p:grpSp>
            <p:nvGrpSpPr>
              <p:cNvPr id="14363" name="Group 18"/>
              <p:cNvGrpSpPr>
                <a:grpSpLocks/>
              </p:cNvGrpSpPr>
              <p:nvPr/>
            </p:nvGrpSpPr>
            <p:grpSpPr bwMode="auto">
              <a:xfrm>
                <a:off x="4188" y="960"/>
                <a:ext cx="1522" cy="880"/>
                <a:chOff x="4188" y="960"/>
                <a:chExt cx="1522" cy="880"/>
              </a:xfrm>
            </p:grpSpPr>
            <p:sp>
              <p:nvSpPr>
                <p:cNvPr id="14367" name="Arc 16"/>
                <p:cNvSpPr>
                  <a:spLocks/>
                </p:cNvSpPr>
                <p:nvPr/>
              </p:nvSpPr>
              <p:spPr bwMode="auto">
                <a:xfrm>
                  <a:off x="4460" y="960"/>
                  <a:ext cx="308" cy="8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68" name="Arc 17"/>
                <p:cNvSpPr>
                  <a:spLocks/>
                </p:cNvSpPr>
                <p:nvPr/>
              </p:nvSpPr>
              <p:spPr bwMode="auto">
                <a:xfrm>
                  <a:off x="4188" y="960"/>
                  <a:ext cx="1522" cy="86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4364" name="Group 21"/>
              <p:cNvGrpSpPr>
                <a:grpSpLocks/>
              </p:cNvGrpSpPr>
              <p:nvPr/>
            </p:nvGrpSpPr>
            <p:grpSpPr bwMode="auto">
              <a:xfrm>
                <a:off x="4201" y="1864"/>
                <a:ext cx="1522" cy="880"/>
                <a:chOff x="4201" y="1864"/>
                <a:chExt cx="1522" cy="880"/>
              </a:xfrm>
            </p:grpSpPr>
            <p:sp>
              <p:nvSpPr>
                <p:cNvPr id="14365" name="Arc 19"/>
                <p:cNvSpPr>
                  <a:spLocks/>
                </p:cNvSpPr>
                <p:nvPr/>
              </p:nvSpPr>
              <p:spPr bwMode="auto">
                <a:xfrm rot="10800000">
                  <a:off x="4473" y="1864"/>
                  <a:ext cx="308" cy="8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66" name="Arc 20"/>
                <p:cNvSpPr>
                  <a:spLocks/>
                </p:cNvSpPr>
                <p:nvPr/>
              </p:nvSpPr>
              <p:spPr bwMode="auto">
                <a:xfrm rot="10800000">
                  <a:off x="4201" y="1876"/>
                  <a:ext cx="1522" cy="86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14362" name="Oval 23"/>
            <p:cNvSpPr>
              <a:spLocks noChangeArrowheads="1"/>
            </p:cNvSpPr>
            <p:nvPr/>
          </p:nvSpPr>
          <p:spPr bwMode="auto">
            <a:xfrm>
              <a:off x="4176" y="1567"/>
              <a:ext cx="556" cy="556"/>
            </a:xfrm>
            <a:prstGeom prst="ellipse">
              <a:avLst/>
            </a:prstGeom>
            <a:solidFill>
              <a:srgbClr val="FF0066"/>
            </a:solidFill>
            <a:ln w="12700">
              <a:solidFill>
                <a:schemeClr val="tx1"/>
              </a:solidFill>
              <a:round/>
              <a:headEnd/>
              <a:tailEnd/>
            </a:ln>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grpSp>
      <p:grpSp>
        <p:nvGrpSpPr>
          <p:cNvPr id="14341" name="Group 36"/>
          <p:cNvGrpSpPr>
            <a:grpSpLocks/>
          </p:cNvGrpSpPr>
          <p:nvPr/>
        </p:nvGrpSpPr>
        <p:grpSpPr bwMode="auto">
          <a:xfrm>
            <a:off x="2301875" y="4922838"/>
            <a:ext cx="4543425" cy="1447800"/>
            <a:chOff x="1596" y="3515"/>
            <a:chExt cx="3148" cy="1032"/>
          </a:xfrm>
        </p:grpSpPr>
        <p:sp>
          <p:nvSpPr>
            <p:cNvPr id="14346" name="Rectangle 25"/>
            <p:cNvSpPr>
              <a:spLocks noChangeArrowheads="1"/>
            </p:cNvSpPr>
            <p:nvPr/>
          </p:nvSpPr>
          <p:spPr bwMode="auto">
            <a:xfrm>
              <a:off x="1897" y="4176"/>
              <a:ext cx="2542"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202" tIns="39889" rIns="81202" bIns="39889">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lgn="ctr">
                <a:spcBef>
                  <a:spcPct val="50000"/>
                </a:spcBef>
              </a:pPr>
              <a:r>
                <a:rPr lang="en-US" altLang="en-US" dirty="0">
                  <a:solidFill>
                    <a:schemeClr val="tx1"/>
                  </a:solidFill>
                </a:rPr>
                <a:t> The Strong interaction is mediated by a self interacting particle</a:t>
              </a:r>
            </a:p>
          </p:txBody>
        </p:sp>
        <p:sp>
          <p:nvSpPr>
            <p:cNvPr id="14347" name="Oval 26"/>
            <p:cNvSpPr>
              <a:spLocks noChangeArrowheads="1"/>
            </p:cNvSpPr>
            <p:nvPr/>
          </p:nvSpPr>
          <p:spPr bwMode="auto">
            <a:xfrm>
              <a:off x="1880" y="3585"/>
              <a:ext cx="2584" cy="4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81202" tIns="39889" rIns="81202" bIns="39889">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3320" name="Oval 27"/>
            <p:cNvSpPr>
              <a:spLocks noChangeArrowheads="1"/>
            </p:cNvSpPr>
            <p:nvPr/>
          </p:nvSpPr>
          <p:spPr bwMode="auto">
            <a:xfrm>
              <a:off x="1596" y="3515"/>
              <a:ext cx="555" cy="556"/>
            </a:xfrm>
            <a:prstGeom prst="ellipse">
              <a:avLst/>
            </a:prstGeom>
            <a:solidFill>
              <a:srgbClr val="FFCC00"/>
            </a:solidFill>
            <a:ln w="12700">
              <a:solidFill>
                <a:schemeClr val="tx1"/>
              </a:solidFill>
              <a:round/>
              <a:headEnd/>
              <a:tailEnd/>
            </a:ln>
          </p:spPr>
          <p:txBody>
            <a:bodyPr lIns="81202" tIns="39889" rIns="81202" bIns="39889">
              <a:spAutoFit/>
            </a:bodyPr>
            <a:lstStyle/>
            <a:p>
              <a:pPr>
                <a:defRPr/>
              </a:pPr>
              <a:endParaRPr lang="en-US">
                <a:latin typeface="Helvetica" pitchFamily="34" charset="0"/>
              </a:endParaRPr>
            </a:p>
          </p:txBody>
        </p:sp>
        <p:sp>
          <p:nvSpPr>
            <p:cNvPr id="14349" name="Oval 28"/>
            <p:cNvSpPr>
              <a:spLocks noChangeArrowheads="1"/>
            </p:cNvSpPr>
            <p:nvPr/>
          </p:nvSpPr>
          <p:spPr bwMode="auto">
            <a:xfrm>
              <a:off x="4188" y="3515"/>
              <a:ext cx="556" cy="556"/>
            </a:xfrm>
            <a:prstGeom prst="ellipse">
              <a:avLst/>
            </a:prstGeom>
            <a:solidFill>
              <a:srgbClr val="0000CC"/>
            </a:solidFill>
            <a:ln w="12700">
              <a:solidFill>
                <a:schemeClr val="tx1"/>
              </a:solidFill>
              <a:round/>
              <a:headEnd/>
              <a:tailEnd/>
            </a:ln>
          </p:spPr>
          <p:txBody>
            <a:bodyPr lIns="81202" tIns="39889" rIns="81202" bIns="39889">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4350" name="Line 29"/>
            <p:cNvSpPr>
              <a:spLocks noChangeShapeType="1"/>
            </p:cNvSpPr>
            <p:nvPr/>
          </p:nvSpPr>
          <p:spPr bwMode="auto">
            <a:xfrm>
              <a:off x="2431" y="3622"/>
              <a:ext cx="928" cy="35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1202" tIns="39889" rIns="81202" bIns="39889">
              <a:spAutoFit/>
            </a:bodyPr>
            <a:lstStyle/>
            <a:p>
              <a:endParaRPr lang="en-US"/>
            </a:p>
          </p:txBody>
        </p:sp>
        <p:sp>
          <p:nvSpPr>
            <p:cNvPr id="14351" name="Line 30"/>
            <p:cNvSpPr>
              <a:spLocks noChangeShapeType="1"/>
            </p:cNvSpPr>
            <p:nvPr/>
          </p:nvSpPr>
          <p:spPr bwMode="auto">
            <a:xfrm flipV="1">
              <a:off x="2496" y="3590"/>
              <a:ext cx="1050" cy="36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1202" tIns="39889" rIns="81202" bIns="39889">
              <a:spAutoFit/>
            </a:bodyPr>
            <a:lstStyle/>
            <a:p>
              <a:endParaRPr lang="en-US"/>
            </a:p>
          </p:txBody>
        </p:sp>
        <p:sp>
          <p:nvSpPr>
            <p:cNvPr id="14352" name="Line 31"/>
            <p:cNvSpPr>
              <a:spLocks noChangeShapeType="1"/>
            </p:cNvSpPr>
            <p:nvPr/>
          </p:nvSpPr>
          <p:spPr bwMode="auto">
            <a:xfrm>
              <a:off x="3186" y="3717"/>
              <a:ext cx="509" cy="24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1202" tIns="39889" rIns="81202" bIns="39889">
              <a:spAutoFit/>
            </a:bodyPr>
            <a:lstStyle/>
            <a:p>
              <a:endParaRPr lang="en-US"/>
            </a:p>
          </p:txBody>
        </p:sp>
        <p:sp>
          <p:nvSpPr>
            <p:cNvPr id="14353" name="Line 32"/>
            <p:cNvSpPr>
              <a:spLocks noChangeShapeType="1"/>
            </p:cNvSpPr>
            <p:nvPr/>
          </p:nvSpPr>
          <p:spPr bwMode="auto">
            <a:xfrm flipH="1">
              <a:off x="3120" y="3619"/>
              <a:ext cx="762" cy="26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1202" tIns="39889" rIns="81202" bIns="39889">
              <a:spAutoFit/>
            </a:bodyPr>
            <a:lstStyle/>
            <a:p>
              <a:endParaRPr lang="en-US"/>
            </a:p>
          </p:txBody>
        </p:sp>
        <p:sp>
          <p:nvSpPr>
            <p:cNvPr id="14354" name="Line 33"/>
            <p:cNvSpPr>
              <a:spLocks noChangeShapeType="1"/>
            </p:cNvSpPr>
            <p:nvPr/>
          </p:nvSpPr>
          <p:spPr bwMode="auto">
            <a:xfrm>
              <a:off x="2675" y="3600"/>
              <a:ext cx="227" cy="3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1202" tIns="39889" rIns="81202" bIns="39889">
              <a:spAutoFit/>
            </a:bodyPr>
            <a:lstStyle/>
            <a:p>
              <a:endParaRPr lang="en-US"/>
            </a:p>
          </p:txBody>
        </p:sp>
      </p:grpSp>
      <p:sp>
        <p:nvSpPr>
          <p:cNvPr id="14342" name="TextBox 34"/>
          <p:cNvSpPr txBox="1">
            <a:spLocks noChangeArrowheads="1"/>
          </p:cNvSpPr>
          <p:nvPr/>
        </p:nvSpPr>
        <p:spPr bwMode="auto">
          <a:xfrm>
            <a:off x="6279912" y="2413741"/>
            <a:ext cx="304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r>
              <a:rPr lang="en-US" altLang="en-US" dirty="0">
                <a:solidFill>
                  <a:schemeClr val="tx1"/>
                </a:solidFill>
              </a:rPr>
              <a:t>+</a:t>
            </a:r>
          </a:p>
        </p:txBody>
      </p:sp>
      <p:sp>
        <p:nvSpPr>
          <p:cNvPr id="14343" name="TextBox 35"/>
          <p:cNvSpPr txBox="1">
            <a:spLocks noChangeArrowheads="1"/>
          </p:cNvSpPr>
          <p:nvPr/>
        </p:nvSpPr>
        <p:spPr bwMode="auto">
          <a:xfrm>
            <a:off x="2599346" y="2411783"/>
            <a:ext cx="304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r>
              <a:rPr lang="en-US" altLang="en-US" dirty="0">
                <a:solidFill>
                  <a:schemeClr val="bg1"/>
                </a:solidFill>
              </a:rPr>
              <a:t>-</a:t>
            </a:r>
          </a:p>
        </p:txBody>
      </p:sp>
      <mc:AlternateContent xmlns:mc="http://schemas.openxmlformats.org/markup-compatibility/2006" xmlns:a14="http://schemas.microsoft.com/office/drawing/2010/main">
        <mc:Choice Requires="a14">
          <p:sp>
            <p:nvSpPr>
              <p:cNvPr id="14344" name="TextBox 36"/>
              <p:cNvSpPr txBox="1">
                <a:spLocks noChangeArrowheads="1"/>
              </p:cNvSpPr>
              <p:nvPr/>
            </p:nvSpPr>
            <p:spPr bwMode="auto">
              <a:xfrm>
                <a:off x="6296025" y="5118841"/>
                <a:ext cx="304800"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pPr/>
                <a14:m>
                  <m:oMathPara xmlns:m="http://schemas.openxmlformats.org/officeDocument/2006/math">
                    <m:oMathParaPr>
                      <m:jc m:val="centerGroup"/>
                    </m:oMathParaPr>
                    <m:oMath xmlns:m="http://schemas.openxmlformats.org/officeDocument/2006/math">
                      <m:r>
                        <a:rPr lang="en-US" altLang="en-US" b="0" i="1" dirty="0" smtClean="0">
                          <a:solidFill>
                            <a:schemeClr val="bg1"/>
                          </a:solidFill>
                          <a:latin typeface="Cambria Math"/>
                        </a:rPr>
                        <m:t>𝑞</m:t>
                      </m:r>
                    </m:oMath>
                  </m:oMathPara>
                </a14:m>
                <a:endParaRPr lang="en-US" altLang="en-US" b="0" i="1" dirty="0">
                  <a:solidFill>
                    <a:schemeClr val="bg1"/>
                  </a:solidFill>
                </a:endParaRPr>
              </a:p>
            </p:txBody>
          </p:sp>
        </mc:Choice>
        <mc:Fallback xmlns="">
          <p:sp>
            <p:nvSpPr>
              <p:cNvPr id="14344" name="TextBox 36"/>
              <p:cNvSpPr txBox="1">
                <a:spLocks noRot="1" noChangeAspect="1" noMove="1" noResize="1" noEditPoints="1" noAdjustHandles="1" noChangeArrowheads="1" noChangeShapeType="1" noTextEdit="1"/>
              </p:cNvSpPr>
              <p:nvPr/>
            </p:nvSpPr>
            <p:spPr bwMode="auto">
              <a:xfrm>
                <a:off x="6296025" y="5118841"/>
                <a:ext cx="304800" cy="338554"/>
              </a:xfrm>
              <a:prstGeom prst="rect">
                <a:avLst/>
              </a:prstGeom>
              <a:blipFill rotWithShape="1">
                <a:blip r:embed="rId3"/>
                <a:stretch>
                  <a:fillRect b="-54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45" name="TextBox 37"/>
              <p:cNvSpPr txBox="1">
                <a:spLocks noChangeArrowheads="1"/>
              </p:cNvSpPr>
              <p:nvPr/>
            </p:nvSpPr>
            <p:spPr bwMode="auto">
              <a:xfrm>
                <a:off x="2243270" y="5136912"/>
                <a:ext cx="914400"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pPr/>
                <a14:m>
                  <m:oMathPara xmlns:m="http://schemas.openxmlformats.org/officeDocument/2006/math">
                    <m:oMathParaPr>
                      <m:jc m:val="centerGroup"/>
                    </m:oMathParaPr>
                    <m:oMath xmlns:m="http://schemas.openxmlformats.org/officeDocument/2006/math">
                      <m:acc>
                        <m:accPr>
                          <m:chr m:val="̅"/>
                          <m:ctrlPr>
                            <a:rPr lang="en-US" altLang="en-US" i="1" smtClean="0">
                              <a:solidFill>
                                <a:schemeClr val="tx1"/>
                              </a:solidFill>
                              <a:latin typeface="Cambria Math"/>
                            </a:rPr>
                          </m:ctrlPr>
                        </m:accPr>
                        <m:e>
                          <m:r>
                            <a:rPr lang="en-US" altLang="en-US" b="1" i="1" smtClean="0">
                              <a:solidFill>
                                <a:schemeClr val="tx1"/>
                              </a:solidFill>
                              <a:latin typeface="Cambria Math"/>
                            </a:rPr>
                            <m:t>𝒒</m:t>
                          </m:r>
                        </m:e>
                      </m:acc>
                    </m:oMath>
                  </m:oMathPara>
                </a14:m>
                <a:endParaRPr lang="en-US" altLang="en-US" dirty="0">
                  <a:solidFill>
                    <a:schemeClr val="bg1"/>
                  </a:solidFill>
                </a:endParaRPr>
              </a:p>
            </p:txBody>
          </p:sp>
        </mc:Choice>
        <mc:Fallback xmlns="">
          <p:sp>
            <p:nvSpPr>
              <p:cNvPr id="14345" name="TextBox 37"/>
              <p:cNvSpPr txBox="1">
                <a:spLocks noRot="1" noChangeAspect="1" noMove="1" noResize="1" noEditPoints="1" noAdjustHandles="1" noChangeArrowheads="1" noChangeShapeType="1" noTextEdit="1"/>
              </p:cNvSpPr>
              <p:nvPr/>
            </p:nvSpPr>
            <p:spPr bwMode="auto">
              <a:xfrm>
                <a:off x="2243270" y="5136912"/>
                <a:ext cx="914400" cy="338554"/>
              </a:xfrm>
              <a:prstGeom prst="rect">
                <a:avLst/>
              </a:prstGeom>
              <a:blipFill rotWithShape="1">
                <a:blip r:embed="rId4"/>
                <a:stretch>
                  <a:fillRect b="-54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 name="TextBox 1"/>
          <p:cNvSpPr txBox="1"/>
          <p:nvPr/>
        </p:nvSpPr>
        <p:spPr>
          <a:xfrm>
            <a:off x="7161264" y="4572000"/>
            <a:ext cx="1754136" cy="1569660"/>
          </a:xfrm>
          <a:prstGeom prst="rect">
            <a:avLst/>
          </a:prstGeom>
          <a:noFill/>
        </p:spPr>
        <p:txBody>
          <a:bodyPr wrap="square" rtlCol="0">
            <a:spAutoFit/>
          </a:bodyPr>
          <a:lstStyle/>
          <a:p>
            <a:r>
              <a:rPr lang="en-US" dirty="0" smtClean="0">
                <a:solidFill>
                  <a:schemeClr val="tx1"/>
                </a:solidFill>
              </a:rPr>
              <a:t>Gluons form flux tubes and</a:t>
            </a:r>
            <a:r>
              <a:rPr lang="en-US" dirty="0">
                <a:solidFill>
                  <a:schemeClr val="tx1"/>
                </a:solidFill>
              </a:rPr>
              <a:t> </a:t>
            </a:r>
            <a:r>
              <a:rPr lang="en-US" dirty="0" smtClean="0">
                <a:solidFill>
                  <a:schemeClr val="tx1"/>
                </a:solidFill>
              </a:rPr>
              <a:t>other more complex topological configurations</a:t>
            </a:r>
            <a:endParaRPr lang="en-US" dirty="0">
              <a:solidFill>
                <a:schemeClr val="tx1"/>
              </a:solidFill>
            </a:endParaRPr>
          </a:p>
        </p:txBody>
      </p:sp>
    </p:spTree>
    <p:extLst>
      <p:ext uri="{BB962C8B-B14F-4D97-AF65-F5344CB8AC3E}">
        <p14:creationId xmlns:p14="http://schemas.microsoft.com/office/powerpoint/2010/main" val="237735987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639050" cy="534988"/>
          </a:xfrm>
        </p:spPr>
        <p:txBody>
          <a:bodyPr/>
          <a:lstStyle/>
          <a:p>
            <a:r>
              <a:rPr lang="en-US" dirty="0" smtClean="0"/>
              <a:t>Quark and Gluon interactions</a:t>
            </a:r>
            <a:endParaRPr lang="en-US" dirty="0"/>
          </a:p>
        </p:txBody>
      </p:sp>
      <p:sp>
        <p:nvSpPr>
          <p:cNvPr id="3" name="Content Placeholder 2"/>
          <p:cNvSpPr>
            <a:spLocks noGrp="1"/>
          </p:cNvSpPr>
          <p:nvPr>
            <p:ph idx="1"/>
          </p:nvPr>
        </p:nvSpPr>
        <p:spPr>
          <a:xfrm>
            <a:off x="609600" y="1447800"/>
            <a:ext cx="8153400" cy="4243387"/>
          </a:xfrm>
        </p:spPr>
        <p:txBody>
          <a:bodyPr/>
          <a:lstStyle/>
          <a:p>
            <a:r>
              <a:rPr lang="en-US" dirty="0" smtClean="0"/>
              <a:t>The “Force Law” for quarks and gluons depends on whether the quarks are found in isolation or in a dense environment</a:t>
            </a:r>
          </a:p>
          <a:p>
            <a:endParaRPr lang="en-US" dirty="0" smtClean="0"/>
          </a:p>
          <a:p>
            <a:pPr lvl="1"/>
            <a:r>
              <a:rPr lang="en-US" dirty="0" smtClean="0"/>
              <a:t>In isolation: stretch a flux tube and it will get longer and eventually break.  The longer the tube, the more energetic (massive) the system.</a:t>
            </a:r>
          </a:p>
          <a:p>
            <a:pPr lvl="1"/>
            <a:endParaRPr lang="en-US" dirty="0" smtClean="0"/>
          </a:p>
          <a:p>
            <a:pPr lvl="1"/>
            <a:r>
              <a:rPr lang="en-US" dirty="0" smtClean="0"/>
              <a:t>In a dense environment, short distance interactions become important. These short range interactions dissolve the flux tubes into a soup of q and g interactions:  a quark gluon plasma  </a:t>
            </a:r>
          </a:p>
          <a:p>
            <a:pPr lvl="1"/>
            <a:endParaRPr lang="en-US" dirty="0" smtClean="0"/>
          </a:p>
          <a:p>
            <a:pPr lvl="1"/>
            <a:r>
              <a:rPr lang="en-US" dirty="0" smtClean="0"/>
              <a:t>Quarks become “free</a:t>
            </a:r>
            <a:r>
              <a:rPr lang="en-US" dirty="0"/>
              <a:t>” </a:t>
            </a:r>
            <a:r>
              <a:rPr lang="en-US" dirty="0" smtClean="0"/>
              <a:t>particles in a QGP and they also become (nearly) </a:t>
            </a:r>
            <a:r>
              <a:rPr lang="en-US" dirty="0"/>
              <a:t>massless in a </a:t>
            </a:r>
            <a:r>
              <a:rPr lang="en-US" dirty="0" smtClean="0"/>
              <a:t>QGP due to Chiral symmetry restoration </a:t>
            </a:r>
          </a:p>
          <a:p>
            <a:pPr lvl="1"/>
            <a:endParaRPr lang="en-US" dirty="0" smtClean="0"/>
          </a:p>
          <a:p>
            <a:pPr lvl="1"/>
            <a:r>
              <a:rPr lang="en-US" dirty="0" smtClean="0">
                <a:solidFill>
                  <a:schemeClr val="bg1">
                    <a:lumMod val="65000"/>
                  </a:schemeClr>
                </a:solidFill>
              </a:rPr>
              <a:t>This “freedom” is what makes Ultra Relativistic Heavy Ion Collisions interesting to the experimentalist and calculations possible for the theorist</a:t>
            </a:r>
          </a:p>
          <a:p>
            <a:pPr lvl="1"/>
            <a:endParaRPr lang="en-US" sz="800" dirty="0" smtClean="0"/>
          </a:p>
          <a:p>
            <a:endParaRPr lang="en-US" sz="800" dirty="0" smtClean="0"/>
          </a:p>
          <a:p>
            <a:pPr lvl="1"/>
            <a:endParaRPr lang="en-US" dirty="0" smtClean="0"/>
          </a:p>
        </p:txBody>
      </p:sp>
    </p:spTree>
    <p:extLst>
      <p:ext uri="{BB962C8B-B14F-4D97-AF65-F5344CB8AC3E}">
        <p14:creationId xmlns:p14="http://schemas.microsoft.com/office/powerpoint/2010/main" val="2636316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Chiral Symmetry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66800"/>
                <a:ext cx="8458200" cy="5105400"/>
              </a:xfrm>
            </p:spPr>
            <p:txBody>
              <a:bodyPr/>
              <a:lstStyle/>
              <a:p>
                <a:r>
                  <a:rPr lang="en-US" dirty="0"/>
                  <a:t>We expect Chiral symmetry restoration in a QGP</a:t>
                </a:r>
              </a:p>
              <a:p>
                <a:pPr lvl="1"/>
                <a:r>
                  <a:rPr lang="en-US" dirty="0"/>
                  <a:t>There is no direct experimental evidence for </a:t>
                </a:r>
                <a:r>
                  <a:rPr lang="en-US" dirty="0" smtClean="0"/>
                  <a:t>this, but it is not a controversial expectation</a:t>
                </a:r>
              </a:p>
              <a:p>
                <a:endParaRPr lang="en-US" sz="800" dirty="0"/>
              </a:p>
              <a:p>
                <a:r>
                  <a:rPr lang="en-US" dirty="0" smtClean="0"/>
                  <a:t>What is Chiral Symmetry:  Vector </a:t>
                </a:r>
                <a:r>
                  <a:rPr lang="en-US" dirty="0"/>
                  <a:t>gauge theories with massless Dirac fermion </a:t>
                </a:r>
                <a:r>
                  <a:rPr lang="en-US" dirty="0" smtClean="0"/>
                  <a:t>fields  </a:t>
                </a:r>
                <a14:m>
                  <m:oMath xmlns:m="http://schemas.openxmlformats.org/officeDocument/2006/math">
                    <m:r>
                      <a:rPr lang="en-US" i="1" smtClean="0">
                        <a:latin typeface="Cambria Math"/>
                        <a:ea typeface="Cambria Math"/>
                      </a:rPr>
                      <m:t>𝚿</m:t>
                    </m:r>
                  </m:oMath>
                </a14:m>
                <a:r>
                  <a:rPr lang="en-US" dirty="0" smtClean="0"/>
                  <a:t> exhibit </a:t>
                </a:r>
                <a:r>
                  <a:rPr lang="en-US" dirty="0"/>
                  <a:t>chiral </a:t>
                </a:r>
                <a:r>
                  <a:rPr lang="en-US" dirty="0" smtClean="0"/>
                  <a:t>symmetry</a:t>
                </a:r>
              </a:p>
              <a:p>
                <a:endParaRPr lang="en-US" sz="800" dirty="0" smtClean="0"/>
              </a:p>
              <a:p>
                <a:pPr lvl="1"/>
                <a:r>
                  <a:rPr lang="en-US" dirty="0"/>
                  <a:t>R</a:t>
                </a:r>
                <a:r>
                  <a:rPr lang="en-US" dirty="0" smtClean="0"/>
                  <a:t>otating </a:t>
                </a:r>
                <a:r>
                  <a:rPr lang="en-US" dirty="0"/>
                  <a:t>the left-handed and the right-handed </a:t>
                </a:r>
                <a:r>
                  <a:rPr lang="en-US" dirty="0" smtClean="0"/>
                  <a:t>components of the wave function, independently, </a:t>
                </a:r>
                <a:r>
                  <a:rPr lang="en-US" dirty="0"/>
                  <a:t>makes no difference to the </a:t>
                </a:r>
                <a:r>
                  <a:rPr lang="en-US" dirty="0" smtClean="0"/>
                  <a:t>theory</a:t>
                </a:r>
              </a:p>
              <a:p>
                <a:pPr lvl="1"/>
                <a:endParaRPr lang="en-US" sz="800" dirty="0"/>
              </a:p>
              <a:p>
                <a:pPr marL="452438" lvl="1"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ea typeface="Cambria Math"/>
                            </a:rPr>
                          </m:ctrlPr>
                        </m:sSubPr>
                        <m:e>
                          <m:r>
                            <a:rPr lang="en-US" i="1" smtClean="0">
                              <a:latin typeface="Cambria Math"/>
                              <a:ea typeface="Cambria Math"/>
                            </a:rPr>
                            <m:t>𝚿</m:t>
                          </m:r>
                        </m:e>
                        <m:sub>
                          <m:r>
                            <a:rPr lang="en-US" b="1" i="1" smtClean="0">
                              <a:latin typeface="Cambria Math"/>
                              <a:ea typeface="Cambria Math"/>
                            </a:rPr>
                            <m:t>𝑳</m:t>
                          </m:r>
                        </m:sub>
                      </m:sSub>
                      <m:r>
                        <a:rPr lang="en-US" i="1" smtClean="0">
                          <a:latin typeface="Cambria Math"/>
                          <a:ea typeface="Cambria Math"/>
                        </a:rPr>
                        <m:t>→</m:t>
                      </m:r>
                      <m:r>
                        <a:rPr lang="en-US" b="1" i="1" smtClean="0">
                          <a:latin typeface="Cambria Math"/>
                          <a:ea typeface="Cambria Math"/>
                        </a:rPr>
                        <m:t> </m:t>
                      </m:r>
                      <m:sSup>
                        <m:sSupPr>
                          <m:ctrlPr>
                            <a:rPr lang="en-US" b="1" i="1" smtClean="0">
                              <a:latin typeface="Cambria Math"/>
                              <a:ea typeface="Cambria Math"/>
                            </a:rPr>
                          </m:ctrlPr>
                        </m:sSupPr>
                        <m:e>
                          <m:r>
                            <a:rPr lang="en-US" b="1" i="1" smtClean="0">
                              <a:latin typeface="Cambria Math"/>
                              <a:ea typeface="Cambria Math"/>
                            </a:rPr>
                            <m:t>𝒆</m:t>
                          </m:r>
                        </m:e>
                        <m:sup>
                          <m:r>
                            <a:rPr lang="en-US" b="1" i="1" smtClean="0">
                              <a:latin typeface="Cambria Math"/>
                              <a:ea typeface="Cambria Math"/>
                            </a:rPr>
                            <m:t>𝒊</m:t>
                          </m:r>
                          <m:sSub>
                            <m:sSubPr>
                              <m:ctrlPr>
                                <a:rPr lang="en-US" b="1" i="1" smtClean="0">
                                  <a:latin typeface="Cambria Math"/>
                                  <a:ea typeface="Cambria Math"/>
                                </a:rPr>
                              </m:ctrlPr>
                            </m:sSubPr>
                            <m:e>
                              <m:r>
                                <a:rPr lang="en-US" b="1" i="1" smtClean="0">
                                  <a:latin typeface="Cambria Math"/>
                                  <a:ea typeface="Cambria Math"/>
                                </a:rPr>
                                <m:t>𝜽</m:t>
                              </m:r>
                            </m:e>
                            <m:sub>
                              <m:r>
                                <a:rPr lang="en-US" b="1" i="1" smtClean="0">
                                  <a:latin typeface="Cambria Math"/>
                                  <a:ea typeface="Cambria Math"/>
                                </a:rPr>
                                <m:t>𝑳</m:t>
                              </m:r>
                            </m:sub>
                          </m:sSub>
                        </m:sup>
                      </m:sSup>
                      <m:r>
                        <a:rPr lang="en-US" b="1" i="1" smtClean="0">
                          <a:latin typeface="Cambria Math"/>
                          <a:ea typeface="Cambria Math"/>
                        </a:rPr>
                        <m:t> </m:t>
                      </m:r>
                      <m:sSub>
                        <m:sSubPr>
                          <m:ctrlPr>
                            <a:rPr lang="en-US" b="1" i="1" smtClean="0">
                              <a:latin typeface="Cambria Math"/>
                              <a:ea typeface="Cambria Math"/>
                            </a:rPr>
                          </m:ctrlPr>
                        </m:sSubPr>
                        <m:e>
                          <m:r>
                            <a:rPr lang="en-US" b="1" i="1" smtClean="0">
                              <a:latin typeface="Cambria Math"/>
                              <a:ea typeface="Cambria Math"/>
                            </a:rPr>
                            <m:t>𝚿</m:t>
                          </m:r>
                        </m:e>
                        <m:sub>
                          <m:r>
                            <a:rPr lang="en-US" b="1" i="1" smtClean="0">
                              <a:latin typeface="Cambria Math"/>
                              <a:ea typeface="Cambria Math"/>
                            </a:rPr>
                            <m:t>𝑳</m:t>
                          </m:r>
                        </m:sub>
                      </m:sSub>
                      <m:r>
                        <a:rPr lang="en-US" b="1" i="1" smtClean="0">
                          <a:latin typeface="Cambria Math"/>
                          <a:ea typeface="Cambria Math"/>
                        </a:rPr>
                        <m:t>    </m:t>
                      </m:r>
                      <m:r>
                        <a:rPr lang="en-US" b="1" i="1" smtClean="0">
                          <a:solidFill>
                            <a:srgbClr val="008000"/>
                          </a:solidFill>
                          <a:latin typeface="Cambria Math"/>
                          <a:ea typeface="Cambria Math"/>
                        </a:rPr>
                        <m:t>𝒂𝒏𝒅</m:t>
                      </m:r>
                      <m:sSub>
                        <m:sSubPr>
                          <m:ctrlPr>
                            <a:rPr lang="en-US" i="1">
                              <a:latin typeface="Cambria Math"/>
                              <a:ea typeface="Cambria Math"/>
                            </a:rPr>
                          </m:ctrlPr>
                        </m:sSubPr>
                        <m:e>
                          <m:r>
                            <a:rPr lang="en-US" b="1" i="1" smtClean="0">
                              <a:latin typeface="Cambria Math"/>
                              <a:ea typeface="Cambria Math"/>
                            </a:rPr>
                            <m:t>    </m:t>
                          </m:r>
                          <m:r>
                            <a:rPr lang="en-US" i="1">
                              <a:latin typeface="Cambria Math"/>
                              <a:ea typeface="Cambria Math"/>
                            </a:rPr>
                            <m:t>𝚿</m:t>
                          </m:r>
                        </m:e>
                        <m:sub>
                          <m:r>
                            <a:rPr lang="en-US" b="1" i="1" smtClean="0">
                              <a:latin typeface="Cambria Math"/>
                              <a:ea typeface="Cambria Math"/>
                            </a:rPr>
                            <m:t>𝑹</m:t>
                          </m:r>
                        </m:sub>
                      </m:sSub>
                      <m:r>
                        <a:rPr lang="en-US" i="1">
                          <a:latin typeface="Cambria Math"/>
                          <a:ea typeface="Cambria Math"/>
                        </a:rPr>
                        <m:t>→ </m:t>
                      </m:r>
                      <m:sSub>
                        <m:sSubPr>
                          <m:ctrlPr>
                            <a:rPr lang="en-US" i="1">
                              <a:latin typeface="Cambria Math"/>
                              <a:ea typeface="Cambria Math"/>
                            </a:rPr>
                          </m:ctrlPr>
                        </m:sSubPr>
                        <m:e>
                          <m:r>
                            <a:rPr lang="en-US" i="1">
                              <a:latin typeface="Cambria Math"/>
                              <a:ea typeface="Cambria Math"/>
                            </a:rPr>
                            <m:t>𝚿</m:t>
                          </m:r>
                        </m:e>
                        <m:sub>
                          <m:r>
                            <a:rPr lang="en-US" b="1" i="1" smtClean="0">
                              <a:latin typeface="Cambria Math"/>
                              <a:ea typeface="Cambria Math"/>
                            </a:rPr>
                            <m:t>𝑹</m:t>
                          </m:r>
                        </m:sub>
                      </m:sSub>
                    </m:oMath>
                  </m:oMathPara>
                </a14:m>
                <a:endParaRPr lang="en-US" dirty="0" smtClean="0"/>
              </a:p>
              <a:p>
                <a:pPr marL="901700" lvl="2" indent="0">
                  <a:buNone/>
                </a:pPr>
                <a:r>
                  <a:rPr lang="en-US" dirty="0"/>
                  <a:t>o</a:t>
                </a:r>
                <a:r>
                  <a:rPr lang="en-US" dirty="0" smtClean="0"/>
                  <a:t>r</a:t>
                </a:r>
              </a:p>
              <a:p>
                <a:pPr marL="452438" lvl="1" indent="0">
                  <a:buNone/>
                </a:pPr>
                <a14:m>
                  <m:oMathPara xmlns:m="http://schemas.openxmlformats.org/officeDocument/2006/math">
                    <m:oMathParaPr>
                      <m:jc m:val="centerGroup"/>
                    </m:oMathParaPr>
                    <m:oMath xmlns:m="http://schemas.openxmlformats.org/officeDocument/2006/math">
                      <m:sSub>
                        <m:sSubPr>
                          <m:ctrlPr>
                            <a:rPr lang="en-US" i="1">
                              <a:latin typeface="Cambria Math"/>
                              <a:ea typeface="Cambria Math"/>
                            </a:rPr>
                          </m:ctrlPr>
                        </m:sSubPr>
                        <m:e>
                          <m:r>
                            <a:rPr lang="en-US" i="1">
                              <a:latin typeface="Cambria Math"/>
                              <a:ea typeface="Cambria Math"/>
                            </a:rPr>
                            <m:t>𝚿</m:t>
                          </m:r>
                        </m:e>
                        <m:sub>
                          <m:r>
                            <a:rPr lang="en-US" i="1">
                              <a:latin typeface="Cambria Math"/>
                              <a:ea typeface="Cambria Math"/>
                            </a:rPr>
                            <m:t>𝑳</m:t>
                          </m:r>
                        </m:sub>
                      </m:sSub>
                      <m:r>
                        <a:rPr lang="en-US" i="1">
                          <a:latin typeface="Cambria Math"/>
                          <a:ea typeface="Cambria Math"/>
                        </a:rPr>
                        <m:t>→ </m:t>
                      </m:r>
                      <m:sSub>
                        <m:sSubPr>
                          <m:ctrlPr>
                            <a:rPr lang="en-US" i="1">
                              <a:latin typeface="Cambria Math"/>
                              <a:ea typeface="Cambria Math"/>
                            </a:rPr>
                          </m:ctrlPr>
                        </m:sSubPr>
                        <m:e>
                          <m:r>
                            <a:rPr lang="en-US" i="1">
                              <a:latin typeface="Cambria Math"/>
                              <a:ea typeface="Cambria Math"/>
                            </a:rPr>
                            <m:t>𝚿</m:t>
                          </m:r>
                        </m:e>
                        <m:sub>
                          <m:r>
                            <a:rPr lang="en-US" i="1">
                              <a:latin typeface="Cambria Math"/>
                              <a:ea typeface="Cambria Math"/>
                            </a:rPr>
                            <m:t>𝑳</m:t>
                          </m:r>
                        </m:sub>
                      </m:sSub>
                      <m:r>
                        <a:rPr lang="en-US" i="1">
                          <a:latin typeface="Cambria Math"/>
                          <a:ea typeface="Cambria Math"/>
                        </a:rPr>
                        <m:t>    </m:t>
                      </m:r>
                      <m:r>
                        <a:rPr lang="en-US" i="1" smtClean="0">
                          <a:solidFill>
                            <a:srgbClr val="008000"/>
                          </a:solidFill>
                          <a:latin typeface="Cambria Math"/>
                          <a:ea typeface="Cambria Math"/>
                        </a:rPr>
                        <m:t>𝒂𝒏𝒅</m:t>
                      </m:r>
                      <m:sSub>
                        <m:sSubPr>
                          <m:ctrlPr>
                            <a:rPr lang="en-US" i="1">
                              <a:latin typeface="Cambria Math"/>
                              <a:ea typeface="Cambria Math"/>
                            </a:rPr>
                          </m:ctrlPr>
                        </m:sSubPr>
                        <m:e>
                          <m:r>
                            <a:rPr lang="en-US" i="1">
                              <a:latin typeface="Cambria Math"/>
                              <a:ea typeface="Cambria Math"/>
                            </a:rPr>
                            <m:t>    </m:t>
                          </m:r>
                          <m:r>
                            <a:rPr lang="en-US" i="1">
                              <a:latin typeface="Cambria Math"/>
                              <a:ea typeface="Cambria Math"/>
                            </a:rPr>
                            <m:t>𝚿</m:t>
                          </m:r>
                        </m:e>
                        <m:sub>
                          <m:r>
                            <a:rPr lang="en-US" i="1">
                              <a:latin typeface="Cambria Math"/>
                              <a:ea typeface="Cambria Math"/>
                            </a:rPr>
                            <m:t>𝑹</m:t>
                          </m:r>
                        </m:sub>
                      </m:sSub>
                      <m:r>
                        <a:rPr lang="en-US" i="1">
                          <a:latin typeface="Cambria Math"/>
                          <a:ea typeface="Cambria Math"/>
                        </a:rPr>
                        <m:t>→ </m:t>
                      </m:r>
                      <m:sSub>
                        <m:sSubPr>
                          <m:ctrlPr>
                            <a:rPr lang="en-US" i="1">
                              <a:latin typeface="Cambria Math"/>
                              <a:ea typeface="Cambria Math"/>
                            </a:rPr>
                          </m:ctrlPr>
                        </m:sSubPr>
                        <m:e>
                          <m:sSup>
                            <m:sSupPr>
                              <m:ctrlPr>
                                <a:rPr lang="en-US" i="1" smtClean="0">
                                  <a:latin typeface="Cambria Math"/>
                                  <a:ea typeface="Cambria Math"/>
                                </a:rPr>
                              </m:ctrlPr>
                            </m:sSupPr>
                            <m:e>
                              <m:r>
                                <a:rPr lang="en-US" i="1">
                                  <a:latin typeface="Cambria Math"/>
                                  <a:ea typeface="Cambria Math"/>
                                </a:rPr>
                                <m:t>𝒆</m:t>
                              </m:r>
                            </m:e>
                            <m:sup>
                              <m:r>
                                <a:rPr lang="en-US" i="1">
                                  <a:latin typeface="Cambria Math"/>
                                  <a:ea typeface="Cambria Math"/>
                                </a:rPr>
                                <m:t>𝒊</m:t>
                              </m:r>
                              <m:sSub>
                                <m:sSubPr>
                                  <m:ctrlPr>
                                    <a:rPr lang="en-US" i="1">
                                      <a:latin typeface="Cambria Math"/>
                                      <a:ea typeface="Cambria Math"/>
                                    </a:rPr>
                                  </m:ctrlPr>
                                </m:sSubPr>
                                <m:e>
                                  <m:r>
                                    <a:rPr lang="en-US" i="1">
                                      <a:latin typeface="Cambria Math"/>
                                      <a:ea typeface="Cambria Math"/>
                                    </a:rPr>
                                    <m:t>𝜽</m:t>
                                  </m:r>
                                </m:e>
                                <m:sub>
                                  <m:r>
                                    <a:rPr lang="en-US" b="1" i="1" smtClean="0">
                                      <a:latin typeface="Cambria Math"/>
                                      <a:ea typeface="Cambria Math"/>
                                    </a:rPr>
                                    <m:t>𝑹</m:t>
                                  </m:r>
                                </m:sub>
                              </m:sSub>
                            </m:sup>
                          </m:sSup>
                          <m:r>
                            <a:rPr lang="en-US" b="1" i="1" smtClean="0">
                              <a:latin typeface="Cambria Math"/>
                              <a:ea typeface="Cambria Math"/>
                            </a:rPr>
                            <m:t> </m:t>
                          </m:r>
                          <m:r>
                            <a:rPr lang="en-US" i="1">
                              <a:latin typeface="Cambria Math"/>
                              <a:ea typeface="Cambria Math"/>
                            </a:rPr>
                            <m:t>𝚿</m:t>
                          </m:r>
                        </m:e>
                        <m:sub>
                          <m:r>
                            <a:rPr lang="en-US" i="1">
                              <a:latin typeface="Cambria Math"/>
                              <a:ea typeface="Cambria Math"/>
                            </a:rPr>
                            <m:t>𝑹</m:t>
                          </m:r>
                        </m:sub>
                      </m:sSub>
                    </m:oMath>
                  </m:oMathPara>
                </a14:m>
                <a:endParaRPr lang="en-US" dirty="0" smtClean="0"/>
              </a:p>
              <a:p>
                <a:pPr lvl="1"/>
                <a:endParaRPr lang="en-US" sz="800" dirty="0" smtClean="0"/>
              </a:p>
              <a:p>
                <a:pPr lvl="1"/>
                <a:r>
                  <a:rPr lang="en-US" dirty="0"/>
                  <a:t>Massive fermions do not exhibit chiral symmetry, </a:t>
                </a:r>
                <a:r>
                  <a:rPr lang="en-US" dirty="0" smtClean="0"/>
                  <a:t>since </a:t>
                </a:r>
                <a:r>
                  <a:rPr lang="en-US" dirty="0"/>
                  <a:t>the mass term in the </a:t>
                </a:r>
                <a:r>
                  <a:rPr lang="en-US" dirty="0" err="1" smtClean="0"/>
                  <a:t>Lagrangian</a:t>
                </a:r>
                <a:r>
                  <a:rPr lang="en-US" dirty="0" smtClean="0"/>
                  <a:t>,  </a:t>
                </a:r>
                <a14:m>
                  <m:oMath xmlns:m="http://schemas.openxmlformats.org/officeDocument/2006/math">
                    <m:r>
                      <a:rPr lang="en-US" b="1" i="1" smtClean="0">
                        <a:latin typeface="Cambria Math"/>
                      </a:rPr>
                      <m:t>𝒎</m:t>
                    </m:r>
                    <m:r>
                      <a:rPr lang="en-US" b="1" i="1" smtClean="0">
                        <a:latin typeface="Cambria Math"/>
                      </a:rPr>
                      <m:t> </m:t>
                    </m:r>
                    <m:acc>
                      <m:accPr>
                        <m:chr m:val="̅"/>
                        <m:ctrlPr>
                          <a:rPr lang="en-US" b="1" i="1" smtClean="0">
                            <a:latin typeface="Cambria Math"/>
                          </a:rPr>
                        </m:ctrlPr>
                      </m:accPr>
                      <m:e>
                        <m:r>
                          <a:rPr lang="en-US" b="1" i="1" smtClean="0">
                            <a:latin typeface="Cambria Math"/>
                            <a:ea typeface="Cambria Math"/>
                          </a:rPr>
                          <m:t>𝚿</m:t>
                        </m:r>
                      </m:e>
                    </m:acc>
                    <m:r>
                      <a:rPr lang="en-US" b="1" i="1" smtClean="0">
                        <a:latin typeface="Cambria Math"/>
                      </a:rPr>
                      <m:t> </m:t>
                    </m:r>
                    <m:r>
                      <a:rPr lang="en-US" i="1" dirty="0">
                        <a:latin typeface="Cambria Math"/>
                        <a:ea typeface="Cambria Math"/>
                      </a:rPr>
                      <m:t>𝚿</m:t>
                    </m:r>
                  </m:oMath>
                </a14:m>
                <a:r>
                  <a:rPr lang="en-US" dirty="0" smtClean="0">
                    <a:ea typeface="Cambria Math"/>
                  </a:rPr>
                  <a:t>,  </a:t>
                </a:r>
                <a:r>
                  <a:rPr lang="en-US" dirty="0" smtClean="0"/>
                  <a:t>breaks </a:t>
                </a:r>
                <a:r>
                  <a:rPr lang="en-US" dirty="0"/>
                  <a:t>chiral symmetry </a:t>
                </a:r>
                <a:r>
                  <a:rPr lang="en-US" dirty="0" smtClean="0"/>
                  <a:t>explicitly</a:t>
                </a:r>
              </a:p>
              <a:p>
                <a:endParaRPr lang="en-US" sz="1200" dirty="0" smtClean="0"/>
              </a:p>
              <a:p>
                <a:r>
                  <a:rPr lang="en-US" dirty="0" smtClean="0"/>
                  <a:t>Helicity is identical to Chirality for massless particles</a:t>
                </a:r>
              </a:p>
              <a:p>
                <a:pPr lvl="1"/>
                <a:r>
                  <a:rPr lang="en-US" dirty="0" smtClean="0"/>
                  <a:t>A particle has right handed helicity when the </a:t>
                </a:r>
                <a14:m>
                  <m:oMath xmlns:m="http://schemas.openxmlformats.org/officeDocument/2006/math">
                    <m:acc>
                      <m:accPr>
                        <m:chr m:val="̅"/>
                        <m:ctrlPr>
                          <a:rPr lang="en-US" i="1" smtClean="0">
                            <a:latin typeface="Cambria Math"/>
                          </a:rPr>
                        </m:ctrlPr>
                      </m:accPr>
                      <m:e>
                        <m:r>
                          <a:rPr lang="en-US" b="1" i="1" smtClean="0">
                            <a:latin typeface="Cambria Math"/>
                          </a:rPr>
                          <m:t>𝒑</m:t>
                        </m:r>
                      </m:e>
                    </m:acc>
                  </m:oMath>
                </a14:m>
                <a:r>
                  <a:rPr lang="en-US" dirty="0" smtClean="0"/>
                  <a:t> vector is parallel to the spin  </a:t>
                </a:r>
              </a:p>
              <a:p>
                <a:pPr lvl="1"/>
                <a:r>
                  <a:rPr lang="en-US" dirty="0"/>
                  <a:t>A particle has </a:t>
                </a:r>
                <a:r>
                  <a:rPr lang="en-US" dirty="0" smtClean="0"/>
                  <a:t>left </a:t>
                </a:r>
                <a:r>
                  <a:rPr lang="en-US" dirty="0"/>
                  <a:t>handed helicity when the </a:t>
                </a:r>
                <a14:m>
                  <m:oMath xmlns:m="http://schemas.openxmlformats.org/officeDocument/2006/math">
                    <m:acc>
                      <m:accPr>
                        <m:chr m:val="̅"/>
                        <m:ctrlPr>
                          <a:rPr lang="en-US" i="1">
                            <a:latin typeface="Cambria Math"/>
                          </a:rPr>
                        </m:ctrlPr>
                      </m:accPr>
                      <m:e>
                        <m:r>
                          <a:rPr lang="en-US" i="1">
                            <a:latin typeface="Cambria Math"/>
                          </a:rPr>
                          <m:t>𝒑</m:t>
                        </m:r>
                      </m:e>
                    </m:acc>
                  </m:oMath>
                </a14:m>
                <a:r>
                  <a:rPr lang="en-US" dirty="0"/>
                  <a:t> vector is </a:t>
                </a:r>
                <a:r>
                  <a:rPr lang="en-US" dirty="0" smtClean="0"/>
                  <a:t>anti-parallel </a:t>
                </a:r>
                <a:r>
                  <a:rPr lang="en-US" dirty="0"/>
                  <a:t>to </a:t>
                </a:r>
                <a:r>
                  <a:rPr lang="en-US" dirty="0" smtClean="0"/>
                  <a:t>spin </a:t>
                </a:r>
              </a:p>
              <a:p>
                <a:pPr lvl="1"/>
                <a:r>
                  <a:rPr lang="en-US" dirty="0"/>
                  <a:t>For a massive particle, there is always a Lorentz frame moving closer to the speed of light so that the </a:t>
                </a:r>
                <a14:m>
                  <m:oMath xmlns:m="http://schemas.openxmlformats.org/officeDocument/2006/math">
                    <m:acc>
                      <m:accPr>
                        <m:chr m:val="̅"/>
                        <m:ctrlPr>
                          <a:rPr lang="en-US" i="1">
                            <a:latin typeface="Cambria Math"/>
                          </a:rPr>
                        </m:ctrlPr>
                      </m:accPr>
                      <m:e>
                        <m:r>
                          <a:rPr lang="en-US" i="1">
                            <a:latin typeface="Cambria Math"/>
                          </a:rPr>
                          <m:t>𝒑</m:t>
                        </m:r>
                      </m:e>
                    </m:acc>
                  </m:oMath>
                </a14:m>
                <a:r>
                  <a:rPr lang="en-US" dirty="0"/>
                  <a:t> vector appears reversed in the new </a:t>
                </a:r>
                <a:r>
                  <a:rPr lang="en-US" dirty="0" smtClean="0"/>
                  <a:t>frame </a:t>
                </a:r>
                <a:endParaRPr lang="en-US" dirty="0"/>
              </a:p>
              <a:p>
                <a:pPr lvl="1"/>
                <a:endParaRPr lang="en-US" sz="1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66800"/>
                <a:ext cx="8458200" cy="5105400"/>
              </a:xfrm>
              <a:blipFill rotWithShape="1">
                <a:blip r:embed="rId2"/>
                <a:stretch>
                  <a:fillRect l="-504" t="-1074" b="-7876"/>
                </a:stretch>
              </a:blipFill>
            </p:spPr>
            <p:txBody>
              <a:bodyPr/>
              <a:lstStyle/>
              <a:p>
                <a:r>
                  <a:rPr lang="en-US">
                    <a:noFill/>
                  </a:rPr>
                  <a:t> </a:t>
                </a:r>
              </a:p>
            </p:txBody>
          </p:sp>
        </mc:Fallback>
      </mc:AlternateContent>
    </p:spTree>
    <p:extLst>
      <p:ext uri="{BB962C8B-B14F-4D97-AF65-F5344CB8AC3E}">
        <p14:creationId xmlns:p14="http://schemas.microsoft.com/office/powerpoint/2010/main" val="3222285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Gluon Fields in a QGP</a:t>
            </a:r>
            <a:endParaRPr lang="en-US" dirty="0"/>
          </a:p>
        </p:txBody>
      </p:sp>
      <p:sp>
        <p:nvSpPr>
          <p:cNvPr id="3" name="Content Placeholder 2"/>
          <p:cNvSpPr>
            <a:spLocks noGrp="1"/>
          </p:cNvSpPr>
          <p:nvPr>
            <p:ph idx="1"/>
          </p:nvPr>
        </p:nvSpPr>
        <p:spPr>
          <a:xfrm>
            <a:off x="609600" y="1700213"/>
            <a:ext cx="7696200" cy="4243387"/>
          </a:xfrm>
        </p:spPr>
        <p:txBody>
          <a:bodyPr/>
          <a:lstStyle/>
          <a:p>
            <a:pPr marL="0" indent="0">
              <a:buNone/>
            </a:pPr>
            <a:endParaRPr lang="en-US" dirty="0" smtClean="0"/>
          </a:p>
          <a:p>
            <a:r>
              <a:rPr lang="en-US" dirty="0" smtClean="0"/>
              <a:t>Complex </a:t>
            </a:r>
            <a:r>
              <a:rPr lang="en-US" dirty="0"/>
              <a:t>gluon field configurations are common in a </a:t>
            </a:r>
            <a:r>
              <a:rPr lang="en-US" dirty="0" smtClean="0"/>
              <a:t>QGP</a:t>
            </a:r>
          </a:p>
          <a:p>
            <a:endParaRPr lang="en-US" dirty="0"/>
          </a:p>
          <a:p>
            <a:pPr lvl="1"/>
            <a:r>
              <a:rPr lang="en-US" dirty="0"/>
              <a:t>Examples include: Links, knots, and </a:t>
            </a:r>
            <a:r>
              <a:rPr lang="en-US" i="1" dirty="0"/>
              <a:t>anti</a:t>
            </a:r>
            <a:r>
              <a:rPr lang="en-US" dirty="0"/>
              <a:t>-screening due to gluon </a:t>
            </a:r>
            <a:r>
              <a:rPr lang="en-US" dirty="0" smtClean="0"/>
              <a:t>loops</a:t>
            </a:r>
          </a:p>
          <a:p>
            <a:pPr lvl="1"/>
            <a:endParaRPr lang="en-US" dirty="0"/>
          </a:p>
          <a:p>
            <a:pPr lvl="1"/>
            <a:r>
              <a:rPr lang="en-US" dirty="0"/>
              <a:t>QCD supports many topologically distinct vacuum </a:t>
            </a:r>
            <a:r>
              <a:rPr lang="en-US" dirty="0" smtClean="0"/>
              <a:t>states</a:t>
            </a:r>
          </a:p>
          <a:p>
            <a:pPr lvl="2"/>
            <a:r>
              <a:rPr lang="en-US" dirty="0" smtClean="0"/>
              <a:t>And </a:t>
            </a:r>
            <a:r>
              <a:rPr lang="en-US" dirty="0"/>
              <a:t>some of these </a:t>
            </a:r>
            <a:r>
              <a:rPr lang="en-US" dirty="0" smtClean="0"/>
              <a:t>topologically distinct </a:t>
            </a:r>
            <a:r>
              <a:rPr lang="en-US" dirty="0"/>
              <a:t>states </a:t>
            </a:r>
            <a:r>
              <a:rPr lang="en-US" dirty="0" smtClean="0"/>
              <a:t>violate P and CP      </a:t>
            </a:r>
            <a:endParaRPr lang="en-US" dirty="0"/>
          </a:p>
          <a:p>
            <a:pPr lvl="3"/>
            <a:r>
              <a:rPr lang="en-US" dirty="0"/>
              <a:t>What? Doesn’t the strong interaction conserve Parity? </a:t>
            </a:r>
          </a:p>
          <a:p>
            <a:pPr lvl="3"/>
            <a:r>
              <a:rPr lang="en-US" dirty="0"/>
              <a:t>Parity is conserved in the strong interaction … but only in cold QCD.</a:t>
            </a:r>
          </a:p>
          <a:p>
            <a:pPr marL="0" indent="0">
              <a:buNone/>
            </a:pPr>
            <a:r>
              <a:rPr lang="en-US" dirty="0" smtClean="0"/>
              <a:t> </a:t>
            </a:r>
            <a:endParaRPr lang="en-US" dirty="0"/>
          </a:p>
        </p:txBody>
      </p:sp>
    </p:spTree>
    <p:extLst>
      <p:ext uri="{BB962C8B-B14F-4D97-AF65-F5344CB8AC3E}">
        <p14:creationId xmlns:p14="http://schemas.microsoft.com/office/powerpoint/2010/main" val="1029971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85750" y="311150"/>
            <a:ext cx="7943850" cy="534988"/>
          </a:xfrm>
        </p:spPr>
        <p:txBody>
          <a:bodyPr/>
          <a:lstStyle/>
          <a:p>
            <a:r>
              <a:rPr lang="en-US" altLang="en-US" dirty="0" smtClean="0"/>
              <a:t>Hot QCD allows for metastable states </a:t>
            </a:r>
            <a:r>
              <a:rPr lang="en-US" altLang="en-US" sz="1800" dirty="0" smtClean="0"/>
              <a:t>… lots of them</a:t>
            </a:r>
          </a:p>
        </p:txBody>
      </p:sp>
      <p:sp>
        <p:nvSpPr>
          <p:cNvPr id="17411" name="Content Placeholder 2"/>
          <p:cNvSpPr>
            <a:spLocks noGrp="1"/>
          </p:cNvSpPr>
          <p:nvPr>
            <p:ph idx="1"/>
          </p:nvPr>
        </p:nvSpPr>
        <p:spPr>
          <a:xfrm>
            <a:off x="762000" y="4038600"/>
            <a:ext cx="7620000" cy="2274888"/>
          </a:xfrm>
        </p:spPr>
        <p:txBody>
          <a:bodyPr/>
          <a:lstStyle/>
          <a:p>
            <a:pPr eaLnBrk="1" hangingPunct="1"/>
            <a:r>
              <a:rPr lang="en-US" altLang="en-US" smtClean="0"/>
              <a:t>What every experimentalist likes to see in a theory publication  …</a:t>
            </a:r>
          </a:p>
          <a:p>
            <a:pPr lvl="1" eaLnBrk="1" hangingPunct="1"/>
            <a:r>
              <a:rPr lang="en-US" altLang="en-US" smtClean="0"/>
              <a:t>“The consequences and magnitude of these effects are subject to experimental study and verification”</a:t>
            </a:r>
          </a:p>
          <a:p>
            <a:pPr lvl="2" eaLnBrk="1" hangingPunct="1"/>
            <a:r>
              <a:rPr lang="en-US" altLang="en-US" smtClean="0"/>
              <a:t>Kharzeev, McLerran, and Warringa  arXiv:0711.0950  and </a:t>
            </a:r>
          </a:p>
          <a:p>
            <a:pPr lvl="2" eaLnBrk="1" hangingPunct="1">
              <a:buFontTx/>
              <a:buNone/>
            </a:pPr>
            <a:r>
              <a:rPr lang="en-US" altLang="en-US" smtClean="0"/>
              <a:t>	Nucl. Phys. A803 (2008) 227.</a:t>
            </a:r>
          </a:p>
          <a:p>
            <a:endParaRPr lang="en-US" altLang="en-US" smtClean="0"/>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502920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7"/>
          <p:cNvSpPr txBox="1">
            <a:spLocks noChangeArrowheads="1"/>
          </p:cNvSpPr>
          <p:nvPr/>
        </p:nvSpPr>
        <p:spPr bwMode="auto">
          <a:xfrm>
            <a:off x="5664835" y="914400"/>
            <a:ext cx="3311525"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buFont typeface="Arial" pitchFamily="34" charset="0"/>
              <a:buChar char="•"/>
            </a:pPr>
            <a:r>
              <a:rPr lang="en-US" altLang="en-US" dirty="0">
                <a:solidFill>
                  <a:schemeClr val="accent2"/>
                </a:solidFill>
              </a:rPr>
              <a:t>Moving from one vacuum state to another is the result  of changing the topological charge of the system</a:t>
            </a:r>
          </a:p>
          <a:p>
            <a:pPr eaLnBrk="1" hangingPunct="1">
              <a:buFont typeface="Arial" pitchFamily="34" charset="0"/>
              <a:buChar char="•"/>
            </a:pPr>
            <a:endParaRPr lang="en-US" altLang="en-US" sz="800" dirty="0">
              <a:solidFill>
                <a:schemeClr val="accent2"/>
              </a:solidFill>
            </a:endParaRPr>
          </a:p>
          <a:p>
            <a:pPr eaLnBrk="1" hangingPunct="1">
              <a:buFont typeface="Arial" pitchFamily="34" charset="0"/>
              <a:buChar char="•"/>
            </a:pPr>
            <a:r>
              <a:rPr lang="en-US" altLang="en-US" dirty="0">
                <a:solidFill>
                  <a:schemeClr val="accent2"/>
                </a:solidFill>
              </a:rPr>
              <a:t>Topological charge flips helicity and thus counts the difference between the number of right and left handed </a:t>
            </a:r>
            <a:r>
              <a:rPr lang="en-US" altLang="en-US" dirty="0" smtClean="0">
                <a:solidFill>
                  <a:schemeClr val="accent2"/>
                </a:solidFill>
              </a:rPr>
              <a:t>quarks</a:t>
            </a:r>
          </a:p>
          <a:p>
            <a:pPr marL="0" indent="0" eaLnBrk="1" hangingPunct="1"/>
            <a:r>
              <a:rPr lang="en-US" altLang="en-US" sz="800" dirty="0" smtClean="0">
                <a:solidFill>
                  <a:schemeClr val="accent2"/>
                </a:solidFill>
              </a:rPr>
              <a:t> </a:t>
            </a:r>
          </a:p>
          <a:p>
            <a:pPr eaLnBrk="1" hangingPunct="1">
              <a:buFont typeface="Arial" pitchFamily="34" charset="0"/>
              <a:buChar char="•"/>
            </a:pPr>
            <a:r>
              <a:rPr lang="en-US" altLang="en-US" sz="1400" dirty="0" smtClean="0">
                <a:solidFill>
                  <a:schemeClr val="accent2"/>
                </a:solidFill>
              </a:rPr>
              <a:t>Topological charge changing transitions also violate local P and CP conservation</a:t>
            </a:r>
            <a:endParaRPr lang="en-US" altLang="en-US" sz="1400" dirty="0">
              <a:solidFill>
                <a:schemeClr val="accent2"/>
              </a:solidFill>
            </a:endParaRPr>
          </a:p>
        </p:txBody>
      </p:sp>
      <p:pic>
        <p:nvPicPr>
          <p:cNvPr id="1741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775" y="2743200"/>
            <a:ext cx="38227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3333750"/>
            <a:ext cx="50800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8"/>
          <p:cNvSpPr>
            <a:spLocks noChangeArrowheads="1"/>
          </p:cNvSpPr>
          <p:nvPr/>
        </p:nvSpPr>
        <p:spPr bwMode="auto">
          <a:xfrm>
            <a:off x="695325" y="5619750"/>
            <a:ext cx="7734300" cy="738188"/>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400" dirty="0">
                <a:solidFill>
                  <a:schemeClr val="tx1"/>
                </a:solidFill>
              </a:rPr>
              <a:t>From a humble experimentalist’s point of view … </a:t>
            </a:r>
            <a:r>
              <a:rPr lang="en-US" altLang="en-US" sz="1400" dirty="0" smtClean="0">
                <a:solidFill>
                  <a:schemeClr val="tx1"/>
                </a:solidFill>
              </a:rPr>
              <a:t>these theories appear </a:t>
            </a:r>
            <a:r>
              <a:rPr lang="en-US" altLang="en-US" sz="1400" dirty="0">
                <a:solidFill>
                  <a:schemeClr val="tx1"/>
                </a:solidFill>
              </a:rPr>
              <a:t>to be fully vetted; </a:t>
            </a:r>
            <a:r>
              <a:rPr lang="en-US" altLang="en-US" sz="1400" dirty="0" smtClean="0">
                <a:solidFill>
                  <a:schemeClr val="tx1"/>
                </a:solidFill>
              </a:rPr>
              <a:t>CP </a:t>
            </a:r>
            <a:r>
              <a:rPr lang="en-US" altLang="en-US" sz="1400" dirty="0">
                <a:solidFill>
                  <a:schemeClr val="tx1"/>
                </a:solidFill>
              </a:rPr>
              <a:t>and P violating domains almost certainly occur in ultra-relativistic HI collisions.  The question is whether the effects are large enough to be observed …</a:t>
            </a:r>
          </a:p>
        </p:txBody>
      </p:sp>
      <p:cxnSp>
        <p:nvCxnSpPr>
          <p:cNvPr id="3" name="Straight Arrow Connector 2"/>
          <p:cNvCxnSpPr/>
          <p:nvPr/>
        </p:nvCxnSpPr>
        <p:spPr bwMode="auto">
          <a:xfrm>
            <a:off x="2971800" y="1828800"/>
            <a:ext cx="0" cy="38100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 name="Straight Arrow Connector 5"/>
          <p:cNvCxnSpPr/>
          <p:nvPr/>
        </p:nvCxnSpPr>
        <p:spPr bwMode="auto">
          <a:xfrm>
            <a:off x="4178893" y="2780832"/>
            <a:ext cx="307649" cy="307649"/>
          </a:xfrm>
          <a:prstGeom prst="straightConnector1">
            <a:avLst/>
          </a:prstGeom>
          <a:solidFill>
            <a:schemeClr val="accent1"/>
          </a:solidFill>
          <a:ln w="9525" cap="flat" cmpd="sng" algn="ctr">
            <a:noFill/>
            <a:prstDash val="solid"/>
            <a:round/>
            <a:headEnd type="none" w="med" len="med"/>
            <a:tailEnd type="arrow"/>
          </a:ln>
          <a:effectLst/>
        </p:spPr>
      </p:cxnSp>
      <p:grpSp>
        <p:nvGrpSpPr>
          <p:cNvPr id="13" name="Group 12"/>
          <p:cNvGrpSpPr/>
          <p:nvPr/>
        </p:nvGrpSpPr>
        <p:grpSpPr>
          <a:xfrm>
            <a:off x="3521581" y="1634384"/>
            <a:ext cx="813273" cy="849968"/>
            <a:chOff x="2904146" y="1634384"/>
            <a:chExt cx="813273" cy="849968"/>
          </a:xfrm>
        </p:grpSpPr>
        <p:sp>
          <p:nvSpPr>
            <p:cNvPr id="4" name="Freeform 3"/>
            <p:cNvSpPr/>
            <p:nvPr/>
          </p:nvSpPr>
          <p:spPr bwMode="auto">
            <a:xfrm>
              <a:off x="3016665" y="1844072"/>
              <a:ext cx="488535" cy="213328"/>
            </a:xfrm>
            <a:custGeom>
              <a:avLst/>
              <a:gdLst>
                <a:gd name="connsiteX0" fmla="*/ 0 w 606751"/>
                <a:gd name="connsiteY0" fmla="*/ 213328 h 213328"/>
                <a:gd name="connsiteX1" fmla="*/ 145279 w 606751"/>
                <a:gd name="connsiteY1" fmla="*/ 25321 h 213328"/>
                <a:gd name="connsiteX2" fmla="*/ 350378 w 606751"/>
                <a:gd name="connsiteY2" fmla="*/ 8229 h 213328"/>
                <a:gd name="connsiteX3" fmla="*/ 555477 w 606751"/>
                <a:gd name="connsiteY3" fmla="*/ 85141 h 213328"/>
                <a:gd name="connsiteX4" fmla="*/ 606751 w 606751"/>
                <a:gd name="connsiteY4" fmla="*/ 213328 h 213328"/>
                <a:gd name="connsiteX5" fmla="*/ 606751 w 606751"/>
                <a:gd name="connsiteY5" fmla="*/ 213328 h 21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751" h="213328">
                  <a:moveTo>
                    <a:pt x="0" y="213328"/>
                  </a:moveTo>
                  <a:cubicBezTo>
                    <a:pt x="43441" y="136416"/>
                    <a:pt x="86883" y="59504"/>
                    <a:pt x="145279" y="25321"/>
                  </a:cubicBezTo>
                  <a:cubicBezTo>
                    <a:pt x="203675" y="-8862"/>
                    <a:pt x="282012" y="-1741"/>
                    <a:pt x="350378" y="8229"/>
                  </a:cubicBezTo>
                  <a:cubicBezTo>
                    <a:pt x="418744" y="18199"/>
                    <a:pt x="512748" y="50958"/>
                    <a:pt x="555477" y="85141"/>
                  </a:cubicBezTo>
                  <a:cubicBezTo>
                    <a:pt x="598206" y="119324"/>
                    <a:pt x="606751" y="213328"/>
                    <a:pt x="606751" y="213328"/>
                  </a:cubicBezTo>
                  <a:lnTo>
                    <a:pt x="606751" y="213328"/>
                  </a:lnTo>
                </a:path>
              </a:pathLst>
            </a:custGeom>
            <a:noFill/>
            <a:ln w="19050" cap="flat" cmpd="sng" algn="ctr">
              <a:solidFill>
                <a:srgbClr val="FF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cxnSp>
          <p:nvCxnSpPr>
            <p:cNvPr id="11" name="Straight Arrow Connector 10"/>
            <p:cNvCxnSpPr/>
            <p:nvPr/>
          </p:nvCxnSpPr>
          <p:spPr bwMode="auto">
            <a:xfrm>
              <a:off x="2971800" y="2295974"/>
              <a:ext cx="606751" cy="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2" name="TextBox 11"/>
            <p:cNvSpPr txBox="1"/>
            <p:nvPr/>
          </p:nvSpPr>
          <p:spPr>
            <a:xfrm>
              <a:off x="2963254" y="2268908"/>
              <a:ext cx="754165" cy="215444"/>
            </a:xfrm>
            <a:prstGeom prst="rect">
              <a:avLst/>
            </a:prstGeom>
            <a:noFill/>
          </p:spPr>
          <p:txBody>
            <a:bodyPr wrap="square" rtlCol="0">
              <a:spAutoFit/>
            </a:bodyPr>
            <a:lstStyle/>
            <a:p>
              <a:r>
                <a:rPr lang="en-US" sz="800" dirty="0" smtClean="0">
                  <a:solidFill>
                    <a:srgbClr val="FF0000"/>
                  </a:solidFill>
                  <a:latin typeface="Arial" panose="020B0604020202020204" pitchFamily="34" charset="0"/>
                </a:rPr>
                <a:t>instantons</a:t>
              </a:r>
              <a:endParaRPr lang="en-US" sz="800" dirty="0">
                <a:solidFill>
                  <a:srgbClr val="FF0000"/>
                </a:solidFill>
                <a:latin typeface="Arial" panose="020B0604020202020204" pitchFamily="34" charset="0"/>
              </a:endParaRPr>
            </a:p>
          </p:txBody>
        </p:sp>
        <p:sp>
          <p:nvSpPr>
            <p:cNvPr id="20" name="TextBox 19"/>
            <p:cNvSpPr txBox="1"/>
            <p:nvPr/>
          </p:nvSpPr>
          <p:spPr>
            <a:xfrm>
              <a:off x="2904146" y="1634384"/>
              <a:ext cx="754165" cy="215444"/>
            </a:xfrm>
            <a:prstGeom prst="rect">
              <a:avLst/>
            </a:prstGeom>
            <a:noFill/>
          </p:spPr>
          <p:txBody>
            <a:bodyPr wrap="square" rtlCol="0">
              <a:spAutoFit/>
            </a:bodyPr>
            <a:lstStyle/>
            <a:p>
              <a:r>
                <a:rPr lang="en-US" sz="800" dirty="0" err="1" smtClean="0">
                  <a:solidFill>
                    <a:srgbClr val="FF0000"/>
                  </a:solidFill>
                  <a:latin typeface="Arial" panose="020B0604020202020204" pitchFamily="34" charset="0"/>
                </a:rPr>
                <a:t>sphalerons</a:t>
              </a:r>
              <a:endParaRPr lang="en-US" sz="800" dirty="0">
                <a:solidFill>
                  <a:srgbClr val="FF0000"/>
                </a:solidFill>
                <a:latin typeface="Arial" panose="020B0604020202020204" pitchFamily="34" charset="0"/>
              </a:endParaRPr>
            </a:p>
          </p:txBody>
        </p:sp>
      </p:grpSp>
      <p:sp>
        <p:nvSpPr>
          <p:cNvPr id="21" name="TextBox 20"/>
          <p:cNvSpPr txBox="1"/>
          <p:nvPr/>
        </p:nvSpPr>
        <p:spPr>
          <a:xfrm>
            <a:off x="2175113" y="1642930"/>
            <a:ext cx="898525" cy="215444"/>
          </a:xfrm>
          <a:prstGeom prst="rect">
            <a:avLst/>
          </a:prstGeom>
          <a:noFill/>
        </p:spPr>
        <p:txBody>
          <a:bodyPr wrap="square" rtlCol="0">
            <a:spAutoFit/>
          </a:bodyPr>
          <a:lstStyle/>
          <a:p>
            <a:r>
              <a:rPr lang="en-US" sz="800" dirty="0" smtClean="0">
                <a:solidFill>
                  <a:schemeClr val="tx1"/>
                </a:solidFill>
                <a:latin typeface="Arial" panose="020B0604020202020204" pitchFamily="34" charset="0"/>
              </a:rPr>
              <a:t>Ground State</a:t>
            </a:r>
            <a:endParaRPr lang="en-US" sz="8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Chiral Magnetic Effect (CME)</a:t>
            </a:r>
            <a:endParaRPr lang="en-US" dirty="0"/>
          </a:p>
        </p:txBody>
      </p:sp>
      <p:sp>
        <p:nvSpPr>
          <p:cNvPr id="3" name="Content Placeholder 2"/>
          <p:cNvSpPr>
            <a:spLocks noGrp="1"/>
          </p:cNvSpPr>
          <p:nvPr>
            <p:ph idx="1"/>
          </p:nvPr>
        </p:nvSpPr>
        <p:spPr>
          <a:xfrm>
            <a:off x="914400" y="1600200"/>
            <a:ext cx="7496175" cy="4243387"/>
          </a:xfrm>
        </p:spPr>
        <p:txBody>
          <a:bodyPr/>
          <a:lstStyle/>
          <a:p>
            <a:r>
              <a:rPr lang="en-US" dirty="0" smtClean="0"/>
              <a:t>Now that we have our tools in place, lets start discussing the Chiral Magnetic Effect</a:t>
            </a:r>
          </a:p>
          <a:p>
            <a:pPr lvl="1"/>
            <a:r>
              <a:rPr lang="en-US" dirty="0" smtClean="0"/>
              <a:t>Theorists call it the Chiral Magnetic Effect.  I am an experimentalist so call it Chiral Magnetic Engineering</a:t>
            </a:r>
            <a:endParaRPr lang="en-US" dirty="0"/>
          </a:p>
          <a:p>
            <a:pPr lvl="1"/>
            <a:endParaRPr lang="en-US" dirty="0" smtClean="0"/>
          </a:p>
          <a:p>
            <a:pPr lvl="1"/>
            <a:endParaRPr lang="en-US" dirty="0"/>
          </a:p>
          <a:p>
            <a:r>
              <a:rPr lang="en-US" dirty="0" smtClean="0"/>
              <a:t>Three things must come together, simultaneously, to make the Chiral Magnetic Effect work</a:t>
            </a:r>
          </a:p>
          <a:p>
            <a:pPr lvl="1"/>
            <a:r>
              <a:rPr lang="en-US" dirty="0"/>
              <a:t>Strong magnetic fields  (</a:t>
            </a:r>
            <a:r>
              <a:rPr lang="en-US" dirty="0" smtClean="0"/>
              <a:t>10</a:t>
            </a:r>
            <a:r>
              <a:rPr lang="en-US" baseline="30000" dirty="0" smtClean="0"/>
              <a:t>15</a:t>
            </a:r>
            <a:r>
              <a:rPr lang="en-US" dirty="0" smtClean="0"/>
              <a:t> - 10</a:t>
            </a:r>
            <a:r>
              <a:rPr lang="en-US" baseline="30000" dirty="0" smtClean="0"/>
              <a:t>18</a:t>
            </a:r>
            <a:r>
              <a:rPr lang="en-US" dirty="0" smtClean="0"/>
              <a:t> </a:t>
            </a:r>
            <a:r>
              <a:rPr lang="en-US" dirty="0"/>
              <a:t>gauss!)</a:t>
            </a:r>
          </a:p>
          <a:p>
            <a:pPr lvl="1"/>
            <a:r>
              <a:rPr lang="en-US" dirty="0"/>
              <a:t>Chiral Symmetry restoration</a:t>
            </a:r>
          </a:p>
          <a:p>
            <a:pPr lvl="1"/>
            <a:r>
              <a:rPr lang="en-US" dirty="0" smtClean="0"/>
              <a:t>Topological </a:t>
            </a:r>
            <a:r>
              <a:rPr lang="en-US" dirty="0"/>
              <a:t>Charge changing transitions in hot QCD</a:t>
            </a:r>
          </a:p>
          <a:p>
            <a:pPr lvl="1"/>
            <a:endParaRPr lang="en-US" dirty="0"/>
          </a:p>
        </p:txBody>
      </p:sp>
    </p:spTree>
    <p:extLst>
      <p:ext uri="{BB962C8B-B14F-4D97-AF65-F5344CB8AC3E}">
        <p14:creationId xmlns:p14="http://schemas.microsoft.com/office/powerpoint/2010/main" val="4099070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12"/>
          <p:cNvGrpSpPr>
            <a:grpSpLocks/>
          </p:cNvGrpSpPr>
          <p:nvPr/>
        </p:nvGrpSpPr>
        <p:grpSpPr bwMode="auto">
          <a:xfrm>
            <a:off x="5867400" y="4143375"/>
            <a:ext cx="2895600" cy="2619375"/>
            <a:chOff x="5867400" y="3933825"/>
            <a:chExt cx="2895600" cy="2619375"/>
          </a:xfrm>
        </p:grpSpPr>
        <p:pic>
          <p:nvPicPr>
            <p:cNvPr id="19470" name="Picture 3" descr="ellip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114800"/>
              <a:ext cx="28956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Rectangle 11"/>
            <p:cNvSpPr>
              <a:spLocks noChangeArrowheads="1"/>
            </p:cNvSpPr>
            <p:nvPr/>
          </p:nvSpPr>
          <p:spPr bwMode="auto">
            <a:xfrm>
              <a:off x="7181850" y="40386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19472" name="Rectangle 10"/>
            <p:cNvSpPr>
              <a:spLocks noChangeArrowheads="1"/>
            </p:cNvSpPr>
            <p:nvPr/>
          </p:nvSpPr>
          <p:spPr bwMode="auto">
            <a:xfrm>
              <a:off x="7181850" y="62484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cxnSp>
          <p:nvCxnSpPr>
            <p:cNvPr id="19473" name="Straight Arrow Connector 18"/>
            <p:cNvCxnSpPr>
              <a:cxnSpLocks noChangeShapeType="1"/>
            </p:cNvCxnSpPr>
            <p:nvPr/>
          </p:nvCxnSpPr>
          <p:spPr bwMode="auto">
            <a:xfrm rot="5400000" flipH="1" flipV="1">
              <a:off x="6058694" y="5190331"/>
              <a:ext cx="2514600" cy="1588"/>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946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9575" y="1828800"/>
            <a:ext cx="36210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itle 1"/>
          <p:cNvSpPr>
            <a:spLocks noGrp="1"/>
          </p:cNvSpPr>
          <p:nvPr>
            <p:ph type="title"/>
          </p:nvPr>
        </p:nvSpPr>
        <p:spPr>
          <a:xfrm>
            <a:off x="285750" y="311150"/>
            <a:ext cx="8172450" cy="534988"/>
          </a:xfrm>
        </p:spPr>
        <p:txBody>
          <a:bodyPr/>
          <a:lstStyle/>
          <a:p>
            <a:pPr eaLnBrk="1" hangingPunct="1"/>
            <a:r>
              <a:rPr lang="en-US" altLang="en-US" dirty="0" smtClean="0">
                <a:sym typeface="Symbol" pitchFamily="18" charset="2"/>
              </a:rPr>
              <a:t>A collision has Angular Momentum and a B field </a:t>
            </a:r>
            <a:endParaRPr lang="en-US" altLang="en-US" dirty="0" smtClean="0"/>
          </a:p>
        </p:txBody>
      </p:sp>
      <p:sp>
        <p:nvSpPr>
          <p:cNvPr id="29" name="Content Placeholder 2"/>
          <p:cNvSpPr txBox="1">
            <a:spLocks/>
          </p:cNvSpPr>
          <p:nvPr/>
        </p:nvSpPr>
        <p:spPr bwMode="auto">
          <a:xfrm>
            <a:off x="457200" y="4114800"/>
            <a:ext cx="4495800" cy="2133600"/>
          </a:xfrm>
          <a:prstGeom prst="rect">
            <a:avLst/>
          </a:prstGeom>
          <a:noFill/>
          <a:ln w="12700">
            <a:noFill/>
            <a:miter lim="800000"/>
            <a:headEnd/>
            <a:tailEnd/>
          </a:ln>
        </p:spPr>
        <p:txBody>
          <a:bodyPr lIns="91173" tIns="45587" rIns="91173" bIns="45587"/>
          <a:lstStyle/>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Quarks interact with the magnetic field via their spin and magnetic moment</a:t>
            </a:r>
          </a:p>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Quarks will align themselves parallel or anti-parallel to the B field direction</a:t>
            </a:r>
          </a:p>
          <a:p>
            <a:pPr marL="282575" indent="-282575" defTabSz="901700">
              <a:spcBef>
                <a:spcPts val="600"/>
              </a:spcBef>
              <a:buSzPct val="100000"/>
              <a:buFont typeface="Arial" pitchFamily="34" charset="0"/>
              <a:buChar char="•"/>
              <a:defRPr/>
            </a:pPr>
            <a:r>
              <a:rPr lang="en-US" kern="0" dirty="0" smtClean="0">
                <a:solidFill>
                  <a:schemeClr val="tx1"/>
                </a:solidFill>
                <a:latin typeface="Arial" pitchFamily="34" charset="0"/>
                <a:sym typeface="Symbol" pitchFamily="18" charset="2"/>
              </a:rPr>
              <a:t>The B field is a long range phenomena</a:t>
            </a:r>
            <a:r>
              <a:rPr lang="en-US" kern="0" dirty="0">
                <a:solidFill>
                  <a:schemeClr val="tx1"/>
                </a:solidFill>
                <a:latin typeface="Arial" pitchFamily="34" charset="0"/>
                <a:sym typeface="Symbol" pitchFamily="18" charset="2"/>
              </a:rPr>
              <a:t>;</a:t>
            </a:r>
            <a:r>
              <a:rPr lang="en-US" kern="0" dirty="0" smtClean="0">
                <a:solidFill>
                  <a:schemeClr val="tx1"/>
                </a:solidFill>
                <a:latin typeface="Arial" pitchFamily="34" charset="0"/>
                <a:sym typeface="Symbol" pitchFamily="18" charset="2"/>
              </a:rPr>
              <a:t> it affects </a:t>
            </a:r>
            <a:r>
              <a:rPr lang="en-US" u="sng" kern="0" dirty="0" smtClean="0">
                <a:solidFill>
                  <a:schemeClr val="tx1"/>
                </a:solidFill>
                <a:latin typeface="Arial" pitchFamily="34" charset="0"/>
                <a:sym typeface="Symbol" pitchFamily="18" charset="2"/>
              </a:rPr>
              <a:t>every</a:t>
            </a:r>
            <a:r>
              <a:rPr lang="en-US" kern="0" dirty="0" smtClean="0">
                <a:solidFill>
                  <a:schemeClr val="tx1"/>
                </a:solidFill>
                <a:latin typeface="Arial" pitchFamily="34" charset="0"/>
                <a:sym typeface="Symbol" pitchFamily="18" charset="2"/>
              </a:rPr>
              <a:t> quark in the de-confined system … every quark is spin-aligned</a:t>
            </a:r>
          </a:p>
          <a:p>
            <a:pPr marL="282575" indent="-282575" defTabSz="901700">
              <a:spcBef>
                <a:spcPts val="600"/>
              </a:spcBef>
              <a:buSzPct val="100000"/>
              <a:defRPr/>
            </a:pPr>
            <a:r>
              <a:rPr lang="en-US" kern="0" dirty="0">
                <a:solidFill>
                  <a:schemeClr val="tx1"/>
                </a:solidFill>
                <a:latin typeface="Arial" pitchFamily="34" charset="0"/>
                <a:cs typeface="Arial" charset="0"/>
              </a:rPr>
              <a:t>	</a:t>
            </a:r>
            <a:endParaRPr lang="en-US" kern="0" dirty="0">
              <a:solidFill>
                <a:schemeClr val="tx1"/>
              </a:solidFill>
              <a:latin typeface="Arial" pitchFamily="34" charset="0"/>
              <a:sym typeface="Symbol" pitchFamily="18" charset="2"/>
            </a:endParaRPr>
          </a:p>
          <a:p>
            <a:pPr marL="282575" indent="-282575" defTabSz="901700">
              <a:spcBef>
                <a:spcPts val="0"/>
              </a:spcBef>
              <a:buSzPct val="100000"/>
              <a:buFont typeface="Arial" pitchFamily="34" charset="0"/>
              <a:buChar char="•"/>
              <a:defRPr/>
            </a:pPr>
            <a:endParaRPr lang="en-US" kern="0" baseline="30000" dirty="0">
              <a:solidFill>
                <a:schemeClr val="tx1"/>
              </a:solidFill>
              <a:latin typeface="Arial" pitchFamily="34" charset="0"/>
            </a:endParaRPr>
          </a:p>
        </p:txBody>
      </p:sp>
      <p:grpSp>
        <p:nvGrpSpPr>
          <p:cNvPr id="19464" name="Group 26"/>
          <p:cNvGrpSpPr>
            <a:grpSpLocks/>
          </p:cNvGrpSpPr>
          <p:nvPr/>
        </p:nvGrpSpPr>
        <p:grpSpPr bwMode="auto">
          <a:xfrm>
            <a:off x="9525" y="1147763"/>
            <a:ext cx="5486400" cy="2852737"/>
            <a:chOff x="0" y="990600"/>
            <a:chExt cx="5486400" cy="2852738"/>
          </a:xfrm>
        </p:grpSpPr>
        <p:pic>
          <p:nvPicPr>
            <p:cNvPr id="1946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5486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urved Right Arrow 20"/>
            <p:cNvSpPr>
              <a:spLocks noChangeArrowheads="1"/>
            </p:cNvSpPr>
            <p:nvPr/>
          </p:nvSpPr>
          <p:spPr bwMode="auto">
            <a:xfrm>
              <a:off x="2676525" y="3038476"/>
              <a:ext cx="457200" cy="457200"/>
            </a:xfrm>
            <a:prstGeom prst="curvedRightArrow">
              <a:avLst>
                <a:gd name="adj1" fmla="val 25000"/>
                <a:gd name="adj2" fmla="val 50000"/>
                <a:gd name="adj3" fmla="val 25000"/>
              </a:avLst>
            </a:prstGeom>
            <a:solidFill>
              <a:schemeClr val="accent1">
                <a:lumMod val="75000"/>
              </a:schemeClr>
            </a:solidFill>
            <a:ln w="9525" algn="ctr">
              <a:noFill/>
              <a:round/>
              <a:headEnd/>
              <a:tailEnd/>
            </a:ln>
          </p:spPr>
          <p:txBody>
            <a:bodyPr/>
            <a:lstStyle/>
            <a:p>
              <a:pPr eaLnBrk="0" hangingPunct="0">
                <a:lnSpc>
                  <a:spcPct val="90000"/>
                </a:lnSpc>
                <a:defRPr/>
              </a:pPr>
              <a:endParaRPr lang="en-US" dirty="0">
                <a:solidFill>
                  <a:schemeClr val="accent2"/>
                </a:solidFill>
              </a:endParaRPr>
            </a:p>
          </p:txBody>
        </p:sp>
        <p:cxnSp>
          <p:nvCxnSpPr>
            <p:cNvPr id="19468" name="Straight Arrow Connector 13"/>
            <p:cNvCxnSpPr>
              <a:cxnSpLocks noChangeShapeType="1"/>
            </p:cNvCxnSpPr>
            <p:nvPr/>
          </p:nvCxnSpPr>
          <p:spPr bwMode="auto">
            <a:xfrm rot="5280000" flipH="1" flipV="1">
              <a:off x="2680461" y="1395414"/>
              <a:ext cx="752473" cy="38100"/>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9469" name="Straight Arrow Connector 17"/>
            <p:cNvCxnSpPr>
              <a:cxnSpLocks noChangeShapeType="1"/>
            </p:cNvCxnSpPr>
            <p:nvPr/>
          </p:nvCxnSpPr>
          <p:spPr bwMode="auto">
            <a:xfrm rot="5280000" flipH="1" flipV="1">
              <a:off x="2720631" y="2938463"/>
              <a:ext cx="571498" cy="28577"/>
            </a:xfrm>
            <a:prstGeom prst="straightConnector1">
              <a:avLst/>
            </a:prstGeom>
            <a:noFill/>
            <a:ln w="76200" algn="ctr">
              <a:solidFill>
                <a:schemeClr val="tx1"/>
              </a:solidFill>
              <a:round/>
              <a:headEnd/>
              <a:tailEnd/>
            </a:ln>
            <a:extLst>
              <a:ext uri="{909E8E84-426E-40DD-AFC4-6F175D3DCCD1}">
                <a14:hiddenFill xmlns:a14="http://schemas.microsoft.com/office/drawing/2010/main">
                  <a:noFill/>
                </a14:hiddenFill>
              </a:ext>
            </a:extLst>
          </p:spPr>
        </p:cxnSp>
      </p:grpSp>
      <p:sp>
        <p:nvSpPr>
          <p:cNvPr id="19465" name="TextBox 16"/>
          <p:cNvSpPr txBox="1">
            <a:spLocks noChangeArrowheads="1"/>
          </p:cNvSpPr>
          <p:nvPr/>
        </p:nvSpPr>
        <p:spPr bwMode="auto">
          <a:xfrm>
            <a:off x="8185150" y="2906713"/>
            <a:ext cx="990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200">
                <a:solidFill>
                  <a:schemeClr val="tx1"/>
                </a:solidFill>
              </a:rPr>
              <a:t>S. Pratt</a:t>
            </a:r>
          </a:p>
        </p:txBody>
      </p:sp>
      <p:sp>
        <p:nvSpPr>
          <p:cNvPr id="17" name="Content Placeholder 2"/>
          <p:cNvSpPr txBox="1">
            <a:spLocks/>
          </p:cNvSpPr>
          <p:nvPr/>
        </p:nvSpPr>
        <p:spPr bwMode="auto">
          <a:xfrm>
            <a:off x="5334000" y="999711"/>
            <a:ext cx="3733800" cy="340995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cs typeface="Arial" charset="0"/>
              </a:rPr>
              <a:t>Electromagnetic charges in motion create an E&amp;M magnetic field  (not a color magnetic field)</a:t>
            </a:r>
            <a:endParaRPr lang="en-US" kern="0" dirty="0">
              <a:solidFill>
                <a:schemeClr val="tx1"/>
              </a:solidFill>
              <a:latin typeface="Arial" pitchFamily="34" charset="0"/>
              <a:cs typeface="Arial" charset="0"/>
              <a:sym typeface="Symbol" pitchFamily="18" charset="2"/>
            </a:endParaRPr>
          </a:p>
          <a:p>
            <a:pPr marL="282575" indent="-282575" defTabSz="901700">
              <a:spcBef>
                <a:spcPct val="30000"/>
              </a:spcBef>
              <a:buSzPct val="100000"/>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Tx/>
              <a:buChar char="•"/>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Tx/>
              <a:buChar char="•"/>
              <a:defRPr/>
            </a:pPr>
            <a:endParaRPr lang="en-US" kern="0" dirty="0">
              <a:solidFill>
                <a:schemeClr val="tx1"/>
              </a:solidFill>
              <a:latin typeface="Arial" pitchFamily="34" charset="0"/>
              <a:cs typeface="Arial" charset="0"/>
            </a:endParaRPr>
          </a:p>
          <a:p>
            <a:pPr marL="282575" indent="-282575" defTabSz="901700">
              <a:spcBef>
                <a:spcPct val="30000"/>
              </a:spcBef>
              <a:buSzPct val="100000"/>
              <a:defRPr/>
            </a:pPr>
            <a:endParaRPr lang="en-US" kern="0" dirty="0">
              <a:solidFill>
                <a:schemeClr val="tx1"/>
              </a:solidFill>
              <a:latin typeface="Arial" pitchFamily="34" charset="0"/>
              <a:cs typeface="Arial" charset="0"/>
            </a:endParaRPr>
          </a:p>
          <a:p>
            <a:pPr marL="282575" indent="-282575" defTabSz="901700">
              <a:spcBef>
                <a:spcPct val="30000"/>
              </a:spcBef>
              <a:buSzPct val="100000"/>
              <a:buFont typeface="Arial" pitchFamily="34" charset="0"/>
              <a:buChar char="•"/>
              <a:defRPr/>
            </a:pPr>
            <a:endParaRPr lang="en-US" sz="800" kern="0" dirty="0">
              <a:solidFill>
                <a:schemeClr val="tx1"/>
              </a:solidFill>
              <a:latin typeface="Arial" pitchFamily="34" charset="0"/>
              <a:cs typeface="Arial" charset="0"/>
              <a:sym typeface="Symbol" pitchFamily="18" charset="2"/>
            </a:endParaRPr>
          </a:p>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cs typeface="Arial" charset="0"/>
                <a:sym typeface="Symbol" pitchFamily="18" charset="2"/>
              </a:rPr>
              <a:t>The magnetic fields can reach 10</a:t>
            </a:r>
            <a:r>
              <a:rPr lang="en-US" kern="0" baseline="30000" dirty="0">
                <a:solidFill>
                  <a:schemeClr val="tx1"/>
                </a:solidFill>
                <a:latin typeface="Arial" pitchFamily="34" charset="0"/>
                <a:cs typeface="Arial" charset="0"/>
                <a:sym typeface="Symbol" pitchFamily="18" charset="2"/>
              </a:rPr>
              <a:t>18 </a:t>
            </a:r>
            <a:r>
              <a:rPr lang="en-US" kern="0" dirty="0">
                <a:solidFill>
                  <a:schemeClr val="tx1"/>
                </a:solidFill>
                <a:latin typeface="Arial" pitchFamily="34" charset="0"/>
                <a:cs typeface="Arial" charset="0"/>
                <a:sym typeface="Symbol" pitchFamily="18" charset="2"/>
              </a:rPr>
              <a:t>gauss.  Stronger than on the surface of a neutron star.</a:t>
            </a:r>
          </a:p>
        </p:txBody>
      </p:sp>
      <mc:AlternateContent xmlns:mc="http://schemas.openxmlformats.org/markup-compatibility/2006" xmlns:a14="http://schemas.microsoft.com/office/drawing/2010/main">
        <mc:Choice Requires="a14">
          <p:sp>
            <p:nvSpPr>
              <p:cNvPr id="2" name="TextBox 1"/>
              <p:cNvSpPr txBox="1"/>
              <p:nvPr/>
            </p:nvSpPr>
            <p:spPr>
              <a:xfrm>
                <a:off x="1066800" y="6155108"/>
                <a:ext cx="4876800" cy="584775"/>
              </a:xfrm>
              <a:prstGeom prst="rect">
                <a:avLst/>
              </a:prstGeom>
              <a:solidFill>
                <a:schemeClr val="accent1">
                  <a:lumMod val="20000"/>
                  <a:lumOff val="80000"/>
                </a:schemeClr>
              </a:solidFill>
              <a:ln w="12700">
                <a:solidFill>
                  <a:schemeClr val="tx1"/>
                </a:solidFill>
              </a:ln>
            </p:spPr>
            <p:txBody>
              <a:bodyPr wrap="square" rtlCol="0">
                <a:spAutoFit/>
              </a:bodyPr>
              <a:lstStyle/>
              <a:p>
                <a:r>
                  <a:rPr lang="en-US" dirty="0" smtClean="0">
                    <a:solidFill>
                      <a:schemeClr val="tx1"/>
                    </a:solidFill>
                  </a:rPr>
                  <a:t>Strong fields, but also large amounts of angular momentum parallel to the B field axis (1000 </a:t>
                </a:r>
                <a14:m>
                  <m:oMath xmlns:m="http://schemas.openxmlformats.org/officeDocument/2006/math">
                    <m:r>
                      <a:rPr lang="en-US" i="1" smtClean="0">
                        <a:solidFill>
                          <a:schemeClr val="tx1"/>
                        </a:solidFill>
                        <a:latin typeface="Cambria Math"/>
                        <a:ea typeface="Cambria Math"/>
                      </a:rPr>
                      <m:t>ℏ</m:t>
                    </m:r>
                  </m:oMath>
                </a14:m>
                <a:r>
                  <a:rPr lang="en-US" dirty="0" smtClean="0">
                    <a:solidFill>
                      <a:schemeClr val="tx1"/>
                    </a:solidFill>
                  </a:rPr>
                  <a:t>)</a:t>
                </a:r>
                <a:endParaRPr lang="en-US" dirty="0">
                  <a:solidFill>
                    <a:schemeClr val="tx1"/>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066800" y="6155108"/>
                <a:ext cx="4876800" cy="584775"/>
              </a:xfrm>
              <a:prstGeom prst="rect">
                <a:avLst/>
              </a:prstGeom>
              <a:blipFill rotWithShape="1">
                <a:blip r:embed="rId5"/>
                <a:stretch>
                  <a:fillRect l="-499" t="-2041" r="-249" b="-11224"/>
                </a:stretch>
              </a:blipFill>
              <a:ln w="12700">
                <a:solidFill>
                  <a:schemeClr val="tx1"/>
                </a:solidFill>
              </a:ln>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85750" y="311150"/>
            <a:ext cx="7715250" cy="534988"/>
          </a:xfrm>
        </p:spPr>
        <p:txBody>
          <a:bodyPr/>
          <a:lstStyle/>
          <a:p>
            <a:pPr eaLnBrk="1" hangingPunct="1"/>
            <a:r>
              <a:rPr lang="en-US" altLang="en-US" smtClean="0"/>
              <a:t>Quarks interact with the B field via their spin</a:t>
            </a:r>
          </a:p>
        </p:txBody>
      </p:sp>
      <p:sp>
        <p:nvSpPr>
          <p:cNvPr id="20483" name="Content Placeholder 2"/>
          <p:cNvSpPr>
            <a:spLocks noGrp="1"/>
          </p:cNvSpPr>
          <p:nvPr>
            <p:ph idx="1"/>
          </p:nvPr>
        </p:nvSpPr>
        <p:spPr>
          <a:xfrm>
            <a:off x="1038224" y="1077913"/>
            <a:ext cx="7800976" cy="4713287"/>
          </a:xfrm>
        </p:spPr>
        <p:txBody>
          <a:bodyPr/>
          <a:lstStyle/>
          <a:p>
            <a:pPr eaLnBrk="1" hangingPunct="1"/>
            <a:r>
              <a:rPr lang="en-US" altLang="en-US" dirty="0" smtClean="0"/>
              <a:t>Assume: chiral symmetry is restored in a QGP</a:t>
            </a:r>
          </a:p>
          <a:p>
            <a:pPr eaLnBrk="1" hangingPunct="1"/>
            <a:endParaRPr lang="en-US" altLang="en-US" sz="800" dirty="0" smtClean="0"/>
          </a:p>
          <a:p>
            <a:pPr eaLnBrk="1" hangingPunct="1"/>
            <a:r>
              <a:rPr lang="en-US" altLang="en-US" dirty="0" smtClean="0"/>
              <a:t>Assume: quark masses drop to ~0 after chiral symmetry restoration</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sz="800" dirty="0" smtClean="0"/>
          </a:p>
          <a:p>
            <a:pPr eaLnBrk="1" hangingPunct="1"/>
            <a:r>
              <a:rPr lang="en-US" altLang="en-US" dirty="0" smtClean="0"/>
              <a:t>Chirality and helicity are the same for massless particles …          so in the limit of zero mass, it is easy to define chirality </a:t>
            </a:r>
          </a:p>
          <a:p>
            <a:pPr marL="283464" indent="0" eaLnBrk="1" hangingPunct="1">
              <a:spcBef>
                <a:spcPts val="0"/>
              </a:spcBef>
              <a:buNone/>
            </a:pPr>
            <a:r>
              <a:rPr lang="en-US" altLang="en-US" dirty="0" smtClean="0"/>
              <a:t>(not so easy for non-zero mass)</a:t>
            </a:r>
          </a:p>
          <a:p>
            <a:pPr eaLnBrk="1" hangingPunct="1"/>
            <a:r>
              <a:rPr lang="en-US" altLang="en-US" dirty="0" smtClean="0"/>
              <a:t>The QCD </a:t>
            </a:r>
            <a:r>
              <a:rPr lang="en-US" altLang="en-US" dirty="0" err="1" smtClean="0"/>
              <a:t>Lagrangian</a:t>
            </a:r>
            <a:r>
              <a:rPr lang="en-US" altLang="en-US" dirty="0" smtClean="0"/>
              <a:t> is </a:t>
            </a:r>
            <a:r>
              <a:rPr lang="en-US" altLang="en-US" dirty="0" err="1" smtClean="0"/>
              <a:t>chirally</a:t>
            </a:r>
            <a:r>
              <a:rPr lang="en-US" altLang="en-US" dirty="0" smtClean="0"/>
              <a:t> symmetric for massless particles</a:t>
            </a:r>
          </a:p>
          <a:p>
            <a:pPr lvl="1" eaLnBrk="1" hangingPunct="1"/>
            <a:r>
              <a:rPr lang="en-US" altLang="en-US" dirty="0" smtClean="0"/>
              <a:t>The pion is the Goldstone boson for Chiral symmetry</a:t>
            </a:r>
          </a:p>
          <a:p>
            <a:pPr lvl="1" eaLnBrk="1" hangingPunct="1"/>
            <a:r>
              <a:rPr lang="en-US" altLang="en-US" dirty="0" smtClean="0"/>
              <a:t>Chiral symmetry is spontaneously broken &amp; gives mass to hadrons</a:t>
            </a:r>
          </a:p>
          <a:p>
            <a:pPr eaLnBrk="1" hangingPunct="1">
              <a:buFontTx/>
              <a:buNone/>
            </a:pPr>
            <a:endParaRPr lang="en-US" altLang="en-US" dirty="0"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2281238"/>
            <a:ext cx="9020175"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2"/>
          <p:cNvGrpSpPr>
            <a:grpSpLocks/>
          </p:cNvGrpSpPr>
          <p:nvPr/>
        </p:nvGrpSpPr>
        <p:grpSpPr bwMode="auto">
          <a:xfrm>
            <a:off x="112713" y="933450"/>
            <a:ext cx="8974137" cy="5756275"/>
            <a:chOff x="112871" y="933450"/>
            <a:chExt cx="8973979" cy="5756434"/>
          </a:xfrm>
        </p:grpSpPr>
        <p:pic>
          <p:nvPicPr>
            <p:cNvPr id="21511" name="Picture 3"/>
            <p:cNvPicPr>
              <a:picLocks noChangeAspect="1" noChangeArrowheads="1"/>
            </p:cNvPicPr>
            <p:nvPr/>
          </p:nvPicPr>
          <p:blipFill>
            <a:blip r:embed="rId3">
              <a:extLst>
                <a:ext uri="{28A0092B-C50C-407E-A947-70E740481C1C}">
                  <a14:useLocalDpi xmlns:a14="http://schemas.microsoft.com/office/drawing/2010/main" val="0"/>
                </a:ext>
              </a:extLst>
            </a:blip>
            <a:srcRect t="1350"/>
            <a:stretch>
              <a:fillRect/>
            </a:stretch>
          </p:blipFill>
          <p:spPr bwMode="auto">
            <a:xfrm>
              <a:off x="112871" y="1011174"/>
              <a:ext cx="8897779" cy="567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7"/>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1507" name="Title 1"/>
          <p:cNvSpPr>
            <a:spLocks noGrp="1"/>
          </p:cNvSpPr>
          <p:nvPr>
            <p:ph type="title"/>
          </p:nvPr>
        </p:nvSpPr>
        <p:spPr/>
        <p:txBody>
          <a:bodyPr/>
          <a:lstStyle/>
          <a:p>
            <a:pPr eaLnBrk="1" hangingPunct="1"/>
            <a:r>
              <a:rPr lang="en-US" altLang="en-US" smtClean="0"/>
              <a:t>How does the B field affect the Quarks?</a:t>
            </a:r>
          </a:p>
        </p:txBody>
      </p:sp>
      <p:pic>
        <p:nvPicPr>
          <p:cNvPr id="2150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447800"/>
            <a:ext cx="8667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85750" y="311150"/>
            <a:ext cx="7791450" cy="534988"/>
          </a:xfrm>
        </p:spPr>
        <p:txBody>
          <a:bodyPr/>
          <a:lstStyle/>
          <a:p>
            <a:pPr eaLnBrk="1" hangingPunct="1"/>
            <a:r>
              <a:rPr lang="en-US" altLang="en-US" dirty="0"/>
              <a:t>Topological Charge flips chirality:  L to R </a:t>
            </a:r>
            <a:endParaRPr lang="en-US" altLang="en-US" sz="2000" dirty="0" smtClean="0"/>
          </a:p>
        </p:txBody>
      </p:sp>
      <p:sp>
        <p:nvSpPr>
          <p:cNvPr id="22531" name="Content Placeholder 2"/>
          <p:cNvSpPr>
            <a:spLocks noGrp="1"/>
          </p:cNvSpPr>
          <p:nvPr>
            <p:ph idx="1"/>
          </p:nvPr>
        </p:nvSpPr>
        <p:spPr/>
        <p:txBody>
          <a:bodyPr/>
          <a:lstStyle/>
          <a:p>
            <a:pPr eaLnBrk="1" hangingPunct="1"/>
            <a:endParaRPr lang="en-US" altLang="en-US" smtClean="0"/>
          </a:p>
        </p:txBody>
      </p:sp>
      <p:grpSp>
        <p:nvGrpSpPr>
          <p:cNvPr id="22532" name="Group 5"/>
          <p:cNvGrpSpPr>
            <a:grpSpLocks/>
          </p:cNvGrpSpPr>
          <p:nvPr/>
        </p:nvGrpSpPr>
        <p:grpSpPr bwMode="auto">
          <a:xfrm>
            <a:off x="171450" y="933450"/>
            <a:ext cx="8915400" cy="5762625"/>
            <a:chOff x="171450" y="933450"/>
            <a:chExt cx="8915400" cy="5762625"/>
          </a:xfrm>
        </p:grpSpPr>
        <p:pic>
          <p:nvPicPr>
            <p:cNvPr id="22535" name="Picture 2"/>
            <p:cNvPicPr>
              <a:picLocks noChangeAspect="1" noChangeArrowheads="1"/>
            </p:cNvPicPr>
            <p:nvPr/>
          </p:nvPicPr>
          <p:blipFill>
            <a:blip r:embed="rId3">
              <a:extLst>
                <a:ext uri="{28A0092B-C50C-407E-A947-70E740481C1C}">
                  <a14:useLocalDpi xmlns:a14="http://schemas.microsoft.com/office/drawing/2010/main" val="0"/>
                </a:ext>
              </a:extLst>
            </a:blip>
            <a:srcRect l="2570" r="2570"/>
            <a:stretch>
              <a:fillRect/>
            </a:stretch>
          </p:blipFill>
          <p:spPr bwMode="auto">
            <a:xfrm>
              <a:off x="171450" y="996315"/>
              <a:ext cx="8609469" cy="569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Rectangle 4"/>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2533"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
        <p:nvSpPr>
          <p:cNvPr id="8" name="TextBox 7"/>
          <p:cNvSpPr txBox="1">
            <a:spLocks noChangeArrowheads="1"/>
          </p:cNvSpPr>
          <p:nvPr/>
        </p:nvSpPr>
        <p:spPr bwMode="auto">
          <a:xfrm rot="-1744543">
            <a:off x="3090863" y="2325004"/>
            <a:ext cx="242728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400" dirty="0"/>
              <a:t>Topological Charge fluctuations </a:t>
            </a:r>
            <a:r>
              <a:rPr lang="en-US" altLang="en-US" sz="1400" dirty="0" smtClean="0"/>
              <a:t>create </a:t>
            </a:r>
            <a:r>
              <a:rPr lang="en-US" altLang="en-US" sz="1400" dirty="0"/>
              <a:t>an excess of right, or left handed quarks.  </a:t>
            </a:r>
            <a:endParaRPr lang="en-US" altLang="en-US" sz="1400" dirty="0" smtClean="0"/>
          </a:p>
          <a:p>
            <a:pPr eaLnBrk="1" hangingPunct="1"/>
            <a:endParaRPr lang="en-US" altLang="en-US" sz="1400" dirty="0"/>
          </a:p>
          <a:p>
            <a:pPr eaLnBrk="1" hangingPunct="1"/>
            <a:r>
              <a:rPr lang="en-US" altLang="en-US" sz="1400" dirty="0" smtClean="0"/>
              <a:t>Note </a:t>
            </a:r>
            <a:r>
              <a:rPr lang="en-US" altLang="en-US" sz="1400" dirty="0"/>
              <a:t>that right handed quarks move </a:t>
            </a:r>
            <a:r>
              <a:rPr lang="en-US" altLang="en-US" sz="1400" dirty="0" smtClean="0"/>
              <a:t>up </a:t>
            </a:r>
            <a:r>
              <a:rPr lang="en-US" altLang="en-US" sz="1400" dirty="0"/>
              <a:t>or down based on charge</a:t>
            </a:r>
            <a:r>
              <a:rPr lang="en-US" altLang="en-US" sz="1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12"/>
          <p:cNvGrpSpPr>
            <a:grpSpLocks/>
          </p:cNvGrpSpPr>
          <p:nvPr/>
        </p:nvGrpSpPr>
        <p:grpSpPr bwMode="auto">
          <a:xfrm>
            <a:off x="5867400" y="3933825"/>
            <a:ext cx="2895600" cy="2619375"/>
            <a:chOff x="5867400" y="3933825"/>
            <a:chExt cx="2895600" cy="2619375"/>
          </a:xfrm>
        </p:grpSpPr>
        <p:pic>
          <p:nvPicPr>
            <p:cNvPr id="23588" name="Picture 3" descr="ellip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114800"/>
              <a:ext cx="28956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9" name="Rectangle 11"/>
            <p:cNvSpPr>
              <a:spLocks noChangeArrowheads="1"/>
            </p:cNvSpPr>
            <p:nvPr/>
          </p:nvSpPr>
          <p:spPr bwMode="auto">
            <a:xfrm>
              <a:off x="7181850" y="40386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23590" name="Rectangle 10"/>
            <p:cNvSpPr>
              <a:spLocks noChangeArrowheads="1"/>
            </p:cNvSpPr>
            <p:nvPr/>
          </p:nvSpPr>
          <p:spPr bwMode="auto">
            <a:xfrm>
              <a:off x="7181850" y="6248400"/>
              <a:ext cx="266700" cy="304800"/>
            </a:xfrm>
            <a:prstGeom prst="rect">
              <a:avLst/>
            </a:prstGeom>
            <a:solidFill>
              <a:schemeClr val="bg1"/>
            </a:solidFill>
            <a:ln w="9525" algn="ctr">
              <a:solidFill>
                <a:schemeClr val="bg1"/>
              </a:solidFill>
              <a:round/>
              <a:headEnd/>
              <a:tailEnd/>
            </a:ln>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cxnSp>
          <p:nvCxnSpPr>
            <p:cNvPr id="23591" name="Straight Arrow Connector 18"/>
            <p:cNvCxnSpPr>
              <a:cxnSpLocks noChangeShapeType="1"/>
            </p:cNvCxnSpPr>
            <p:nvPr/>
          </p:nvCxnSpPr>
          <p:spPr bwMode="auto">
            <a:xfrm rot="5400000" flipH="1" flipV="1">
              <a:off x="6058694" y="5190331"/>
              <a:ext cx="2514600" cy="1588"/>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3555" name="Title 1"/>
          <p:cNvSpPr>
            <a:spLocks noGrp="1"/>
          </p:cNvSpPr>
          <p:nvPr>
            <p:ph type="title"/>
          </p:nvPr>
        </p:nvSpPr>
        <p:spPr>
          <a:xfrm>
            <a:off x="285750" y="311150"/>
            <a:ext cx="8172450" cy="534988"/>
          </a:xfrm>
        </p:spPr>
        <p:txBody>
          <a:bodyPr/>
          <a:lstStyle/>
          <a:p>
            <a:pPr eaLnBrk="1" hangingPunct="1"/>
            <a:r>
              <a:rPr lang="en-US" altLang="en-US" smtClean="0">
                <a:sym typeface="Symbol" pitchFamily="18" charset="2"/>
              </a:rPr>
              <a:t>Separation of Charge wrt the reaction plane</a:t>
            </a:r>
            <a:endParaRPr lang="en-US" altLang="en-US" smtClean="0"/>
          </a:p>
        </p:txBody>
      </p:sp>
      <p:sp>
        <p:nvSpPr>
          <p:cNvPr id="6" name="Content Placeholder 2"/>
          <p:cNvSpPr txBox="1">
            <a:spLocks/>
          </p:cNvSpPr>
          <p:nvPr/>
        </p:nvSpPr>
        <p:spPr bwMode="auto">
          <a:xfrm>
            <a:off x="5334000" y="1009650"/>
            <a:ext cx="3657600" cy="340995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rPr>
              <a:t>If a </a:t>
            </a:r>
            <a:r>
              <a:rPr lang="en-US" kern="0" dirty="0" err="1">
                <a:solidFill>
                  <a:schemeClr val="tx1"/>
                </a:solidFill>
                <a:latin typeface="Arial" pitchFamily="34" charset="0"/>
              </a:rPr>
              <a:t>chirally</a:t>
            </a:r>
            <a:r>
              <a:rPr lang="en-US" kern="0" dirty="0">
                <a:solidFill>
                  <a:schemeClr val="tx1"/>
                </a:solidFill>
                <a:latin typeface="Arial" pitchFamily="34" charset="0"/>
              </a:rPr>
              <a:t> restored bubble is created in a heavy ion collision, the positively charged quarks will go up … then </a:t>
            </a:r>
            <a:r>
              <a:rPr lang="en-US" kern="0" dirty="0" err="1">
                <a:solidFill>
                  <a:schemeClr val="tx1"/>
                </a:solidFill>
                <a:latin typeface="Arial" pitchFamily="34" charset="0"/>
              </a:rPr>
              <a:t>hadronize</a:t>
            </a:r>
            <a:r>
              <a:rPr lang="en-US" kern="0" dirty="0">
                <a:solidFill>
                  <a:schemeClr val="tx1"/>
                </a:solidFill>
                <a:latin typeface="Arial" pitchFamily="34" charset="0"/>
              </a:rPr>
              <a:t> … and yield an excess of positive pions above the plane</a:t>
            </a:r>
          </a:p>
          <a:p>
            <a:pPr marL="282575" indent="-282575" defTabSz="901700">
              <a:spcBef>
                <a:spcPct val="30000"/>
              </a:spcBef>
              <a:buSzPct val="100000"/>
              <a:buFont typeface="Arial" pitchFamily="34" charset="0"/>
              <a:buChar char="•"/>
              <a:defRPr/>
            </a:pPr>
            <a:endParaRPr lang="en-US" sz="800" kern="0" dirty="0">
              <a:solidFill>
                <a:schemeClr val="tx1"/>
              </a:solidFill>
              <a:latin typeface="Arial" pitchFamily="34" charset="0"/>
            </a:endParaRPr>
          </a:p>
          <a:p>
            <a:pPr marL="282575" indent="-282575" defTabSz="901700">
              <a:spcBef>
                <a:spcPct val="30000"/>
              </a:spcBef>
              <a:buSzPct val="100000"/>
              <a:buFont typeface="Arial" pitchFamily="34" charset="0"/>
              <a:buChar char="•"/>
              <a:defRPr/>
            </a:pPr>
            <a:r>
              <a:rPr lang="en-US" kern="0" dirty="0">
                <a:solidFill>
                  <a:schemeClr val="tx1"/>
                </a:solidFill>
                <a:latin typeface="Arial" pitchFamily="34" charset="0"/>
              </a:rPr>
              <a:t>Unfortunately, it could be just the opposite in the next event depending on the topological charge in the bubble</a:t>
            </a:r>
          </a:p>
          <a:p>
            <a:pPr marL="1127125" lvl="2" indent="-225425" defTabSz="901700">
              <a:spcBef>
                <a:spcPct val="30000"/>
              </a:spcBef>
              <a:buSzPct val="100000"/>
              <a:buFontTx/>
              <a:buChar char="•"/>
              <a:defRPr/>
            </a:pPr>
            <a:endParaRPr lang="en-US" kern="0" dirty="0">
              <a:solidFill>
                <a:schemeClr val="hlink"/>
              </a:solidFill>
              <a:latin typeface="Arial" pitchFamily="34" charset="0"/>
              <a:sym typeface="Symbol" pitchFamily="18" charset="2"/>
            </a:endParaRPr>
          </a:p>
        </p:txBody>
      </p:sp>
      <p:sp>
        <p:nvSpPr>
          <p:cNvPr id="7" name="Content Placeholder 2"/>
          <p:cNvSpPr txBox="1">
            <a:spLocks/>
          </p:cNvSpPr>
          <p:nvPr/>
        </p:nvSpPr>
        <p:spPr bwMode="auto">
          <a:xfrm>
            <a:off x="228600" y="4267200"/>
            <a:ext cx="5562600" cy="167640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buFont typeface="Arial" pitchFamily="34" charset="0"/>
              <a:buChar char="•"/>
              <a:defRPr/>
            </a:pPr>
            <a:endParaRPr lang="en-US" kern="0" dirty="0">
              <a:solidFill>
                <a:srgbClr val="0033CC"/>
              </a:solidFill>
              <a:latin typeface="Arial" pitchFamily="34" charset="0"/>
            </a:endParaRPr>
          </a:p>
        </p:txBody>
      </p:sp>
      <p:sp>
        <p:nvSpPr>
          <p:cNvPr id="29" name="Content Placeholder 2"/>
          <p:cNvSpPr txBox="1">
            <a:spLocks/>
          </p:cNvSpPr>
          <p:nvPr/>
        </p:nvSpPr>
        <p:spPr bwMode="auto">
          <a:xfrm>
            <a:off x="457200" y="4343400"/>
            <a:ext cx="4648200" cy="1066800"/>
          </a:xfrm>
          <a:prstGeom prst="rect">
            <a:avLst/>
          </a:prstGeom>
          <a:noFill/>
          <a:ln w="12700">
            <a:noFill/>
            <a:miter lim="800000"/>
            <a:headEnd/>
            <a:tailEnd/>
          </a:ln>
        </p:spPr>
        <p:txBody>
          <a:bodyPr lIns="91173" tIns="45587" rIns="91173" bIns="45587"/>
          <a:lstStyle/>
          <a:p>
            <a:pPr marL="282575" indent="-282575" defTabSz="901700">
              <a:spcBef>
                <a:spcPts val="0"/>
              </a:spcBef>
              <a:buSzPct val="100000"/>
              <a:buFont typeface="Arial" pitchFamily="34" charset="0"/>
              <a:buChar char="•"/>
              <a:defRPr/>
            </a:pPr>
            <a:r>
              <a:rPr lang="en-US" kern="0" dirty="0">
                <a:solidFill>
                  <a:schemeClr val="tx1"/>
                </a:solidFill>
                <a:latin typeface="Arial" pitchFamily="34" charset="0"/>
                <a:sym typeface="Symbol"/>
              </a:rPr>
              <a:t>The signal is manifestly </a:t>
            </a:r>
          </a:p>
          <a:p>
            <a:pPr marL="282575" indent="-282575" defTabSz="901700">
              <a:spcBef>
                <a:spcPts val="0"/>
              </a:spcBef>
              <a:buSzPct val="100000"/>
              <a:defRPr/>
            </a:pPr>
            <a:r>
              <a:rPr lang="en-US" kern="0" dirty="0">
                <a:solidFill>
                  <a:schemeClr val="tx1"/>
                </a:solidFill>
                <a:latin typeface="Arial" pitchFamily="34" charset="0"/>
                <a:sym typeface="Symbol"/>
              </a:rPr>
              <a:t>	parity odd                                     </a:t>
            </a:r>
          </a:p>
          <a:p>
            <a:pPr marL="282575" indent="-282575" defTabSz="901700">
              <a:spcBef>
                <a:spcPts val="0"/>
              </a:spcBef>
              <a:buSzPct val="100000"/>
              <a:defRPr/>
            </a:pPr>
            <a:r>
              <a:rPr lang="en-US" kern="0" dirty="0">
                <a:solidFill>
                  <a:schemeClr val="tx1"/>
                </a:solidFill>
                <a:latin typeface="Arial" pitchFamily="34" charset="0"/>
                <a:sym typeface="Symbol"/>
              </a:rPr>
              <a:t>	x  -x ,  p  -p         </a:t>
            </a:r>
          </a:p>
          <a:p>
            <a:pPr marL="282575" indent="-282575" defTabSz="901700">
              <a:spcBef>
                <a:spcPts val="0"/>
              </a:spcBef>
              <a:buSzPct val="100000"/>
              <a:defRPr/>
            </a:pPr>
            <a:r>
              <a:rPr lang="en-US" kern="0" dirty="0">
                <a:solidFill>
                  <a:schemeClr val="tx1"/>
                </a:solidFill>
                <a:latin typeface="Arial" pitchFamily="34" charset="0"/>
                <a:sym typeface="Symbol"/>
              </a:rPr>
              <a:t>	but the observable will be even</a:t>
            </a:r>
          </a:p>
          <a:p>
            <a:pPr marL="282575" indent="-282575" defTabSz="901700">
              <a:spcBef>
                <a:spcPts val="0"/>
              </a:spcBef>
              <a:buSzPct val="100000"/>
              <a:defRPr/>
            </a:pPr>
            <a:endParaRPr lang="en-US" sz="800" kern="0" dirty="0">
              <a:solidFill>
                <a:schemeClr val="tx1"/>
              </a:solidFill>
              <a:latin typeface="Arial" pitchFamily="34" charset="0"/>
            </a:endParaRPr>
          </a:p>
          <a:p>
            <a:pPr marL="282575" indent="-282575" defTabSz="901700">
              <a:spcBef>
                <a:spcPts val="0"/>
              </a:spcBef>
              <a:buSzPct val="100000"/>
              <a:buFont typeface="Arial" pitchFamily="34" charset="0"/>
              <a:buChar char="•"/>
              <a:defRPr/>
            </a:pPr>
            <a:endParaRPr lang="en-US" sz="800" kern="0" dirty="0">
              <a:solidFill>
                <a:schemeClr val="tx1"/>
              </a:solidFill>
              <a:latin typeface="Arial" pitchFamily="34" charset="0"/>
            </a:endParaRPr>
          </a:p>
          <a:p>
            <a:pPr marL="282575" indent="-282575" defTabSz="901700">
              <a:spcBef>
                <a:spcPts val="0"/>
              </a:spcBef>
              <a:buSzPct val="100000"/>
              <a:buFont typeface="Arial" pitchFamily="34" charset="0"/>
              <a:buChar char="•"/>
              <a:defRPr/>
            </a:pPr>
            <a:r>
              <a:rPr lang="en-US" kern="0" dirty="0">
                <a:solidFill>
                  <a:schemeClr val="tx1"/>
                </a:solidFill>
                <a:latin typeface="Arial" pitchFamily="34" charset="0"/>
              </a:rPr>
              <a:t>The charge-flow asymmetry is too small to be seen in a single event but may be observable with </a:t>
            </a:r>
            <a:r>
              <a:rPr lang="en-US" u="sng" kern="0" dirty="0">
                <a:solidFill>
                  <a:schemeClr val="tx1"/>
                </a:solidFill>
                <a:latin typeface="Arial" pitchFamily="34" charset="0"/>
              </a:rPr>
              <a:t>correlation techniques</a:t>
            </a:r>
            <a:endParaRPr lang="en-US" u="sng" kern="0" baseline="30000" dirty="0">
              <a:solidFill>
                <a:schemeClr val="tx1"/>
              </a:solidFill>
              <a:latin typeface="Arial" pitchFamily="34" charset="0"/>
            </a:endParaRPr>
          </a:p>
        </p:txBody>
      </p:sp>
      <p:grpSp>
        <p:nvGrpSpPr>
          <p:cNvPr id="23559" name="Group 21"/>
          <p:cNvGrpSpPr>
            <a:grpSpLocks/>
          </p:cNvGrpSpPr>
          <p:nvPr/>
        </p:nvGrpSpPr>
        <p:grpSpPr bwMode="auto">
          <a:xfrm>
            <a:off x="7038975" y="4124325"/>
            <a:ext cx="609600" cy="995363"/>
            <a:chOff x="7277100" y="4371975"/>
            <a:chExt cx="609600" cy="995363"/>
          </a:xfrm>
        </p:grpSpPr>
        <p:sp>
          <p:nvSpPr>
            <p:cNvPr id="23581" name="TextBox 13"/>
            <p:cNvSpPr txBox="1">
              <a:spLocks noChangeArrowheads="1"/>
            </p:cNvSpPr>
            <p:nvPr/>
          </p:nvSpPr>
          <p:spPr bwMode="auto">
            <a:xfrm>
              <a:off x="7419975" y="437197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82" name="TextBox 14"/>
            <p:cNvSpPr txBox="1">
              <a:spLocks noChangeArrowheads="1"/>
            </p:cNvSpPr>
            <p:nvPr/>
          </p:nvSpPr>
          <p:spPr bwMode="auto">
            <a:xfrm>
              <a:off x="7581900" y="449580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83" name="TextBox 16"/>
            <p:cNvSpPr txBox="1">
              <a:spLocks noChangeArrowheads="1"/>
            </p:cNvSpPr>
            <p:nvPr/>
          </p:nvSpPr>
          <p:spPr bwMode="auto">
            <a:xfrm>
              <a:off x="7277100" y="443865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44" name="Oval 17"/>
            <p:cNvSpPr>
              <a:spLocks noChangeArrowheads="1"/>
            </p:cNvSpPr>
            <p:nvPr/>
          </p:nvSpPr>
          <p:spPr bwMode="auto">
            <a:xfrm>
              <a:off x="7448550" y="4724400"/>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85"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6"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7"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0" name="Group 22"/>
          <p:cNvGrpSpPr>
            <a:grpSpLocks/>
          </p:cNvGrpSpPr>
          <p:nvPr/>
        </p:nvGrpSpPr>
        <p:grpSpPr bwMode="auto">
          <a:xfrm>
            <a:off x="3200400" y="4256088"/>
            <a:ext cx="609600" cy="976312"/>
            <a:chOff x="7277100" y="4391025"/>
            <a:chExt cx="609600" cy="976313"/>
          </a:xfrm>
        </p:grpSpPr>
        <p:sp>
          <p:nvSpPr>
            <p:cNvPr id="23574" name="TextBox 13"/>
            <p:cNvSpPr txBox="1">
              <a:spLocks noChangeArrowheads="1"/>
            </p:cNvSpPr>
            <p:nvPr/>
          </p:nvSpPr>
          <p:spPr bwMode="auto">
            <a:xfrm>
              <a:off x="7419975" y="439102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75" name="TextBox 16"/>
            <p:cNvSpPr txBox="1">
              <a:spLocks noChangeArrowheads="1"/>
            </p:cNvSpPr>
            <p:nvPr/>
          </p:nvSpPr>
          <p:spPr bwMode="auto">
            <a:xfrm>
              <a:off x="7277100" y="445008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76" name="TextBox 14"/>
            <p:cNvSpPr txBox="1">
              <a:spLocks noChangeArrowheads="1"/>
            </p:cNvSpPr>
            <p:nvPr/>
          </p:nvSpPr>
          <p:spPr bwMode="auto">
            <a:xfrm>
              <a:off x="7581900" y="450723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37" name="Oval 17"/>
            <p:cNvSpPr>
              <a:spLocks noChangeArrowheads="1"/>
            </p:cNvSpPr>
            <p:nvPr/>
          </p:nvSpPr>
          <p:spPr bwMode="auto">
            <a:xfrm>
              <a:off x="7448550" y="4713287"/>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78"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9"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80"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1" name="Group 31"/>
          <p:cNvGrpSpPr>
            <a:grpSpLocks/>
          </p:cNvGrpSpPr>
          <p:nvPr/>
        </p:nvGrpSpPr>
        <p:grpSpPr bwMode="auto">
          <a:xfrm rot="10800000">
            <a:off x="4191000" y="4289425"/>
            <a:ext cx="609600" cy="995363"/>
            <a:chOff x="7277100" y="4371975"/>
            <a:chExt cx="609600" cy="995363"/>
          </a:xfrm>
        </p:grpSpPr>
        <p:sp>
          <p:nvSpPr>
            <p:cNvPr id="23567" name="TextBox 13"/>
            <p:cNvSpPr txBox="1">
              <a:spLocks noChangeArrowheads="1"/>
            </p:cNvSpPr>
            <p:nvPr/>
          </p:nvSpPr>
          <p:spPr bwMode="auto">
            <a:xfrm>
              <a:off x="7419975" y="4371975"/>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68" name="TextBox 14"/>
            <p:cNvSpPr txBox="1">
              <a:spLocks noChangeArrowheads="1"/>
            </p:cNvSpPr>
            <p:nvPr/>
          </p:nvSpPr>
          <p:spPr bwMode="auto">
            <a:xfrm>
              <a:off x="7581900" y="449580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23569" name="TextBox 16"/>
            <p:cNvSpPr txBox="1">
              <a:spLocks noChangeArrowheads="1"/>
            </p:cNvSpPr>
            <p:nvPr/>
          </p:nvSpPr>
          <p:spPr bwMode="auto">
            <a:xfrm>
              <a:off x="7277100" y="4438650"/>
              <a:ext cx="304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rgbClr val="FF0000"/>
                  </a:solidFill>
                </a:rPr>
                <a:t>+</a:t>
              </a:r>
            </a:p>
          </p:txBody>
        </p:sp>
        <p:sp>
          <p:nvSpPr>
            <p:cNvPr id="13330" name="Oval 17"/>
            <p:cNvSpPr>
              <a:spLocks noChangeArrowheads="1"/>
            </p:cNvSpPr>
            <p:nvPr/>
          </p:nvSpPr>
          <p:spPr bwMode="auto">
            <a:xfrm>
              <a:off x="7475537" y="4686300"/>
              <a:ext cx="228600" cy="381000"/>
            </a:xfrm>
            <a:prstGeom prst="ellipse">
              <a:avLst/>
            </a:prstGeom>
            <a:solidFill>
              <a:schemeClr val="accent1">
                <a:lumMod val="60000"/>
                <a:lumOff val="40000"/>
              </a:schemeClr>
            </a:solidFill>
            <a:ln w="9525" algn="ctr">
              <a:solidFill>
                <a:schemeClr val="tx1"/>
              </a:solidFill>
              <a:round/>
              <a:headEnd/>
              <a:tailEnd/>
            </a:ln>
          </p:spPr>
          <p:txBody>
            <a:bodyPr/>
            <a:lstStyle/>
            <a:p>
              <a:pPr eaLnBrk="0" hangingPunct="0">
                <a:lnSpc>
                  <a:spcPct val="90000"/>
                </a:lnSpc>
                <a:defRPr/>
              </a:pPr>
              <a:endParaRPr lang="en-US">
                <a:solidFill>
                  <a:srgbClr val="FF0000"/>
                </a:solidFill>
              </a:endParaRPr>
            </a:p>
          </p:txBody>
        </p:sp>
        <p:sp>
          <p:nvSpPr>
            <p:cNvPr id="23571" name="TextBox 19"/>
            <p:cNvSpPr txBox="1">
              <a:spLocks noChangeArrowheads="1"/>
            </p:cNvSpPr>
            <p:nvPr/>
          </p:nvSpPr>
          <p:spPr bwMode="auto">
            <a:xfrm>
              <a:off x="7315200" y="49530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2" name="TextBox 21"/>
            <p:cNvSpPr txBox="1">
              <a:spLocks noChangeArrowheads="1"/>
            </p:cNvSpPr>
            <p:nvPr/>
          </p:nvSpPr>
          <p:spPr bwMode="auto">
            <a:xfrm>
              <a:off x="7543800" y="4995863"/>
              <a:ext cx="228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sp>
          <p:nvSpPr>
            <p:cNvPr id="23573" name="TextBox 22"/>
            <p:cNvSpPr txBox="1">
              <a:spLocks noChangeArrowheads="1"/>
            </p:cNvSpPr>
            <p:nvPr/>
          </p:nvSpPr>
          <p:spPr bwMode="auto">
            <a:xfrm>
              <a:off x="7391400" y="5029200"/>
              <a:ext cx="22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accent2"/>
                  </a:solidFill>
                </a:rPr>
                <a:t>-</a:t>
              </a:r>
            </a:p>
          </p:txBody>
        </p:sp>
      </p:grpSp>
      <p:grpSp>
        <p:nvGrpSpPr>
          <p:cNvPr id="23562" name="Group 26"/>
          <p:cNvGrpSpPr>
            <a:grpSpLocks/>
          </p:cNvGrpSpPr>
          <p:nvPr/>
        </p:nvGrpSpPr>
        <p:grpSpPr bwMode="auto">
          <a:xfrm>
            <a:off x="0" y="1109663"/>
            <a:ext cx="5486400" cy="2852737"/>
            <a:chOff x="0" y="990600"/>
            <a:chExt cx="5486400" cy="2852738"/>
          </a:xfrm>
        </p:grpSpPr>
        <p:pic>
          <p:nvPicPr>
            <p:cNvPr id="2356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5486400"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urved Right Arrow 35"/>
            <p:cNvSpPr>
              <a:spLocks noChangeArrowheads="1"/>
            </p:cNvSpPr>
            <p:nvPr/>
          </p:nvSpPr>
          <p:spPr bwMode="auto">
            <a:xfrm>
              <a:off x="2676525" y="3038476"/>
              <a:ext cx="457200" cy="457200"/>
            </a:xfrm>
            <a:prstGeom prst="curvedRightArrow">
              <a:avLst>
                <a:gd name="adj1" fmla="val 25000"/>
                <a:gd name="adj2" fmla="val 50000"/>
                <a:gd name="adj3" fmla="val 25000"/>
              </a:avLst>
            </a:prstGeom>
            <a:solidFill>
              <a:schemeClr val="accent1">
                <a:lumMod val="75000"/>
              </a:schemeClr>
            </a:solidFill>
            <a:ln w="9525" algn="ctr">
              <a:noFill/>
              <a:round/>
              <a:headEnd/>
              <a:tailEnd/>
            </a:ln>
          </p:spPr>
          <p:txBody>
            <a:bodyPr/>
            <a:lstStyle/>
            <a:p>
              <a:pPr eaLnBrk="0" hangingPunct="0">
                <a:lnSpc>
                  <a:spcPct val="90000"/>
                </a:lnSpc>
                <a:defRPr/>
              </a:pPr>
              <a:endParaRPr lang="en-US" dirty="0">
                <a:solidFill>
                  <a:schemeClr val="accent2"/>
                </a:solidFill>
              </a:endParaRPr>
            </a:p>
          </p:txBody>
        </p:sp>
        <p:cxnSp>
          <p:nvCxnSpPr>
            <p:cNvPr id="23565" name="Straight Arrow Connector 13"/>
            <p:cNvCxnSpPr>
              <a:cxnSpLocks noChangeShapeType="1"/>
            </p:cNvCxnSpPr>
            <p:nvPr/>
          </p:nvCxnSpPr>
          <p:spPr bwMode="auto">
            <a:xfrm rot="5400000" flipH="1" flipV="1">
              <a:off x="2700339" y="1395414"/>
              <a:ext cx="752473" cy="38100"/>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3566" name="Straight Arrow Connector 17"/>
            <p:cNvCxnSpPr>
              <a:cxnSpLocks noChangeShapeType="1"/>
            </p:cNvCxnSpPr>
            <p:nvPr/>
          </p:nvCxnSpPr>
          <p:spPr bwMode="auto">
            <a:xfrm rot="5400000" flipH="1" flipV="1">
              <a:off x="2690814" y="2938463"/>
              <a:ext cx="571498" cy="28577"/>
            </a:xfrm>
            <a:prstGeom prst="straightConnector1">
              <a:avLst/>
            </a:prstGeom>
            <a:noFill/>
            <a:ln w="76200" algn="ctr">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Hypothesis Testing</a:t>
            </a:r>
          </a:p>
        </p:txBody>
      </p:sp>
      <p:sp>
        <p:nvSpPr>
          <p:cNvPr id="18435" name="Content Placeholder 2"/>
          <p:cNvSpPr>
            <a:spLocks noGrp="1"/>
          </p:cNvSpPr>
          <p:nvPr>
            <p:ph idx="1"/>
          </p:nvPr>
        </p:nvSpPr>
        <p:spPr>
          <a:xfrm>
            <a:off x="457200" y="1371600"/>
            <a:ext cx="8077200" cy="4419600"/>
          </a:xfrm>
        </p:spPr>
        <p:txBody>
          <a:bodyPr/>
          <a:lstStyle/>
          <a:p>
            <a:r>
              <a:rPr lang="en-US" altLang="en-US" sz="2000" dirty="0" smtClean="0"/>
              <a:t>Theoretical Expectations </a:t>
            </a:r>
          </a:p>
          <a:p>
            <a:pPr lvl="1"/>
            <a:endParaRPr lang="en-US" altLang="en-US" sz="800" dirty="0" smtClean="0"/>
          </a:p>
          <a:p>
            <a:pPr lvl="1"/>
            <a:r>
              <a:rPr lang="en-US" altLang="en-US" dirty="0" smtClean="0"/>
              <a:t>The Chiral Magnetic Effect will cause a separation of charge, above and below the reaction plane </a:t>
            </a:r>
          </a:p>
          <a:p>
            <a:pPr lvl="1"/>
            <a:endParaRPr lang="en-US" altLang="en-US" sz="800" dirty="0" smtClean="0"/>
          </a:p>
          <a:p>
            <a:pPr lvl="2"/>
            <a:r>
              <a:rPr lang="en-US" altLang="en-US" dirty="0" smtClean="0"/>
              <a:t>If the CME effect occurs in HI collisions, then it would be evidence for local P and CP violation in the strong interaction</a:t>
            </a:r>
          </a:p>
          <a:p>
            <a:pPr lvl="1"/>
            <a:endParaRPr lang="en-US" altLang="en-US" sz="800" dirty="0" smtClean="0"/>
          </a:p>
          <a:p>
            <a:pPr lvl="2"/>
            <a:r>
              <a:rPr lang="en-US" altLang="en-US" dirty="0" smtClean="0"/>
              <a:t>If observed, it is the smoking gun for chiral symmetry restoration</a:t>
            </a:r>
          </a:p>
          <a:p>
            <a:pPr lvl="1"/>
            <a:endParaRPr lang="en-US" altLang="en-US" dirty="0"/>
          </a:p>
          <a:p>
            <a:endParaRPr lang="en-US" altLang="en-US" dirty="0"/>
          </a:p>
          <a:p>
            <a:r>
              <a:rPr lang="en-US" altLang="en-US" dirty="0" smtClean="0"/>
              <a:t>The Null Hypothesis</a:t>
            </a:r>
          </a:p>
          <a:p>
            <a:pPr lvl="1"/>
            <a:r>
              <a:rPr lang="en-US" altLang="en-US" dirty="0" smtClean="0"/>
              <a:t>Heavy Ion reactions do not cause a separation of charge, above and below the reaction plane</a:t>
            </a:r>
          </a:p>
          <a:p>
            <a:pPr lvl="1"/>
            <a:endParaRPr lang="en-US" altLang="en-US" dirty="0" smtClean="0"/>
          </a:p>
          <a:p>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Tools:  Anisotropic Flow</a:t>
            </a:r>
            <a:endParaRPr lang="en-US" dirty="0"/>
          </a:p>
        </p:txBody>
      </p:sp>
      <p:pic>
        <p:nvPicPr>
          <p:cNvPr id="92162"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a:stretch/>
        </p:blipFill>
        <p:spPr bwMode="auto">
          <a:xfrm>
            <a:off x="304800" y="990600"/>
            <a:ext cx="853035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562600" y="6172200"/>
            <a:ext cx="2819400" cy="276999"/>
          </a:xfrm>
          <a:prstGeom prst="rect">
            <a:avLst/>
          </a:prstGeom>
          <a:noFill/>
        </p:spPr>
        <p:txBody>
          <a:bodyPr wrap="square" rtlCol="0">
            <a:spAutoFit/>
          </a:bodyPr>
          <a:lstStyle/>
          <a:p>
            <a:r>
              <a:rPr lang="en-US" sz="1200" dirty="0" err="1">
                <a:solidFill>
                  <a:schemeClr val="bg1">
                    <a:lumMod val="50000"/>
                  </a:schemeClr>
                </a:solidFill>
              </a:rPr>
              <a:t>Che</a:t>
            </a:r>
            <a:r>
              <a:rPr lang="en-US" sz="1200" dirty="0">
                <a:solidFill>
                  <a:schemeClr val="bg1">
                    <a:lumMod val="50000"/>
                  </a:schemeClr>
                </a:solidFill>
              </a:rPr>
              <a:t>-Ming </a:t>
            </a:r>
            <a:r>
              <a:rPr lang="en-US" sz="1200" dirty="0" err="1">
                <a:solidFill>
                  <a:schemeClr val="bg1">
                    <a:lumMod val="50000"/>
                  </a:schemeClr>
                </a:solidFill>
              </a:rPr>
              <a:t>K</a:t>
            </a:r>
            <a:r>
              <a:rPr lang="en-US" sz="1200" dirty="0" err="1" smtClean="0">
                <a:solidFill>
                  <a:schemeClr val="bg1">
                    <a:lumMod val="50000"/>
                  </a:schemeClr>
                </a:solidFill>
              </a:rPr>
              <a:t>o</a:t>
            </a:r>
            <a:r>
              <a:rPr lang="en-US" sz="1200" dirty="0" smtClean="0">
                <a:solidFill>
                  <a:schemeClr val="bg1">
                    <a:lumMod val="50000"/>
                  </a:schemeClr>
                </a:solidFill>
              </a:rPr>
              <a:t>, Texas </a:t>
            </a:r>
            <a:r>
              <a:rPr lang="en-US" sz="1200" dirty="0">
                <a:solidFill>
                  <a:schemeClr val="bg1">
                    <a:lumMod val="50000"/>
                  </a:schemeClr>
                </a:solidFill>
              </a:rPr>
              <a:t>A&amp;M University </a:t>
            </a:r>
          </a:p>
        </p:txBody>
      </p:sp>
      <p:sp>
        <p:nvSpPr>
          <p:cNvPr id="5" name="Rectangle 4"/>
          <p:cNvSpPr/>
          <p:nvPr/>
        </p:nvSpPr>
        <p:spPr bwMode="auto">
          <a:xfrm>
            <a:off x="7868696" y="5877448"/>
            <a:ext cx="838200" cy="152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14767673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6"/>
          <p:cNvSpPr>
            <a:spLocks noGrp="1"/>
          </p:cNvSpPr>
          <p:nvPr>
            <p:ph type="title"/>
          </p:nvPr>
        </p:nvSpPr>
        <p:spPr/>
        <p:txBody>
          <a:bodyPr/>
          <a:lstStyle/>
          <a:p>
            <a:r>
              <a:rPr lang="en-US" altLang="en-US" smtClean="0"/>
              <a:t>Interpreting Flow – order by order</a:t>
            </a:r>
          </a:p>
        </p:txBody>
      </p:sp>
      <p:sp>
        <p:nvSpPr>
          <p:cNvPr id="2052" name="Content Placeholder 2"/>
          <p:cNvSpPr>
            <a:spLocks noGrp="1"/>
          </p:cNvSpPr>
          <p:nvPr>
            <p:ph idx="1"/>
          </p:nvPr>
        </p:nvSpPr>
        <p:spPr>
          <a:xfrm>
            <a:off x="152400" y="1090613"/>
            <a:ext cx="4495800" cy="3557587"/>
          </a:xfrm>
        </p:spPr>
        <p:txBody>
          <a:bodyPr/>
          <a:lstStyle/>
          <a:p>
            <a:pPr>
              <a:buFontTx/>
              <a:buNone/>
            </a:pPr>
            <a:r>
              <a:rPr lang="en-US" altLang="ko-KR" dirty="0" smtClean="0">
                <a:ea typeface="Gulim" pitchFamily="34" charset="-127"/>
              </a:rPr>
              <a:t>	n=1:  Directed Flow has a period of 2</a:t>
            </a:r>
            <a:r>
              <a:rPr lang="en-US" altLang="ko-KR" dirty="0" smtClean="0">
                <a:ea typeface="Gulim" pitchFamily="34" charset="-127"/>
                <a:sym typeface="Symbol" pitchFamily="18" charset="2"/>
              </a:rPr>
              <a:t> (only one maximum) </a:t>
            </a:r>
          </a:p>
          <a:p>
            <a:pPr lvl="1"/>
            <a:r>
              <a:rPr lang="en-US" altLang="ko-KR" dirty="0" smtClean="0">
                <a:solidFill>
                  <a:schemeClr val="accent2"/>
                </a:solidFill>
                <a:ea typeface="Gulim" pitchFamily="34" charset="-127"/>
                <a:sym typeface="Symbol" pitchFamily="18" charset="2"/>
              </a:rPr>
              <a:t>v</a:t>
            </a:r>
            <a:r>
              <a:rPr lang="en-US" altLang="ko-KR" baseline="-25000" dirty="0" smtClean="0">
                <a:solidFill>
                  <a:schemeClr val="accent2"/>
                </a:solidFill>
                <a:ea typeface="Gulim" pitchFamily="34" charset="-127"/>
                <a:sym typeface="Symbol" pitchFamily="18" charset="2"/>
              </a:rPr>
              <a:t>1</a:t>
            </a:r>
            <a:r>
              <a:rPr lang="en-US" altLang="ko-KR" dirty="0" smtClean="0">
                <a:solidFill>
                  <a:schemeClr val="accent2"/>
                </a:solidFill>
                <a:ea typeface="Gulim" pitchFamily="34" charset="-127"/>
                <a:sym typeface="Symbol" pitchFamily="18" charset="2"/>
              </a:rPr>
              <a:t> measures whether the flow goes  to the left or right – whether the mome</a:t>
            </a:r>
            <a:r>
              <a:rPr lang="en-US" altLang="ko-KR" dirty="0" smtClean="0">
                <a:solidFill>
                  <a:srgbClr val="0000CC"/>
                </a:solidFill>
                <a:ea typeface="Gulim" pitchFamily="34" charset="-127"/>
                <a:sym typeface="Symbol" pitchFamily="18" charset="2"/>
              </a:rPr>
              <a:t>ntum goes with or against a billiard </a:t>
            </a:r>
            <a:r>
              <a:rPr lang="en-US" altLang="ko-KR" dirty="0" smtClean="0">
                <a:solidFill>
                  <a:schemeClr val="accent2"/>
                </a:solidFill>
                <a:ea typeface="Gulim" pitchFamily="34" charset="-127"/>
                <a:sym typeface="Symbol" pitchFamily="18" charset="2"/>
              </a:rPr>
              <a:t>ball like bounce.  For collisions of identical nuclei, symmetry forces v</a:t>
            </a:r>
            <a:r>
              <a:rPr lang="en-US" altLang="ko-KR" baseline="-25000" dirty="0" smtClean="0">
                <a:solidFill>
                  <a:schemeClr val="accent2"/>
                </a:solidFill>
                <a:ea typeface="Gulim" pitchFamily="34" charset="-127"/>
                <a:sym typeface="Symbol" pitchFamily="18" charset="2"/>
              </a:rPr>
              <a:t>1</a:t>
            </a:r>
            <a:r>
              <a:rPr lang="en-US" altLang="ko-KR" dirty="0" smtClean="0">
                <a:solidFill>
                  <a:schemeClr val="accent2"/>
                </a:solidFill>
                <a:ea typeface="Gulim" pitchFamily="34" charset="-127"/>
                <a:sym typeface="Symbol" pitchFamily="18" charset="2"/>
              </a:rPr>
              <a:t> to be an odd function of </a:t>
            </a:r>
          </a:p>
          <a:p>
            <a:pPr lvl="1"/>
            <a:endParaRPr lang="en-US" altLang="ko-KR" sz="800" dirty="0" smtClean="0">
              <a:solidFill>
                <a:schemeClr val="accent2"/>
              </a:solidFill>
              <a:ea typeface="Gulim" pitchFamily="34" charset="-127"/>
              <a:sym typeface="Symbol" pitchFamily="18" charset="2"/>
            </a:endParaRPr>
          </a:p>
          <a:p>
            <a:pPr>
              <a:buFontTx/>
              <a:buNone/>
            </a:pPr>
            <a:r>
              <a:rPr lang="en-US" altLang="ko-KR" dirty="0" smtClean="0">
                <a:ea typeface="Gulim" pitchFamily="34" charset="-127"/>
                <a:sym typeface="Symbol" pitchFamily="18" charset="2"/>
              </a:rPr>
              <a:t>	n=2</a:t>
            </a:r>
            <a:r>
              <a:rPr lang="en-US" altLang="ko-KR" dirty="0" smtClean="0">
                <a:ea typeface="Gulim" pitchFamily="34" charset="-127"/>
              </a:rPr>
              <a:t>:  Elliptic flow has a period of </a:t>
            </a:r>
            <a:r>
              <a:rPr lang="en-US" altLang="ko-KR" dirty="0" smtClean="0">
                <a:ea typeface="Gulim" pitchFamily="34" charset="-127"/>
                <a:sym typeface="Symbol" pitchFamily="18" charset="2"/>
              </a:rPr>
              <a:t> (two maximums)</a:t>
            </a:r>
            <a:r>
              <a:rPr lang="ko-KR" altLang="en-US" dirty="0" smtClean="0">
                <a:ea typeface="Gulim" pitchFamily="34" charset="-127"/>
              </a:rPr>
              <a:t> </a:t>
            </a:r>
            <a:endParaRPr lang="en-US" altLang="ko-KR" dirty="0" smtClean="0">
              <a:ea typeface="Gulim" pitchFamily="34" charset="-127"/>
            </a:endParaRPr>
          </a:p>
          <a:p>
            <a:pPr lvl="1"/>
            <a:r>
              <a:rPr lang="en-US" altLang="ko-KR" dirty="0" smtClean="0">
                <a:solidFill>
                  <a:schemeClr val="accent2"/>
                </a:solidFill>
                <a:ea typeface="Gulim" pitchFamily="34" charset="-127"/>
              </a:rPr>
              <a:t>v</a:t>
            </a:r>
            <a:r>
              <a:rPr lang="en-US" altLang="ko-KR" baseline="-25000" dirty="0" smtClean="0">
                <a:solidFill>
                  <a:schemeClr val="accent2"/>
                </a:solidFill>
                <a:ea typeface="Gulim" pitchFamily="34" charset="-127"/>
              </a:rPr>
              <a:t>2</a:t>
            </a:r>
            <a:r>
              <a:rPr lang="en-US" altLang="ko-KR" dirty="0" smtClean="0">
                <a:solidFill>
                  <a:schemeClr val="accent2"/>
                </a:solidFill>
                <a:ea typeface="Gulim" pitchFamily="34" charset="-127"/>
              </a:rPr>
              <a:t> represents the elliptical shape of the momentum distribution.  It is an even function of </a:t>
            </a:r>
            <a:r>
              <a:rPr lang="en-US" altLang="ko-KR" dirty="0" smtClean="0">
                <a:solidFill>
                  <a:schemeClr val="accent2"/>
                </a:solidFill>
                <a:ea typeface="Gulim" pitchFamily="34" charset="-127"/>
                <a:sym typeface="Symbol" pitchFamily="18" charset="2"/>
              </a:rPr>
              <a:t> for identical nuclei</a:t>
            </a:r>
            <a:endParaRPr lang="ko-KR" altLang="en-US" dirty="0" smtClean="0">
              <a:solidFill>
                <a:schemeClr val="accent2"/>
              </a:solidFill>
              <a:ea typeface="Gulim" pitchFamily="34" charset="-127"/>
            </a:endParaRPr>
          </a:p>
        </p:txBody>
      </p:sp>
      <p:pic>
        <p:nvPicPr>
          <p:cNvPr id="2053" name="Picture 5" descr="flow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58875"/>
            <a:ext cx="4075113"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0" name="Object 6"/>
          <p:cNvGraphicFramePr>
            <a:graphicFrameLocks noChangeAspect="1"/>
          </p:cNvGraphicFramePr>
          <p:nvPr/>
        </p:nvGraphicFramePr>
        <p:xfrm>
          <a:off x="466725" y="5426075"/>
          <a:ext cx="8367713" cy="593725"/>
        </p:xfrm>
        <a:graphic>
          <a:graphicData uri="http://schemas.openxmlformats.org/presentationml/2006/ole">
            <mc:AlternateContent xmlns:mc="http://schemas.openxmlformats.org/markup-compatibility/2006">
              <mc:Choice xmlns:v="urn:schemas-microsoft-com:vml" Requires="v">
                <p:oleObj spid="_x0000_s87138" name="Equation" r:id="rId4" imgW="6426000" imgH="457200" progId="Equation.3">
                  <p:embed/>
                </p:oleObj>
              </mc:Choice>
              <mc:Fallback>
                <p:oleObj name="Equation" r:id="rId4" imgW="64260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5426075"/>
                        <a:ext cx="8367713"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AutoShape 8"/>
          <p:cNvSpPr>
            <a:spLocks noChangeArrowheads="1"/>
          </p:cNvSpPr>
          <p:nvPr/>
        </p:nvSpPr>
        <p:spPr bwMode="auto">
          <a:xfrm>
            <a:off x="4610100"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55" name="Text Box 9"/>
          <p:cNvSpPr txBox="1">
            <a:spLocks noChangeArrowheads="1"/>
          </p:cNvSpPr>
          <p:nvPr/>
        </p:nvSpPr>
        <p:spPr bwMode="auto">
          <a:xfrm>
            <a:off x="4486275" y="6192838"/>
            <a:ext cx="923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directed </a:t>
            </a:r>
          </a:p>
        </p:txBody>
      </p:sp>
      <p:sp>
        <p:nvSpPr>
          <p:cNvPr id="2056" name="AutoShape 10"/>
          <p:cNvSpPr>
            <a:spLocks noChangeArrowheads="1"/>
          </p:cNvSpPr>
          <p:nvPr/>
        </p:nvSpPr>
        <p:spPr bwMode="auto">
          <a:xfrm>
            <a:off x="5838825"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57" name="Text Box 11"/>
          <p:cNvSpPr txBox="1">
            <a:spLocks noChangeArrowheads="1"/>
          </p:cNvSpPr>
          <p:nvPr/>
        </p:nvSpPr>
        <p:spPr bwMode="auto">
          <a:xfrm>
            <a:off x="5508625" y="6192838"/>
            <a:ext cx="796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elliptic </a:t>
            </a:r>
          </a:p>
        </p:txBody>
      </p:sp>
      <p:sp>
        <p:nvSpPr>
          <p:cNvPr id="2058" name="Text Box 13"/>
          <p:cNvSpPr txBox="1">
            <a:spLocks noChangeArrowheads="1"/>
          </p:cNvSpPr>
          <p:nvPr/>
        </p:nvSpPr>
        <p:spPr bwMode="auto">
          <a:xfrm>
            <a:off x="2305050" y="6192838"/>
            <a:ext cx="939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isotropic</a:t>
            </a:r>
          </a:p>
        </p:txBody>
      </p:sp>
      <p:sp>
        <p:nvSpPr>
          <p:cNvPr id="2059" name="AutoShape 14"/>
          <p:cNvSpPr>
            <a:spLocks noChangeArrowheads="1"/>
          </p:cNvSpPr>
          <p:nvPr/>
        </p:nvSpPr>
        <p:spPr bwMode="auto">
          <a:xfrm>
            <a:off x="2867025" y="5867400"/>
            <a:ext cx="87313" cy="325438"/>
          </a:xfrm>
          <a:prstGeom prst="upArrow">
            <a:avLst>
              <a:gd name="adj1" fmla="val 50000"/>
              <a:gd name="adj2" fmla="val 107590"/>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0" name="AutoShape 10"/>
          <p:cNvSpPr>
            <a:spLocks noChangeArrowheads="1"/>
          </p:cNvSpPr>
          <p:nvPr/>
        </p:nvSpPr>
        <p:spPr bwMode="auto">
          <a:xfrm>
            <a:off x="7231063" y="5867400"/>
            <a:ext cx="87312" cy="325438"/>
          </a:xfrm>
          <a:prstGeom prst="upArrow">
            <a:avLst>
              <a:gd name="adj1" fmla="val 50000"/>
              <a:gd name="adj2" fmla="val 107591"/>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1" name="Text Box 11"/>
          <p:cNvSpPr txBox="1">
            <a:spLocks noChangeArrowheads="1"/>
          </p:cNvSpPr>
          <p:nvPr/>
        </p:nvSpPr>
        <p:spPr bwMode="auto">
          <a:xfrm>
            <a:off x="6630988" y="6192838"/>
            <a:ext cx="1827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higher order  terms</a:t>
            </a:r>
          </a:p>
        </p:txBody>
      </p:sp>
      <p:sp>
        <p:nvSpPr>
          <p:cNvPr id="2064" name="AutoShape 14"/>
          <p:cNvSpPr>
            <a:spLocks noChangeArrowheads="1"/>
          </p:cNvSpPr>
          <p:nvPr/>
        </p:nvSpPr>
        <p:spPr bwMode="auto">
          <a:xfrm>
            <a:off x="3417888" y="5867400"/>
            <a:ext cx="87312" cy="325438"/>
          </a:xfrm>
          <a:prstGeom prst="upArrow">
            <a:avLst>
              <a:gd name="adj1" fmla="val 50000"/>
              <a:gd name="adj2" fmla="val 107591"/>
            </a:avLst>
          </a:prstGeom>
          <a:solidFill>
            <a:srgbClr val="CC0000"/>
          </a:solidFill>
          <a:ln w="3175">
            <a:solidFill>
              <a:schemeClr val="tx1"/>
            </a:solidFill>
            <a:miter lim="800000"/>
            <a:headEnd/>
            <a:tailEnd/>
          </a:ln>
        </p:spPr>
        <p:txBody>
          <a:bodyPr wrap="none" anchor="ct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2065" name="Text Box 13"/>
          <p:cNvSpPr txBox="1">
            <a:spLocks noChangeArrowheads="1"/>
          </p:cNvSpPr>
          <p:nvPr/>
        </p:nvSpPr>
        <p:spPr bwMode="auto">
          <a:xfrm>
            <a:off x="3200400" y="6191250"/>
            <a:ext cx="152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de-DE" altLang="en-US" sz="1400">
                <a:solidFill>
                  <a:srgbClr val="CC0000"/>
                </a:solidFill>
              </a:rPr>
              <a:t>parity</a:t>
            </a:r>
          </a:p>
          <a:p>
            <a:pPr eaLnBrk="1" hangingPunct="1"/>
            <a:r>
              <a:rPr lang="de-DE" altLang="en-US" sz="1400">
                <a:solidFill>
                  <a:srgbClr val="CC0000"/>
                </a:solidFill>
              </a:rPr>
              <a:t>non-conserving</a:t>
            </a:r>
          </a:p>
        </p:txBody>
      </p:sp>
      <p:sp>
        <p:nvSpPr>
          <p:cNvPr id="2066" name="TextBox 19"/>
          <p:cNvSpPr txBox="1">
            <a:spLocks noChangeArrowheads="1"/>
          </p:cNvSpPr>
          <p:nvPr/>
        </p:nvSpPr>
        <p:spPr bwMode="auto">
          <a:xfrm>
            <a:off x="4557713" y="5154613"/>
            <a:ext cx="4343400" cy="338137"/>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If parity is conserved, sin() terms drop out</a:t>
            </a:r>
          </a:p>
        </p:txBody>
      </p:sp>
    </p:spTree>
    <p:extLst>
      <p:ext uri="{BB962C8B-B14F-4D97-AF65-F5344CB8AC3E}">
        <p14:creationId xmlns:p14="http://schemas.microsoft.com/office/powerpoint/2010/main" val="1734481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Content Placeholder 2"/>
          <p:cNvSpPr>
            <a:spLocks noGrp="1"/>
          </p:cNvSpPr>
          <p:nvPr>
            <p:ph idx="1"/>
          </p:nvPr>
        </p:nvSpPr>
        <p:spPr>
          <a:xfrm>
            <a:off x="304800" y="990600"/>
            <a:ext cx="8691563" cy="5257800"/>
          </a:xfrm>
        </p:spPr>
        <p:txBody>
          <a:bodyPr/>
          <a:lstStyle/>
          <a:p>
            <a:pPr eaLnBrk="1" hangingPunct="1"/>
            <a:r>
              <a:rPr lang="en-US" altLang="en-US" dirty="0" smtClean="0"/>
              <a:t>The coefficients for the Fourier expansion of the invariant yield are</a:t>
            </a:r>
          </a:p>
          <a:p>
            <a:pPr eaLnBrk="1" hangingPunct="1">
              <a:buFontTx/>
              <a:buNone/>
            </a:pPr>
            <a:r>
              <a:rPr lang="en-US" altLang="en-US" dirty="0" smtClean="0"/>
              <a:t>                                                       </a:t>
            </a:r>
            <a:r>
              <a:rPr lang="en-US" altLang="en-US" sz="1600" dirty="0" smtClean="0"/>
              <a:t>or</a:t>
            </a:r>
            <a:r>
              <a:rPr lang="en-US" altLang="en-US" dirty="0" smtClean="0"/>
              <a:t>  </a:t>
            </a:r>
            <a:endParaRPr lang="en-US" altLang="en-US" sz="800" dirty="0" smtClean="0"/>
          </a:p>
          <a:p>
            <a:pPr lvl="1" eaLnBrk="1" hangingPunct="1"/>
            <a:r>
              <a:rPr lang="en-US" altLang="en-US" dirty="0" smtClean="0"/>
              <a:t>where the average is taken over all particles in the event and </a:t>
            </a:r>
            <a:r>
              <a:rPr lang="en-US" altLang="en-US" sz="1800" dirty="0" smtClean="0">
                <a:sym typeface="Symbol" pitchFamily="18" charset="2"/>
              </a:rPr>
              <a:t></a:t>
            </a:r>
            <a:r>
              <a:rPr lang="en-US" altLang="en-US" baseline="-25000" dirty="0" smtClean="0">
                <a:sym typeface="Symbol" pitchFamily="18" charset="2"/>
              </a:rPr>
              <a:t>R </a:t>
            </a:r>
            <a:r>
              <a:rPr lang="en-US" altLang="en-US" dirty="0" smtClean="0">
                <a:sym typeface="Symbol" pitchFamily="18" charset="2"/>
              </a:rPr>
              <a:t>is the known reaction plane angle (e.g. from a forward detector if we are using TPC data)</a:t>
            </a:r>
          </a:p>
          <a:p>
            <a:pPr lvl="1" eaLnBrk="1" hangingPunct="1"/>
            <a:r>
              <a:rPr lang="en-US" altLang="en-US" dirty="0" smtClean="0">
                <a:sym typeface="Symbol" pitchFamily="18" charset="2"/>
              </a:rPr>
              <a:t>The second method is a true two particle correlation (many details left out)</a:t>
            </a:r>
            <a:endParaRPr lang="en-US" altLang="en-US" dirty="0" smtClean="0"/>
          </a:p>
          <a:p>
            <a:pPr eaLnBrk="1" hangingPunct="1"/>
            <a:endParaRPr lang="en-US" altLang="en-US" sz="1200" dirty="0" smtClean="0"/>
          </a:p>
          <a:p>
            <a:pPr eaLnBrk="1" hangingPunct="1">
              <a:spcAft>
                <a:spcPts val="600"/>
              </a:spcAft>
            </a:pPr>
            <a:r>
              <a:rPr lang="en-US" altLang="en-US" dirty="0">
                <a:sym typeface="Symbol" pitchFamily="18" charset="2"/>
              </a:rPr>
              <a:t>A clever observable:   cos (</a:t>
            </a:r>
            <a:r>
              <a:rPr lang="en-US" altLang="en-US" baseline="-25000" dirty="0" err="1">
                <a:sym typeface="Symbol" pitchFamily="18" charset="2"/>
              </a:rPr>
              <a:t>i</a:t>
            </a:r>
            <a:r>
              <a:rPr lang="en-US" altLang="en-US" dirty="0">
                <a:sym typeface="Symbol" pitchFamily="18" charset="2"/>
              </a:rPr>
              <a:t> + </a:t>
            </a:r>
            <a:r>
              <a:rPr lang="en-US" altLang="en-US" baseline="-25000" dirty="0">
                <a:sym typeface="Symbol" pitchFamily="18" charset="2"/>
              </a:rPr>
              <a:t>j</a:t>
            </a:r>
            <a:r>
              <a:rPr lang="en-US" altLang="en-US" dirty="0">
                <a:sym typeface="Symbol" pitchFamily="18" charset="2"/>
              </a:rPr>
              <a:t> - 2 </a:t>
            </a:r>
            <a:r>
              <a:rPr lang="en-US" altLang="en-US" baseline="-25000" dirty="0">
                <a:sym typeface="Symbol" pitchFamily="18" charset="2"/>
              </a:rPr>
              <a:t>k</a:t>
            </a:r>
            <a:r>
              <a:rPr lang="en-US" altLang="en-US" dirty="0">
                <a:sym typeface="Symbol" pitchFamily="18" charset="2"/>
              </a:rPr>
              <a:t> )   </a:t>
            </a:r>
            <a:r>
              <a:rPr lang="en-US" altLang="en-US" dirty="0">
                <a:solidFill>
                  <a:srgbClr val="008000"/>
                </a:solidFill>
                <a:sym typeface="Symbol" pitchFamily="18" charset="2"/>
              </a:rPr>
              <a:t>… a triple correlation</a:t>
            </a:r>
            <a:endParaRPr lang="en-US" altLang="en-US" sz="800" dirty="0">
              <a:solidFill>
                <a:srgbClr val="008000"/>
              </a:solidFill>
              <a:sym typeface="Symbol" pitchFamily="18" charset="2"/>
            </a:endParaRPr>
          </a:p>
          <a:p>
            <a:pPr lvl="1" eaLnBrk="1" hangingPunct="1">
              <a:spcAft>
                <a:spcPts val="600"/>
              </a:spcAft>
            </a:pPr>
            <a:r>
              <a:rPr lang="en-US" altLang="en-US" dirty="0"/>
              <a:t>Mixed Harmonics: </a:t>
            </a:r>
            <a:endParaRPr lang="en-US" altLang="en-US" sz="800" dirty="0"/>
          </a:p>
          <a:p>
            <a:pPr lvl="1" eaLnBrk="1" hangingPunct="1">
              <a:spcAft>
                <a:spcPts val="600"/>
              </a:spcAft>
            </a:pPr>
            <a:r>
              <a:rPr lang="en-US" altLang="en-US" dirty="0"/>
              <a:t>Measure   (v</a:t>
            </a:r>
            <a:r>
              <a:rPr lang="en-US" altLang="en-US" baseline="-25000" dirty="0"/>
              <a:t>1</a:t>
            </a:r>
            <a:r>
              <a:rPr lang="en-US" altLang="en-US" baseline="30000" dirty="0"/>
              <a:t>2</a:t>
            </a:r>
            <a:r>
              <a:rPr lang="en-US" altLang="en-US" baseline="-25000" dirty="0"/>
              <a:t> </a:t>
            </a:r>
            <a:r>
              <a:rPr lang="en-US" altLang="en-US" dirty="0"/>
              <a:t>– a</a:t>
            </a:r>
            <a:r>
              <a:rPr lang="en-US" altLang="en-US" baseline="-25000" dirty="0"/>
              <a:t>1</a:t>
            </a:r>
            <a:r>
              <a:rPr lang="en-US" altLang="en-US" baseline="30000" dirty="0"/>
              <a:t>2</a:t>
            </a:r>
            <a:r>
              <a:rPr lang="en-US" altLang="en-US" dirty="0"/>
              <a:t>) </a:t>
            </a:r>
            <a:r>
              <a:rPr lang="en-US" altLang="en-US" baseline="-25000" dirty="0"/>
              <a:t>*</a:t>
            </a:r>
            <a:r>
              <a:rPr lang="en-US" altLang="en-US" dirty="0"/>
              <a:t> v</a:t>
            </a:r>
            <a:r>
              <a:rPr lang="en-US" altLang="en-US" baseline="-25000" dirty="0"/>
              <a:t>2  </a:t>
            </a:r>
            <a:r>
              <a:rPr lang="en-US" altLang="en-US" dirty="0"/>
              <a:t> because  v</a:t>
            </a:r>
            <a:r>
              <a:rPr lang="en-US" altLang="en-US" baseline="-25000" dirty="0"/>
              <a:t>2</a:t>
            </a:r>
            <a:r>
              <a:rPr lang="en-US" altLang="en-US" dirty="0"/>
              <a:t> is large and it amplifies the parity non-conserving signal, a</a:t>
            </a:r>
            <a:r>
              <a:rPr lang="en-US" altLang="en-US" baseline="-25000" dirty="0"/>
              <a:t>1</a:t>
            </a:r>
            <a:r>
              <a:rPr lang="en-US" altLang="en-US" dirty="0"/>
              <a:t>, while preserving reasonable statistical errors.</a:t>
            </a:r>
            <a:endParaRPr lang="en-US" altLang="en-US" sz="800" dirty="0"/>
          </a:p>
          <a:p>
            <a:pPr lvl="1" eaLnBrk="1" hangingPunct="1"/>
            <a:r>
              <a:rPr lang="en-US" altLang="en-US" dirty="0"/>
              <a:t>The signal is parity odd, but the observable  (v</a:t>
            </a:r>
            <a:r>
              <a:rPr lang="en-US" altLang="en-US" baseline="-25000" dirty="0"/>
              <a:t>1</a:t>
            </a:r>
            <a:r>
              <a:rPr lang="en-US" altLang="en-US" baseline="30000" dirty="0"/>
              <a:t>2</a:t>
            </a:r>
            <a:r>
              <a:rPr lang="en-US" altLang="en-US" baseline="-25000" dirty="0"/>
              <a:t> </a:t>
            </a:r>
            <a:r>
              <a:rPr lang="en-US" altLang="en-US" dirty="0"/>
              <a:t>– a</a:t>
            </a:r>
            <a:r>
              <a:rPr lang="en-US" altLang="en-US" baseline="-25000" dirty="0"/>
              <a:t>1</a:t>
            </a:r>
            <a:r>
              <a:rPr lang="en-US" altLang="en-US" baseline="30000" dirty="0"/>
              <a:t>2</a:t>
            </a:r>
            <a:r>
              <a:rPr lang="en-US" altLang="en-US" dirty="0"/>
              <a:t>) </a:t>
            </a:r>
            <a:r>
              <a:rPr lang="en-US" altLang="en-US" baseline="-25000" dirty="0"/>
              <a:t>*</a:t>
            </a:r>
            <a:r>
              <a:rPr lang="en-US" altLang="en-US" dirty="0"/>
              <a:t> v</a:t>
            </a:r>
            <a:r>
              <a:rPr lang="en-US" altLang="en-US" baseline="-25000" dirty="0"/>
              <a:t>2</a:t>
            </a:r>
            <a:r>
              <a:rPr lang="en-US" altLang="en-US" dirty="0"/>
              <a:t>  is even.   Best way to measure charge sensitive flow because  v</a:t>
            </a:r>
            <a:r>
              <a:rPr lang="en-US" altLang="en-US" baseline="-25000" dirty="0"/>
              <a:t>1</a:t>
            </a:r>
            <a:r>
              <a:rPr lang="en-US" altLang="en-US" dirty="0"/>
              <a:t> </a:t>
            </a:r>
            <a:r>
              <a:rPr lang="en-US" altLang="en-US" dirty="0">
                <a:sym typeface="Symbol" pitchFamily="18" charset="2"/>
              </a:rPr>
              <a:t> 0 and </a:t>
            </a:r>
            <a:r>
              <a:rPr lang="en-US" altLang="en-US" dirty="0"/>
              <a:t> (v</a:t>
            </a:r>
            <a:r>
              <a:rPr lang="en-US" altLang="en-US" baseline="-25000" dirty="0"/>
              <a:t>1</a:t>
            </a:r>
            <a:r>
              <a:rPr lang="en-US" altLang="en-US" baseline="30000" dirty="0"/>
              <a:t>2</a:t>
            </a:r>
            <a:r>
              <a:rPr lang="en-US" altLang="en-US" baseline="-25000" dirty="0"/>
              <a:t> </a:t>
            </a:r>
            <a:r>
              <a:rPr lang="en-US" altLang="en-US" dirty="0"/>
              <a:t>– a</a:t>
            </a:r>
            <a:r>
              <a:rPr lang="en-US" altLang="en-US" baseline="-25000" dirty="0"/>
              <a:t>1</a:t>
            </a:r>
            <a:r>
              <a:rPr lang="en-US" altLang="en-US" baseline="30000" dirty="0"/>
              <a:t>2</a:t>
            </a:r>
            <a:r>
              <a:rPr lang="en-US" altLang="en-US" dirty="0"/>
              <a:t>) </a:t>
            </a:r>
            <a:r>
              <a:rPr lang="en-US" altLang="en-US" baseline="-25000" dirty="0"/>
              <a:t>*</a:t>
            </a:r>
            <a:r>
              <a:rPr lang="en-US" altLang="en-US" dirty="0"/>
              <a:t> v</a:t>
            </a:r>
            <a:r>
              <a:rPr lang="en-US" altLang="en-US" baseline="-25000" dirty="0"/>
              <a:t>2  </a:t>
            </a:r>
            <a:r>
              <a:rPr lang="en-US" altLang="en-US" dirty="0"/>
              <a:t>  </a:t>
            </a:r>
            <a:r>
              <a:rPr lang="en-US" altLang="en-US" dirty="0">
                <a:sym typeface="Symbol" pitchFamily="18" charset="2"/>
              </a:rPr>
              <a:t>   -</a:t>
            </a:r>
            <a:r>
              <a:rPr lang="en-US" altLang="en-US" dirty="0"/>
              <a:t>a</a:t>
            </a:r>
            <a:r>
              <a:rPr lang="en-US" altLang="en-US" baseline="-25000" dirty="0"/>
              <a:t>1</a:t>
            </a:r>
            <a:r>
              <a:rPr lang="en-US" altLang="en-US" baseline="30000" dirty="0"/>
              <a:t>2</a:t>
            </a:r>
            <a:r>
              <a:rPr lang="en-US" altLang="en-US" dirty="0"/>
              <a:t> </a:t>
            </a:r>
            <a:r>
              <a:rPr lang="en-US" altLang="en-US" baseline="-25000" dirty="0"/>
              <a:t>* </a:t>
            </a:r>
            <a:r>
              <a:rPr lang="en-US" altLang="en-US" dirty="0"/>
              <a:t>v</a:t>
            </a:r>
            <a:r>
              <a:rPr lang="en-US" altLang="en-US" baseline="-25000" dirty="0"/>
              <a:t>2    </a:t>
            </a:r>
            <a:endParaRPr lang="en-US" altLang="en-US" baseline="-25000" dirty="0" smtClean="0"/>
          </a:p>
          <a:p>
            <a:pPr lvl="1" eaLnBrk="1" hangingPunct="1"/>
            <a:endParaRPr lang="en-US" altLang="en-US" sz="1200" dirty="0"/>
          </a:p>
          <a:p>
            <a:pPr eaLnBrk="1" hangingPunct="1"/>
            <a:r>
              <a:rPr lang="en-US" altLang="en-US" dirty="0" smtClean="0"/>
              <a:t>Under certain assumptions v</a:t>
            </a:r>
            <a:r>
              <a:rPr lang="en-US" altLang="en-US" baseline="-25000" dirty="0" smtClean="0"/>
              <a:t>1 </a:t>
            </a:r>
            <a:r>
              <a:rPr lang="en-US" altLang="en-US" dirty="0" smtClean="0"/>
              <a:t>is directed flow</a:t>
            </a:r>
            <a:endParaRPr lang="en-US" altLang="en-US" baseline="-25000" dirty="0" smtClean="0"/>
          </a:p>
          <a:p>
            <a:pPr lvl="1" eaLnBrk="1" hangingPunct="1"/>
            <a:r>
              <a:rPr lang="en-US" altLang="en-US" dirty="0" smtClean="0"/>
              <a:t>Note that a ‘normal’ v</a:t>
            </a:r>
            <a:r>
              <a:rPr lang="en-US" altLang="en-US" baseline="-25000" dirty="0" smtClean="0"/>
              <a:t>1</a:t>
            </a:r>
            <a:r>
              <a:rPr lang="en-US" altLang="en-US" dirty="0" smtClean="0"/>
              <a:t> measurement for </a:t>
            </a:r>
            <a:r>
              <a:rPr lang="en-US" altLang="en-US" dirty="0" err="1" smtClean="0"/>
              <a:t>pions</a:t>
            </a:r>
            <a:r>
              <a:rPr lang="en-US" altLang="en-US" dirty="0" smtClean="0"/>
              <a:t> in a Au-Au reaction has an intrinsic symmetry that suggests weighting by sign(</a:t>
            </a:r>
            <a:r>
              <a:rPr lang="en-US" altLang="en-US" dirty="0" smtClean="0">
                <a:sym typeface="Symbol" pitchFamily="18" charset="2"/>
              </a:rPr>
              <a:t>)</a:t>
            </a:r>
          </a:p>
          <a:p>
            <a:pPr lvl="1" eaLnBrk="1" hangingPunct="1"/>
            <a:r>
              <a:rPr lang="en-US" altLang="en-US" dirty="0" smtClean="0">
                <a:solidFill>
                  <a:schemeClr val="tx1"/>
                </a:solidFill>
                <a:sym typeface="Symbol" pitchFamily="18" charset="2"/>
              </a:rPr>
              <a:t>Don’t do this for CME work:  </a:t>
            </a:r>
            <a:r>
              <a:rPr lang="en-US" altLang="en-US" dirty="0" smtClean="0">
                <a:sym typeface="Symbol" pitchFamily="18" charset="2"/>
              </a:rPr>
              <a:t>We are looking for charge flow that goes up/down so choose to do the sum without sign() weighting and thus the ‘normal’ v</a:t>
            </a:r>
            <a:r>
              <a:rPr lang="en-US" altLang="en-US" baseline="-25000" dirty="0" smtClean="0">
                <a:sym typeface="Symbol" pitchFamily="18" charset="2"/>
              </a:rPr>
              <a:t>1</a:t>
            </a:r>
            <a:r>
              <a:rPr lang="en-US" altLang="en-US" dirty="0" smtClean="0">
                <a:sym typeface="Symbol" pitchFamily="18" charset="2"/>
              </a:rPr>
              <a:t> will cancel out.  (See next bullet). This assumes symmetric   acceptance.</a:t>
            </a:r>
          </a:p>
          <a:p>
            <a:pPr eaLnBrk="1" hangingPunct="1"/>
            <a:endParaRPr lang="en-US" altLang="en-US" sz="1200" dirty="0" smtClean="0">
              <a:sym typeface="Symbol" pitchFamily="18" charset="2"/>
            </a:endParaRPr>
          </a:p>
          <a:p>
            <a:pPr eaLnBrk="1" hangingPunct="1">
              <a:buFontTx/>
              <a:buNone/>
            </a:pPr>
            <a:endParaRPr lang="en-US" altLang="en-US" dirty="0" smtClean="0"/>
          </a:p>
          <a:p>
            <a:pPr eaLnBrk="1" hangingPunct="1">
              <a:buFontTx/>
              <a:buNone/>
            </a:pPr>
            <a:endParaRPr lang="en-US" altLang="en-US" dirty="0" smtClean="0"/>
          </a:p>
        </p:txBody>
      </p:sp>
      <p:graphicFrame>
        <p:nvGraphicFramePr>
          <p:cNvPr id="3077" name="Object 6"/>
          <p:cNvGraphicFramePr>
            <a:graphicFrameLocks noChangeAspect="1"/>
          </p:cNvGraphicFramePr>
          <p:nvPr>
            <p:extLst>
              <p:ext uri="{D42A27DB-BD31-4B8C-83A1-F6EECF244321}">
                <p14:modId xmlns:p14="http://schemas.microsoft.com/office/powerpoint/2010/main" val="3223897130"/>
              </p:ext>
            </p:extLst>
          </p:nvPr>
        </p:nvGraphicFramePr>
        <p:xfrm>
          <a:off x="2872423" y="3078480"/>
          <a:ext cx="5919787" cy="365125"/>
        </p:xfrm>
        <a:graphic>
          <a:graphicData uri="http://schemas.openxmlformats.org/presentationml/2006/ole">
            <mc:AlternateContent xmlns:mc="http://schemas.openxmlformats.org/markup-compatibility/2006">
              <mc:Choice xmlns:v="urn:schemas-microsoft-com:vml" Requires="v">
                <p:oleObj spid="_x0000_s3422" name="Equation" r:id="rId3" imgW="4368600" imgH="279360" progId="Equation.3">
                  <p:embed/>
                </p:oleObj>
              </mc:Choice>
              <mc:Fallback>
                <p:oleObj name="Equation" r:id="rId3" imgW="4368600" imgH="27936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2423" y="3078480"/>
                        <a:ext cx="5919787"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285750" y="311150"/>
            <a:ext cx="7791450" cy="534988"/>
          </a:xfrm>
        </p:spPr>
        <p:txBody>
          <a:bodyPr/>
          <a:lstStyle/>
          <a:p>
            <a:pPr eaLnBrk="1" hangingPunct="1"/>
            <a:r>
              <a:rPr lang="en-US" altLang="en-US" dirty="0" smtClean="0"/>
              <a:t>The Experimental Observable	</a:t>
            </a:r>
          </a:p>
        </p:txBody>
      </p:sp>
      <p:graphicFrame>
        <p:nvGraphicFramePr>
          <p:cNvPr id="3075" name="Object 4"/>
          <p:cNvGraphicFramePr>
            <a:graphicFrameLocks noChangeAspect="1"/>
          </p:cNvGraphicFramePr>
          <p:nvPr/>
        </p:nvGraphicFramePr>
        <p:xfrm>
          <a:off x="1276350" y="1306513"/>
          <a:ext cx="2093913" cy="338137"/>
        </p:xfrm>
        <a:graphic>
          <a:graphicData uri="http://schemas.openxmlformats.org/presentationml/2006/ole">
            <mc:AlternateContent xmlns:mc="http://schemas.openxmlformats.org/markup-compatibility/2006">
              <mc:Choice xmlns:v="urn:schemas-microsoft-com:vml" Requires="v">
                <p:oleObj spid="_x0000_s3423" name="Equation" r:id="rId5" imgW="1574640" imgH="253800" progId="Equation.3">
                  <p:embed/>
                </p:oleObj>
              </mc:Choice>
              <mc:Fallback>
                <p:oleObj name="Equation" r:id="rId5" imgW="1574640" imgH="253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6350" y="1306513"/>
                        <a:ext cx="209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6" name="Object 7"/>
          <p:cNvGraphicFramePr>
            <a:graphicFrameLocks noChangeAspect="1"/>
          </p:cNvGraphicFramePr>
          <p:nvPr/>
        </p:nvGraphicFramePr>
        <p:xfrm>
          <a:off x="4745038" y="1295400"/>
          <a:ext cx="2081212" cy="365125"/>
        </p:xfrm>
        <a:graphic>
          <a:graphicData uri="http://schemas.openxmlformats.org/presentationml/2006/ole">
            <mc:AlternateContent xmlns:mc="http://schemas.openxmlformats.org/markup-compatibility/2006">
              <mc:Choice xmlns:v="urn:schemas-microsoft-com:vml" Requires="v">
                <p:oleObj spid="_x0000_s3424" name="Equation" r:id="rId7" imgW="1587240" imgH="279360" progId="Equation.3">
                  <p:embed/>
                </p:oleObj>
              </mc:Choice>
              <mc:Fallback>
                <p:oleObj name="Equation" r:id="rId7" imgW="1587240" imgH="27936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5038" y="1295400"/>
                        <a:ext cx="2081212"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 name="Straight Connector 10"/>
          <p:cNvCxnSpPr>
            <a:cxnSpLocks noChangeShapeType="1"/>
          </p:cNvCxnSpPr>
          <p:nvPr/>
        </p:nvCxnSpPr>
        <p:spPr bwMode="auto">
          <a:xfrm>
            <a:off x="6172200" y="4592320"/>
            <a:ext cx="2438400" cy="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en-US" altLang="en-US" smtClean="0"/>
              <a:t>Like Sign and Opposite Sign Correlations</a:t>
            </a:r>
          </a:p>
        </p:txBody>
      </p:sp>
      <p:sp>
        <p:nvSpPr>
          <p:cNvPr id="4100" name="Content Placeholder 2"/>
          <p:cNvSpPr>
            <a:spLocks noGrp="1"/>
          </p:cNvSpPr>
          <p:nvPr>
            <p:ph idx="1"/>
          </p:nvPr>
        </p:nvSpPr>
        <p:spPr>
          <a:xfrm>
            <a:off x="838200" y="4579938"/>
            <a:ext cx="7620000" cy="1905000"/>
          </a:xfrm>
        </p:spPr>
        <p:txBody>
          <a:bodyPr/>
          <a:lstStyle/>
          <a:p>
            <a:r>
              <a:rPr lang="en-US" altLang="en-US" sz="1600" dirty="0" smtClean="0"/>
              <a:t>A charge separation signal appears in the data; independent of how we determine the reaction plane with different estimates of </a:t>
            </a:r>
            <a:r>
              <a:rPr lang="en-US" altLang="en-US" sz="1600" dirty="0" smtClean="0">
                <a:sym typeface="Symbol" pitchFamily="18" charset="2"/>
              </a:rPr>
              <a:t></a:t>
            </a:r>
            <a:r>
              <a:rPr lang="en-US" altLang="en-US" sz="1600" baseline="-25000" dirty="0" smtClean="0">
                <a:sym typeface="Symbol" pitchFamily="18" charset="2"/>
              </a:rPr>
              <a:t>R   </a:t>
            </a:r>
            <a:r>
              <a:rPr lang="en-US" altLang="en-US" sz="1600" dirty="0" smtClean="0"/>
              <a:t>(</a:t>
            </a:r>
            <a:r>
              <a:rPr lang="en-US" altLang="en-US" sz="1200" dirty="0" smtClean="0"/>
              <a:t>i.e.</a:t>
            </a:r>
            <a:r>
              <a:rPr lang="en-US" altLang="en-US" sz="1600" dirty="0" smtClean="0"/>
              <a:t> </a:t>
            </a:r>
            <a:r>
              <a:rPr lang="en-US" altLang="en-US" sz="1600" dirty="0" smtClean="0">
                <a:sym typeface="Symbol" pitchFamily="18" charset="2"/>
              </a:rPr>
              <a:t></a:t>
            </a:r>
            <a:r>
              <a:rPr lang="en-US" altLang="en-US" sz="1600" b="0" i="1" baseline="-25000" dirty="0" smtClean="0">
                <a:latin typeface="Times New Roman" pitchFamily="18" charset="0"/>
                <a:cs typeface="Times New Roman" pitchFamily="18" charset="0"/>
                <a:sym typeface="Symbol" pitchFamily="18" charset="2"/>
              </a:rPr>
              <a:t>c</a:t>
            </a:r>
            <a:r>
              <a:rPr lang="en-US" altLang="en-US" sz="1600" dirty="0" smtClean="0"/>
              <a:t> )</a:t>
            </a:r>
          </a:p>
          <a:p>
            <a:pPr lvl="1"/>
            <a:r>
              <a:rPr lang="en-US" altLang="en-US" sz="1400" dirty="0" smtClean="0"/>
              <a:t>Signal is present if </a:t>
            </a:r>
            <a:r>
              <a:rPr lang="en-US" altLang="en-US" sz="1400" dirty="0" smtClean="0">
                <a:sym typeface="Symbol" pitchFamily="18" charset="2"/>
              </a:rPr>
              <a:t></a:t>
            </a:r>
            <a:r>
              <a:rPr lang="en-US" altLang="en-US" sz="1400" baseline="-25000" dirty="0" smtClean="0">
                <a:sym typeface="Symbol" pitchFamily="18" charset="2"/>
              </a:rPr>
              <a:t>R </a:t>
            </a:r>
            <a:r>
              <a:rPr lang="en-US" altLang="en-US" sz="1400" dirty="0" smtClean="0"/>
              <a:t>is found with the TPC, FTPC, or even ZDC.</a:t>
            </a:r>
          </a:p>
          <a:p>
            <a:pPr lvl="1">
              <a:spcAft>
                <a:spcPts val="600"/>
              </a:spcAft>
            </a:pPr>
            <a:r>
              <a:rPr lang="en-US" altLang="en-US" sz="1400" dirty="0" smtClean="0"/>
              <a:t>Systematic errors in panel II, above, cover the range introduced by using v</a:t>
            </a:r>
            <a:r>
              <a:rPr lang="en-US" altLang="en-US" sz="1400" baseline="-25000" dirty="0" smtClean="0"/>
              <a:t>2</a:t>
            </a:r>
            <a:r>
              <a:rPr lang="en-US" altLang="en-US" sz="1400" dirty="0" smtClean="0"/>
              <a:t>{2} or v</a:t>
            </a:r>
            <a:r>
              <a:rPr lang="en-US" altLang="en-US" sz="1400" baseline="-25000" dirty="0" smtClean="0"/>
              <a:t>2</a:t>
            </a:r>
            <a:r>
              <a:rPr lang="en-US" altLang="en-US" sz="1400" dirty="0" smtClean="0"/>
              <a:t>{4} in the calculation</a:t>
            </a:r>
            <a:endParaRPr lang="en-US" altLang="en-US" sz="800" dirty="0" smtClean="0"/>
          </a:p>
          <a:p>
            <a:r>
              <a:rPr lang="en-US" altLang="en-US" sz="1600" dirty="0" smtClean="0"/>
              <a:t> 				</a:t>
            </a:r>
            <a:r>
              <a:rPr lang="en-US" altLang="en-US" dirty="0" smtClean="0"/>
              <a:t>         </a:t>
            </a:r>
            <a:r>
              <a:rPr lang="en-US" altLang="en-US" sz="1600" dirty="0" smtClean="0"/>
              <a:t>and so is a candidate CME signal</a:t>
            </a:r>
          </a:p>
          <a:p>
            <a:pPr lvl="1"/>
            <a:r>
              <a:rPr lang="en-US" altLang="en-US" sz="1400" dirty="0" smtClean="0"/>
              <a:t>Same sign </a:t>
            </a:r>
            <a:r>
              <a:rPr lang="en-US" altLang="en-US" sz="1400" i="1" dirty="0" err="1" smtClean="0"/>
              <a:t>a</a:t>
            </a:r>
            <a:r>
              <a:rPr lang="en-US" altLang="en-US" sz="1400" baseline="-25000" dirty="0" err="1" smtClean="0"/>
              <a:t>i</a:t>
            </a:r>
            <a:r>
              <a:rPr lang="en-US" altLang="en-US" sz="1400" i="1" baseline="-25000" dirty="0" smtClean="0"/>
              <a:t>,</a:t>
            </a:r>
            <a:r>
              <a:rPr lang="en-US" altLang="en-US" sz="1400" i="1" baseline="-25000" dirty="0" smtClean="0">
                <a:sym typeface="Symbol" pitchFamily="18" charset="2"/>
              </a:rPr>
              <a:t>  </a:t>
            </a:r>
            <a:r>
              <a:rPr lang="en-US" altLang="en-US" sz="1400" dirty="0" smtClean="0">
                <a:sym typeface="Symbol" pitchFamily="18" charset="2"/>
              </a:rPr>
              <a:t>flow is negative  …  </a:t>
            </a:r>
            <a:r>
              <a:rPr lang="en-US" altLang="en-US" sz="1400" dirty="0" smtClean="0"/>
              <a:t>Opposite sign </a:t>
            </a:r>
            <a:r>
              <a:rPr lang="en-US" altLang="en-US" sz="1400" i="1" dirty="0" err="1" smtClean="0"/>
              <a:t>a</a:t>
            </a:r>
            <a:r>
              <a:rPr lang="en-US" altLang="en-US" sz="1400" baseline="-25000" dirty="0" err="1" smtClean="0"/>
              <a:t>i</a:t>
            </a:r>
            <a:r>
              <a:rPr lang="en-US" altLang="en-US" sz="1400" i="1" baseline="-25000" dirty="0" smtClean="0"/>
              <a:t>,</a:t>
            </a:r>
            <a:r>
              <a:rPr lang="en-US" altLang="en-US" sz="1400" i="1" baseline="-25000" dirty="0" smtClean="0">
                <a:sym typeface="Symbol" pitchFamily="18" charset="2"/>
              </a:rPr>
              <a:t>  </a:t>
            </a:r>
            <a:r>
              <a:rPr lang="en-US" altLang="en-US" sz="1400" dirty="0" smtClean="0"/>
              <a:t>flow is positive</a:t>
            </a:r>
          </a:p>
          <a:p>
            <a:pPr lvl="1"/>
            <a:endParaRPr lang="en-US" altLang="en-US" sz="800" dirty="0" smtClean="0"/>
          </a:p>
        </p:txBody>
      </p:sp>
      <p:pic>
        <p:nvPicPr>
          <p:cNvPr id="4101" name="Picture 5" descr="uuvCentAu200F_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68363"/>
            <a:ext cx="41148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uuvCentAu200Fv_sys_R.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868363"/>
            <a:ext cx="41148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98" name="Object 3"/>
          <p:cNvGraphicFramePr>
            <a:graphicFrameLocks noChangeAspect="1"/>
          </p:cNvGraphicFramePr>
          <p:nvPr/>
        </p:nvGraphicFramePr>
        <p:xfrm>
          <a:off x="1168400" y="5870575"/>
          <a:ext cx="3749675" cy="366713"/>
        </p:xfrm>
        <a:graphic>
          <a:graphicData uri="http://schemas.openxmlformats.org/presentationml/2006/ole">
            <mc:AlternateContent xmlns:mc="http://schemas.openxmlformats.org/markup-compatibility/2006">
              <mc:Choice xmlns:v="urn:schemas-microsoft-com:vml" Requires="v">
                <p:oleObj spid="_x0000_s4216" name="Equation" r:id="rId6" imgW="2857320" imgH="279360" progId="Equation.3">
                  <p:embed/>
                </p:oleObj>
              </mc:Choice>
              <mc:Fallback>
                <p:oleObj name="Equation" r:id="rId6" imgW="2857320" imgH="27936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8400" y="5870575"/>
                        <a:ext cx="3749675"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Rectangle 6"/>
          <p:cNvSpPr>
            <a:spLocks noChangeArrowheads="1"/>
          </p:cNvSpPr>
          <p:nvPr/>
        </p:nvSpPr>
        <p:spPr bwMode="auto">
          <a:xfrm>
            <a:off x="1143000" y="4267200"/>
            <a:ext cx="7543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1000" dirty="0" err="1">
                <a:solidFill>
                  <a:schemeClr val="tx1"/>
                </a:solidFill>
              </a:rPr>
              <a:t>Abelev</a:t>
            </a:r>
            <a:r>
              <a:rPr lang="en-US" altLang="en-US" sz="1000" dirty="0">
                <a:solidFill>
                  <a:schemeClr val="tx1"/>
                </a:solidFill>
              </a:rPr>
              <a:t> et al. (STAR Collaboration), PRL 103, 251601 (2009)       </a:t>
            </a:r>
            <a:r>
              <a:rPr lang="en-US" altLang="en-US" sz="1000" dirty="0" err="1">
                <a:solidFill>
                  <a:schemeClr val="tx1"/>
                </a:solidFill>
              </a:rPr>
              <a:t>Abelev</a:t>
            </a:r>
            <a:r>
              <a:rPr lang="en-US" altLang="en-US" sz="1000" dirty="0">
                <a:solidFill>
                  <a:schemeClr val="tx1"/>
                </a:solidFill>
              </a:rPr>
              <a:t> et al. (STAR Collaboration), PRC, 81, 054908 (2010)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 STAR and the Beam Energy Scan</a:t>
            </a:r>
            <a:endParaRPr lang="en-US" dirty="0"/>
          </a:p>
        </p:txBody>
      </p:sp>
      <p:sp>
        <p:nvSpPr>
          <p:cNvPr id="3" name="Content Placeholder 2"/>
          <p:cNvSpPr>
            <a:spLocks noGrp="1"/>
          </p:cNvSpPr>
          <p:nvPr>
            <p:ph idx="1"/>
          </p:nvPr>
        </p:nvSpPr>
        <p:spPr>
          <a:xfrm>
            <a:off x="5257800" y="1917700"/>
            <a:ext cx="3581400" cy="3492500"/>
          </a:xfrm>
        </p:spPr>
        <p:txBody>
          <a:bodyPr/>
          <a:lstStyle/>
          <a:p>
            <a:r>
              <a:rPr lang="en-US" sz="1600" dirty="0"/>
              <a:t>Significant charge </a:t>
            </a:r>
            <a:r>
              <a:rPr lang="en-US" sz="1600" dirty="0" smtClean="0"/>
              <a:t>separation observed </a:t>
            </a:r>
            <a:r>
              <a:rPr lang="en-US" sz="1600" dirty="0"/>
              <a:t>at all but the lowest </a:t>
            </a:r>
            <a:r>
              <a:rPr lang="en-US" sz="1600" dirty="0" smtClean="0"/>
              <a:t>energies</a:t>
            </a:r>
            <a:endParaRPr lang="en-US" sz="1600" dirty="0"/>
          </a:p>
          <a:p>
            <a:endParaRPr lang="en-US" sz="1600" dirty="0" smtClean="0"/>
          </a:p>
          <a:p>
            <a:r>
              <a:rPr lang="en-US" dirty="0" smtClean="0">
                <a:sym typeface="Symbol"/>
              </a:rPr>
              <a:t></a:t>
            </a:r>
            <a:r>
              <a:rPr lang="en-US" sz="1600" baseline="-25000" dirty="0" err="1" smtClean="0">
                <a:sym typeface="Symbol"/>
              </a:rPr>
              <a:t>sc</a:t>
            </a:r>
            <a:r>
              <a:rPr lang="en-US" sz="1600" baseline="-25000" dirty="0" smtClean="0">
                <a:sym typeface="Symbol"/>
              </a:rPr>
              <a:t> </a:t>
            </a:r>
            <a:r>
              <a:rPr lang="en-US" sz="1600" dirty="0" smtClean="0">
                <a:sym typeface="Symbol"/>
              </a:rPr>
              <a:t>&lt; 0 and  </a:t>
            </a:r>
            <a:r>
              <a:rPr lang="en-US" dirty="0" smtClean="0">
                <a:sym typeface="Symbol"/>
              </a:rPr>
              <a:t></a:t>
            </a:r>
            <a:r>
              <a:rPr lang="en-US" sz="1600" baseline="-25000" dirty="0" err="1">
                <a:sym typeface="Symbol"/>
              </a:rPr>
              <a:t>o</a:t>
            </a:r>
            <a:r>
              <a:rPr lang="en-US" sz="1600" baseline="-25000" dirty="0" err="1" smtClean="0">
                <a:sym typeface="Symbol"/>
              </a:rPr>
              <a:t>c</a:t>
            </a:r>
            <a:r>
              <a:rPr lang="en-US" sz="1600" baseline="-25000" dirty="0" smtClean="0">
                <a:sym typeface="Symbol"/>
              </a:rPr>
              <a:t> </a:t>
            </a:r>
            <a:r>
              <a:rPr lang="en-US" sz="1600" dirty="0" smtClean="0">
                <a:sym typeface="Symbol"/>
              </a:rPr>
              <a:t>&gt; 0 as expected </a:t>
            </a:r>
          </a:p>
          <a:p>
            <a:endParaRPr lang="en-US" sz="1600" dirty="0">
              <a:sym typeface="Symbol"/>
            </a:endParaRPr>
          </a:p>
          <a:p>
            <a:r>
              <a:rPr lang="en-US" sz="1600" dirty="0">
                <a:sym typeface="Symbol"/>
              </a:rPr>
              <a:t>The d</a:t>
            </a:r>
            <a:r>
              <a:rPr lang="en-US" sz="1600" dirty="0"/>
              <a:t>ata demonstrates importance of background </a:t>
            </a:r>
            <a:r>
              <a:rPr lang="en-US" sz="1600" dirty="0" smtClean="0"/>
              <a:t>contributions</a:t>
            </a:r>
          </a:p>
          <a:p>
            <a:endParaRPr lang="en-US" sz="1600" dirty="0"/>
          </a:p>
          <a:p>
            <a:r>
              <a:rPr lang="en-US" sz="1600" dirty="0" smtClean="0"/>
              <a:t>CME </a:t>
            </a:r>
            <a:r>
              <a:rPr lang="en-US" sz="1600" dirty="0"/>
              <a:t>- </a:t>
            </a:r>
            <a:r>
              <a:rPr lang="en-US" sz="1600" dirty="0" smtClean="0"/>
              <a:t>suppression </a:t>
            </a:r>
            <a:r>
              <a:rPr lang="en-US" sz="1600" dirty="0"/>
              <a:t>of signal at low </a:t>
            </a:r>
            <a:r>
              <a:rPr lang="en-US" sz="1600" dirty="0" smtClean="0"/>
              <a:t>energies due to a short lifetime for the QGP or perhaps even a phase transition</a:t>
            </a:r>
            <a:endParaRPr lang="en-US" sz="1600" dirty="0">
              <a:solidFill>
                <a:srgbClr val="0033CC"/>
              </a:solidFill>
            </a:endParaRPr>
          </a:p>
          <a:p>
            <a:endParaRPr lang="en-US" sz="1600" dirty="0" smtClean="0">
              <a:sym typeface="Symbol"/>
            </a:endParaRPr>
          </a:p>
          <a:p>
            <a:endParaRPr lang="en-US" sz="1600" dirty="0" smtClean="0"/>
          </a:p>
        </p:txBody>
      </p:sp>
      <p:pic>
        <p:nvPicPr>
          <p:cNvPr id="880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56" t="2670" r="12512" b="2074"/>
          <a:stretch/>
        </p:blipFill>
        <p:spPr bwMode="auto">
          <a:xfrm>
            <a:off x="381000" y="990600"/>
            <a:ext cx="4452359" cy="569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rot="16200000">
            <a:off x="3488996" y="3259723"/>
            <a:ext cx="2955809" cy="276999"/>
          </a:xfrm>
          <a:prstGeom prst="rect">
            <a:avLst/>
          </a:prstGeom>
        </p:spPr>
        <p:txBody>
          <a:bodyPr wrap="none">
            <a:spAutoFit/>
          </a:bodyPr>
          <a:lstStyle/>
          <a:p>
            <a:r>
              <a:rPr lang="en-US" sz="1200" b="0" dirty="0">
                <a:solidFill>
                  <a:schemeClr val="tx1"/>
                </a:solidFill>
              </a:rPr>
              <a:t>arXiv:1608.00982v1 [</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extLst>
      <p:ext uri="{BB962C8B-B14F-4D97-AF65-F5344CB8AC3E}">
        <p14:creationId xmlns:p14="http://schemas.microsoft.com/office/powerpoint/2010/main" val="2597922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Background Hypothesis</a:t>
            </a:r>
            <a:endParaRPr lang="en-US" dirty="0"/>
          </a:p>
        </p:txBody>
      </p:sp>
      <p:sp>
        <p:nvSpPr>
          <p:cNvPr id="3" name="Content Placeholder 2"/>
          <p:cNvSpPr>
            <a:spLocks noGrp="1"/>
          </p:cNvSpPr>
          <p:nvPr>
            <p:ph idx="1"/>
          </p:nvPr>
        </p:nvSpPr>
        <p:spPr>
          <a:xfrm>
            <a:off x="990600" y="1458913"/>
            <a:ext cx="7496176" cy="4243387"/>
          </a:xfrm>
        </p:spPr>
        <p:txBody>
          <a:bodyPr/>
          <a:lstStyle/>
          <a:p>
            <a:r>
              <a:rPr lang="en-US" dirty="0" smtClean="0"/>
              <a:t>Charge separation in HI collisions has definitely been observed.  This falsifies the null hypothesis and is consistent with the expectations for the CME over a wide range of conditions</a:t>
            </a:r>
          </a:p>
          <a:p>
            <a:endParaRPr lang="en-US" dirty="0"/>
          </a:p>
          <a:p>
            <a:r>
              <a:rPr lang="en-US" dirty="0" smtClean="0">
                <a:solidFill>
                  <a:srgbClr val="33CC33"/>
                </a:solidFill>
              </a:rPr>
              <a:t>Background Hypothesis:  </a:t>
            </a:r>
            <a:r>
              <a:rPr lang="en-US" dirty="0" smtClean="0"/>
              <a:t>The observed charge separation is due to non-CME background effects</a:t>
            </a:r>
          </a:p>
          <a:p>
            <a:pPr lvl="1"/>
            <a:r>
              <a:rPr lang="en-US" dirty="0"/>
              <a:t>If a comprehensive background model can be found that explains all the data then this would rule out the CME</a:t>
            </a:r>
          </a:p>
          <a:p>
            <a:pPr lvl="1"/>
            <a:r>
              <a:rPr lang="en-US" dirty="0" smtClean="0"/>
              <a:t>This needs to be investigated but is much harder to falsify</a:t>
            </a:r>
          </a:p>
          <a:p>
            <a:pPr lvl="1"/>
            <a:endParaRPr lang="en-US" dirty="0"/>
          </a:p>
          <a:p>
            <a:r>
              <a:rPr lang="en-US" dirty="0" smtClean="0"/>
              <a:t>Many investigations have been started and the literature is full of proposed models that explain some of the data</a:t>
            </a:r>
          </a:p>
          <a:p>
            <a:pPr lvl="1"/>
            <a:r>
              <a:rPr lang="en-US" dirty="0" smtClean="0"/>
              <a:t>But to the best of my knowledge, no model has been proposed that can accurately explain all of the charges separated data</a:t>
            </a:r>
            <a:endParaRPr lang="en-US" dirty="0"/>
          </a:p>
        </p:txBody>
      </p:sp>
    </p:spTree>
    <p:extLst>
      <p:ext uri="{BB962C8B-B14F-4D97-AF65-F5344CB8AC3E}">
        <p14:creationId xmlns:p14="http://schemas.microsoft.com/office/powerpoint/2010/main" val="3731982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724400" y="5044440"/>
            <a:ext cx="3108960" cy="1630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9" name="Title 1"/>
          <p:cNvSpPr>
            <a:spLocks noGrp="1"/>
          </p:cNvSpPr>
          <p:nvPr>
            <p:ph type="title"/>
          </p:nvPr>
        </p:nvSpPr>
        <p:spPr>
          <a:xfrm>
            <a:off x="285750" y="311150"/>
            <a:ext cx="7639050" cy="534988"/>
          </a:xfrm>
        </p:spPr>
        <p:txBody>
          <a:bodyPr/>
          <a:lstStyle/>
          <a:p>
            <a:r>
              <a:rPr lang="en-US" altLang="en-US" smtClean="0"/>
              <a:t>Background – a few words</a:t>
            </a:r>
          </a:p>
        </p:txBody>
      </p:sp>
      <p:sp>
        <p:nvSpPr>
          <p:cNvPr id="9220" name="Content Placeholder 2"/>
          <p:cNvSpPr>
            <a:spLocks noGrp="1"/>
          </p:cNvSpPr>
          <p:nvPr>
            <p:ph idx="1"/>
          </p:nvPr>
        </p:nvSpPr>
        <p:spPr>
          <a:xfrm>
            <a:off x="495300" y="1066800"/>
            <a:ext cx="8191500" cy="5410200"/>
          </a:xfrm>
        </p:spPr>
        <p:txBody>
          <a:bodyPr/>
          <a:lstStyle/>
          <a:p>
            <a:r>
              <a:rPr lang="en-US" altLang="en-US" dirty="0" smtClean="0"/>
              <a:t>Structure of correlator allows control of a wide class of backgrounds</a:t>
            </a:r>
          </a:p>
          <a:p>
            <a:endParaRPr lang="en-US" altLang="en-US" dirty="0" smtClean="0"/>
          </a:p>
          <a:p>
            <a:endParaRPr lang="en-US" altLang="en-US" dirty="0" smtClean="0"/>
          </a:p>
          <a:p>
            <a:r>
              <a:rPr lang="en-US" altLang="en-US" dirty="0" smtClean="0"/>
              <a:t>As previously noted, the magnitude of v</a:t>
            </a:r>
            <a:r>
              <a:rPr lang="en-US" altLang="en-US" baseline="-25000" dirty="0" smtClean="0"/>
              <a:t>1</a:t>
            </a:r>
            <a:r>
              <a:rPr lang="en-US" altLang="en-US" dirty="0" smtClean="0"/>
              <a:t> is small and the directed flow terms sum to zero due to our choice to *not* weight the sum by sign(</a:t>
            </a:r>
            <a:r>
              <a:rPr lang="en-US" altLang="en-US" dirty="0" smtClean="0">
                <a:sym typeface="Symbol" pitchFamily="18" charset="2"/>
              </a:rPr>
              <a:t>)</a:t>
            </a:r>
          </a:p>
          <a:p>
            <a:endParaRPr lang="en-US" altLang="en-US" sz="1200" dirty="0" smtClean="0">
              <a:sym typeface="Symbol" pitchFamily="18" charset="2"/>
            </a:endParaRPr>
          </a:p>
          <a:p>
            <a:r>
              <a:rPr lang="en-US" altLang="en-US" dirty="0" smtClean="0"/>
              <a:t>The correlator represents the difference between correlations</a:t>
            </a:r>
          </a:p>
          <a:p>
            <a:pPr>
              <a:spcBef>
                <a:spcPct val="0"/>
              </a:spcBef>
              <a:buFontTx/>
              <a:buNone/>
            </a:pPr>
            <a:r>
              <a:rPr lang="en-US" altLang="en-US" dirty="0" smtClean="0"/>
              <a:t>	projected onto an axis in the reaction plan and onto an axis perpendicular to the reaction plane</a:t>
            </a:r>
          </a:p>
          <a:p>
            <a:pPr lvl="1"/>
            <a:r>
              <a:rPr lang="en-US" altLang="en-US" dirty="0" smtClean="0"/>
              <a:t>This removes correlations among particles that are not related to the reaction plane orientation</a:t>
            </a:r>
            <a:endParaRPr lang="en-US" altLang="en-US" sz="800" dirty="0" smtClean="0"/>
          </a:p>
          <a:p>
            <a:endParaRPr lang="en-US" altLang="en-US" sz="1200" dirty="0" smtClean="0">
              <a:sym typeface="Symbol" pitchFamily="18" charset="2"/>
            </a:endParaRPr>
          </a:p>
          <a:p>
            <a:r>
              <a:rPr lang="en-US" altLang="en-US" dirty="0">
                <a:sym typeface="Symbol" pitchFamily="18" charset="2"/>
              </a:rPr>
              <a:t>A</a:t>
            </a:r>
            <a:r>
              <a:rPr lang="en-US" altLang="en-US" dirty="0" smtClean="0">
                <a:sym typeface="Symbol" pitchFamily="18" charset="2"/>
              </a:rPr>
              <a:t> source of background that may persist in the data are particles from a cluster (resonance decay or jet) where the cluster is flowing with respect to the reaction plane</a:t>
            </a:r>
          </a:p>
        </p:txBody>
      </p:sp>
      <p:graphicFrame>
        <p:nvGraphicFramePr>
          <p:cNvPr id="9218" name="Object 6"/>
          <p:cNvGraphicFramePr>
            <a:graphicFrameLocks noChangeAspect="1"/>
          </p:cNvGraphicFramePr>
          <p:nvPr>
            <p:extLst>
              <p:ext uri="{D42A27DB-BD31-4B8C-83A1-F6EECF244321}">
                <p14:modId xmlns:p14="http://schemas.microsoft.com/office/powerpoint/2010/main" val="1053066603"/>
              </p:ext>
            </p:extLst>
          </p:nvPr>
        </p:nvGraphicFramePr>
        <p:xfrm>
          <a:off x="914400" y="1600200"/>
          <a:ext cx="7364413" cy="365125"/>
        </p:xfrm>
        <a:graphic>
          <a:graphicData uri="http://schemas.openxmlformats.org/presentationml/2006/ole">
            <mc:AlternateContent xmlns:mc="http://schemas.openxmlformats.org/markup-compatibility/2006">
              <mc:Choice xmlns:v="urn:schemas-microsoft-com:vml" Requires="v">
                <p:oleObj spid="_x0000_s92189" name="Equation" r:id="rId5" imgW="5435280" imgH="279360" progId="Equation.3">
                  <p:embed/>
                </p:oleObj>
              </mc:Choice>
              <mc:Fallback>
                <p:oleObj name="Equation" r:id="rId5" imgW="5435280" imgH="2793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00200"/>
                        <a:ext cx="7364413"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1295400" y="5522893"/>
            <a:ext cx="3276600" cy="954107"/>
          </a:xfrm>
          <a:prstGeom prst="rect">
            <a:avLst/>
          </a:prstGeom>
          <a:noFill/>
        </p:spPr>
        <p:txBody>
          <a:bodyPr wrap="square" rtlCol="0">
            <a:spAutoFit/>
          </a:bodyPr>
          <a:lstStyle/>
          <a:p>
            <a:r>
              <a:rPr lang="en-US" sz="1400" dirty="0" smtClean="0">
                <a:solidFill>
                  <a:schemeClr val="tx1"/>
                </a:solidFill>
              </a:rPr>
              <a:t>Flow boost collimates pairs more strongly in-plane than out-of-plane; potentially leading to false correlations.</a:t>
            </a:r>
            <a:endParaRPr lang="en-US" sz="1400" dirty="0">
              <a:solidFill>
                <a:schemeClr val="tx1"/>
              </a:solidFill>
            </a:endParaRPr>
          </a:p>
        </p:txBody>
      </p:sp>
    </p:spTree>
    <p:extLst>
      <p:ext uri="{BB962C8B-B14F-4D97-AF65-F5344CB8AC3E}">
        <p14:creationId xmlns:p14="http://schemas.microsoft.com/office/powerpoint/2010/main" val="85082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486650" cy="534988"/>
          </a:xfrm>
        </p:spPr>
        <p:txBody>
          <a:bodyPr/>
          <a:lstStyle/>
          <a:p>
            <a:r>
              <a:rPr lang="en-US" dirty="0" smtClean="0"/>
              <a:t>Serious Challenges to the CME interpretation</a:t>
            </a:r>
            <a:endParaRPr lang="en-US" dirty="0"/>
          </a:p>
        </p:txBody>
      </p:sp>
      <p:sp>
        <p:nvSpPr>
          <p:cNvPr id="3" name="Content Placeholder 2"/>
          <p:cNvSpPr>
            <a:spLocks noGrp="1"/>
          </p:cNvSpPr>
          <p:nvPr>
            <p:ph idx="1"/>
          </p:nvPr>
        </p:nvSpPr>
        <p:spPr>
          <a:xfrm>
            <a:off x="304800" y="938213"/>
            <a:ext cx="8458200" cy="4243387"/>
          </a:xfrm>
        </p:spPr>
        <p:txBody>
          <a:bodyPr/>
          <a:lstStyle/>
          <a:p>
            <a:r>
              <a:rPr lang="en-US" dirty="0"/>
              <a:t>Two particle decays, such as resonance decays, are background</a:t>
            </a:r>
          </a:p>
          <a:p>
            <a:pPr lvl="1"/>
            <a:r>
              <a:rPr lang="en-US" dirty="0"/>
              <a:t>Back to back decays look like charge separated events, but not correlated to the reaction plane. The </a:t>
            </a:r>
            <a:r>
              <a:rPr lang="en-US" sz="2000" dirty="0">
                <a:sym typeface="Symbol"/>
              </a:rPr>
              <a:t> </a:t>
            </a:r>
            <a:r>
              <a:rPr lang="en-US" dirty="0">
                <a:sym typeface="Symbol"/>
              </a:rPr>
              <a:t>observable should take care of most of the resonance decays … but perhaps not all of them</a:t>
            </a:r>
            <a:endParaRPr lang="en-US" dirty="0"/>
          </a:p>
          <a:p>
            <a:pPr lvl="1"/>
            <a:r>
              <a:rPr lang="en-US" dirty="0"/>
              <a:t>Charge and momentum conservation, which are required in each event, can be thought of as 2 particle decays that separate charges in each event.  Unfortunately, suitable tuning of hydro models can describe the charge separated data for (</a:t>
            </a:r>
            <a:r>
              <a:rPr lang="en-US" sz="2000" dirty="0">
                <a:sym typeface="Symbol"/>
              </a:rPr>
              <a:t></a:t>
            </a:r>
            <a:r>
              <a:rPr lang="en-US" baseline="-25000" dirty="0" err="1">
                <a:sym typeface="Symbol"/>
              </a:rPr>
              <a:t>oc</a:t>
            </a:r>
            <a:r>
              <a:rPr lang="en-US" baseline="-25000" dirty="0">
                <a:sym typeface="Symbol"/>
              </a:rPr>
              <a:t> </a:t>
            </a:r>
            <a:r>
              <a:rPr lang="en-US" dirty="0">
                <a:sym typeface="Symbol"/>
              </a:rPr>
              <a:t>-</a:t>
            </a:r>
            <a:r>
              <a:rPr lang="en-US" sz="2000" dirty="0">
                <a:sym typeface="Symbol"/>
              </a:rPr>
              <a:t> </a:t>
            </a:r>
            <a:r>
              <a:rPr lang="en-US" baseline="-25000" dirty="0" err="1">
                <a:sym typeface="Symbol"/>
              </a:rPr>
              <a:t>sc</a:t>
            </a:r>
            <a:r>
              <a:rPr lang="en-US" dirty="0">
                <a:sym typeface="Symbol"/>
              </a:rPr>
              <a:t>) but not for </a:t>
            </a:r>
            <a:r>
              <a:rPr lang="en-US" sz="1800" dirty="0">
                <a:sym typeface="Symbol"/>
              </a:rPr>
              <a:t></a:t>
            </a:r>
            <a:r>
              <a:rPr lang="en-US" baseline="-25000" dirty="0" err="1">
                <a:sym typeface="Symbol"/>
              </a:rPr>
              <a:t>oc</a:t>
            </a:r>
            <a:r>
              <a:rPr lang="en-US" baseline="-25000" dirty="0">
                <a:sym typeface="Symbol"/>
              </a:rPr>
              <a:t> </a:t>
            </a:r>
            <a:r>
              <a:rPr lang="en-US" dirty="0">
                <a:sym typeface="Symbol"/>
              </a:rPr>
              <a:t>and/or </a:t>
            </a:r>
            <a:r>
              <a:rPr lang="en-US" sz="1800" dirty="0">
                <a:sym typeface="Symbol"/>
              </a:rPr>
              <a:t></a:t>
            </a:r>
            <a:r>
              <a:rPr lang="en-US" baseline="-25000" dirty="0" err="1">
                <a:sym typeface="Symbol"/>
              </a:rPr>
              <a:t>sc</a:t>
            </a:r>
            <a:r>
              <a:rPr lang="en-US" dirty="0">
                <a:sym typeface="Symbol"/>
              </a:rPr>
              <a:t>, separately.</a:t>
            </a:r>
            <a:endParaRPr lang="en-US" dirty="0"/>
          </a:p>
          <a:p>
            <a:r>
              <a:rPr lang="en-US" dirty="0" smtClean="0"/>
              <a:t>The </a:t>
            </a:r>
            <a:r>
              <a:rPr lang="en-US" dirty="0" smtClean="0"/>
              <a:t>signal (</a:t>
            </a:r>
            <a:r>
              <a:rPr lang="en-US" sz="2400" dirty="0" smtClean="0">
                <a:sym typeface="Symbol"/>
              </a:rPr>
              <a:t></a:t>
            </a:r>
            <a:r>
              <a:rPr lang="en-US" baseline="-25000" dirty="0" err="1" smtClean="0">
                <a:sym typeface="Symbol"/>
              </a:rPr>
              <a:t>oc</a:t>
            </a:r>
            <a:r>
              <a:rPr lang="en-US" baseline="-25000" dirty="0" smtClean="0">
                <a:sym typeface="Symbol"/>
              </a:rPr>
              <a:t> </a:t>
            </a:r>
            <a:r>
              <a:rPr lang="en-US" dirty="0" smtClean="0">
                <a:sym typeface="Symbol"/>
              </a:rPr>
              <a:t>-</a:t>
            </a:r>
            <a:r>
              <a:rPr lang="en-US" sz="2400" dirty="0" smtClean="0">
                <a:sym typeface="Symbol"/>
              </a:rPr>
              <a:t> </a:t>
            </a:r>
            <a:r>
              <a:rPr lang="en-US" baseline="-25000" dirty="0" err="1" smtClean="0">
                <a:sym typeface="Symbol"/>
              </a:rPr>
              <a:t>sc</a:t>
            </a:r>
            <a:r>
              <a:rPr lang="en-US" dirty="0" smtClean="0">
                <a:sym typeface="Symbol"/>
              </a:rPr>
              <a:t>) should be independent of v</a:t>
            </a:r>
            <a:r>
              <a:rPr lang="en-US" baseline="-25000" dirty="0" smtClean="0">
                <a:sym typeface="Symbol"/>
              </a:rPr>
              <a:t>2 </a:t>
            </a:r>
            <a:r>
              <a:rPr lang="en-US" dirty="0" smtClean="0">
                <a:sym typeface="Symbol"/>
              </a:rPr>
              <a:t>.   </a:t>
            </a:r>
            <a:r>
              <a:rPr lang="en-US" baseline="-25000" dirty="0" smtClean="0">
                <a:sym typeface="Symbol"/>
              </a:rPr>
              <a:t> </a:t>
            </a:r>
            <a:r>
              <a:rPr lang="en-US" dirty="0" smtClean="0">
                <a:sym typeface="Symbol"/>
              </a:rPr>
              <a:t>It isn’t.</a:t>
            </a:r>
            <a:endParaRPr lang="en-US" baseline="-25000" dirty="0" smtClean="0"/>
          </a:p>
          <a:p>
            <a:pPr lvl="1"/>
            <a:r>
              <a:rPr lang="en-US" dirty="0"/>
              <a:t>T</a:t>
            </a:r>
            <a:r>
              <a:rPr lang="en-US" dirty="0" smtClean="0"/>
              <a:t>he experimentally observed signal decreases linearly as v</a:t>
            </a:r>
            <a:r>
              <a:rPr lang="en-US" baseline="-25000" dirty="0" smtClean="0"/>
              <a:t>2</a:t>
            </a:r>
            <a:r>
              <a:rPr lang="en-US" dirty="0" smtClean="0"/>
              <a:t> </a:t>
            </a:r>
            <a:r>
              <a:rPr lang="en-US" dirty="0" smtClean="0">
                <a:sym typeface="Symbol"/>
              </a:rPr>
              <a:t> 0</a:t>
            </a:r>
            <a:endParaRPr lang="en-US" dirty="0" smtClean="0"/>
          </a:p>
          <a:p>
            <a:pPr lvl="1"/>
            <a:r>
              <a:rPr lang="en-US" dirty="0" smtClean="0"/>
              <a:t>Understanding this observation is difficult because v</a:t>
            </a:r>
            <a:r>
              <a:rPr lang="en-US" baseline="-25000" dirty="0" smtClean="0"/>
              <a:t>2</a:t>
            </a:r>
            <a:r>
              <a:rPr lang="en-US" dirty="0" smtClean="0"/>
              <a:t> is a positive definite quantity and it does not average to zero for central collisions w/ fluctuations</a:t>
            </a:r>
          </a:p>
          <a:p>
            <a:pPr lvl="1"/>
            <a:endParaRPr lang="en-US" sz="800" dirty="0" smtClean="0"/>
          </a:p>
        </p:txBody>
      </p:sp>
      <p:pic>
        <p:nvPicPr>
          <p:cNvPr id="942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8340"/>
          <a:stretch/>
        </p:blipFill>
        <p:spPr bwMode="auto">
          <a:xfrm>
            <a:off x="5251234" y="4505951"/>
            <a:ext cx="3511766" cy="2155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121902" y="6511160"/>
            <a:ext cx="1641098" cy="27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txBox="1">
            <a:spLocks/>
          </p:cNvSpPr>
          <p:nvPr/>
        </p:nvSpPr>
        <p:spPr bwMode="auto">
          <a:xfrm>
            <a:off x="289560" y="4572000"/>
            <a:ext cx="542544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r>
              <a:rPr lang="en-US" kern="0" dirty="0" smtClean="0"/>
              <a:t>The most recent challenge comes from CMS</a:t>
            </a:r>
          </a:p>
          <a:p>
            <a:pPr lvl="1"/>
            <a:r>
              <a:rPr lang="en-US" kern="0" dirty="0" smtClean="0"/>
              <a:t>In an about to published paper, they report</a:t>
            </a:r>
            <a:r>
              <a:rPr lang="en-US" kern="0" dirty="0"/>
              <a:t> </a:t>
            </a:r>
            <a:r>
              <a:rPr lang="en-US" kern="0" dirty="0" smtClean="0"/>
              <a:t> </a:t>
            </a:r>
            <a:r>
              <a:rPr lang="en-US" kern="0" dirty="0" err="1" smtClean="0"/>
              <a:t>Pb-Pb</a:t>
            </a:r>
            <a:r>
              <a:rPr lang="en-US" kern="0" dirty="0" smtClean="0"/>
              <a:t> and p-</a:t>
            </a:r>
            <a:r>
              <a:rPr lang="en-US" kern="0" dirty="0" err="1" smtClean="0"/>
              <a:t>Pb</a:t>
            </a:r>
            <a:r>
              <a:rPr lang="en-US" kern="0" dirty="0" smtClean="0"/>
              <a:t> data that shows similar  results  for both datasets</a:t>
            </a:r>
          </a:p>
          <a:p>
            <a:pPr lvl="1"/>
            <a:r>
              <a:rPr lang="en-US" kern="0" dirty="0" smtClean="0"/>
              <a:t>Expect to extinguish the QGP in p-</a:t>
            </a:r>
            <a:r>
              <a:rPr lang="en-US" kern="0" dirty="0" err="1" smtClean="0"/>
              <a:t>Pb</a:t>
            </a:r>
            <a:endParaRPr lang="en-US" kern="0" dirty="0" smtClean="0"/>
          </a:p>
          <a:p>
            <a:pPr lvl="1"/>
            <a:r>
              <a:rPr lang="en-US" kern="0" dirty="0" smtClean="0"/>
              <a:t>Expect to disorient the direction of the             B field in p-</a:t>
            </a:r>
            <a:r>
              <a:rPr lang="en-US" kern="0" dirty="0" err="1" smtClean="0"/>
              <a:t>Pb</a:t>
            </a:r>
            <a:r>
              <a:rPr lang="en-US" kern="0" dirty="0" smtClean="0"/>
              <a:t>     </a:t>
            </a:r>
          </a:p>
        </p:txBody>
      </p:sp>
    </p:spTree>
    <p:extLst>
      <p:ext uri="{BB962C8B-B14F-4D97-AF65-F5344CB8AC3E}">
        <p14:creationId xmlns:p14="http://schemas.microsoft.com/office/powerpoint/2010/main" val="2354625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Isobar Run at RHIC</a:t>
            </a:r>
            <a:endParaRPr lang="en-US" dirty="0"/>
          </a:p>
        </p:txBody>
      </p:sp>
      <p:sp>
        <p:nvSpPr>
          <p:cNvPr id="3" name="Content Placeholder 2"/>
          <p:cNvSpPr>
            <a:spLocks noGrp="1"/>
          </p:cNvSpPr>
          <p:nvPr>
            <p:ph idx="1"/>
          </p:nvPr>
        </p:nvSpPr>
        <p:spPr>
          <a:xfrm>
            <a:off x="914400" y="1700213"/>
            <a:ext cx="7572376" cy="4243387"/>
          </a:xfrm>
        </p:spPr>
        <p:txBody>
          <a:bodyPr/>
          <a:lstStyle/>
          <a:p>
            <a:r>
              <a:rPr lang="en-US" dirty="0"/>
              <a:t>Adjusting the B field in these collisions, in a controlled way, is a </a:t>
            </a:r>
            <a:r>
              <a:rPr lang="en-US" dirty="0" smtClean="0"/>
              <a:t>way to distinguish signal from background</a:t>
            </a:r>
          </a:p>
          <a:p>
            <a:endParaRPr lang="en-US" dirty="0"/>
          </a:p>
          <a:p>
            <a:r>
              <a:rPr lang="en-US" dirty="0" smtClean="0"/>
              <a:t>If we can control the B field, but hold all other parameters constant, then we could see if the signal changes with as the B field changes</a:t>
            </a:r>
          </a:p>
          <a:p>
            <a:endParaRPr lang="en-US" dirty="0"/>
          </a:p>
          <a:p>
            <a:r>
              <a:rPr lang="en-US" dirty="0" smtClean="0"/>
              <a:t>Fortunately, this is possible with nuclear isobars</a:t>
            </a:r>
          </a:p>
          <a:p>
            <a:pPr lvl="1"/>
            <a:r>
              <a:rPr lang="en-US" dirty="0" smtClean="0"/>
              <a:t>Compare two identical systems but with different atomic number (Z)</a:t>
            </a:r>
          </a:p>
          <a:p>
            <a:pPr lvl="1"/>
            <a:endParaRPr lang="en-US" dirty="0"/>
          </a:p>
          <a:p>
            <a:endParaRPr lang="en-US" dirty="0"/>
          </a:p>
        </p:txBody>
      </p:sp>
    </p:spTree>
    <p:extLst>
      <p:ext uri="{BB962C8B-B14F-4D97-AF65-F5344CB8AC3E}">
        <p14:creationId xmlns:p14="http://schemas.microsoft.com/office/powerpoint/2010/main" val="2550688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867650" cy="534988"/>
          </a:xfrm>
        </p:spPr>
        <p:txBody>
          <a:bodyPr/>
          <a:lstStyle/>
          <a:p>
            <a:r>
              <a:rPr lang="en-US" dirty="0" smtClean="0"/>
              <a:t>RHIC will run Isobaric Beams in 2018</a:t>
            </a:r>
            <a:endParaRPr lang="en-US" dirty="0"/>
          </a:p>
        </p:txBody>
      </p:sp>
      <p:sp>
        <p:nvSpPr>
          <p:cNvPr id="3" name="Content Placeholder 2"/>
          <p:cNvSpPr>
            <a:spLocks noGrp="1"/>
          </p:cNvSpPr>
          <p:nvPr>
            <p:ph idx="1"/>
          </p:nvPr>
        </p:nvSpPr>
        <p:spPr>
          <a:xfrm>
            <a:off x="1066800" y="5534467"/>
            <a:ext cx="7572374" cy="962853"/>
          </a:xfrm>
          <a:solidFill>
            <a:schemeClr val="accent1">
              <a:lumMod val="20000"/>
              <a:lumOff val="80000"/>
            </a:schemeClr>
          </a:solidFill>
          <a:ln w="12700">
            <a:solidFill>
              <a:schemeClr val="tx1"/>
            </a:solidFill>
          </a:ln>
        </p:spPr>
        <p:txBody>
          <a:bodyPr/>
          <a:lstStyle/>
          <a:p>
            <a:pPr marL="91440" indent="0">
              <a:buNone/>
            </a:pPr>
            <a:r>
              <a:rPr lang="en-US" sz="1600" b="0" dirty="0"/>
              <a:t>We have </a:t>
            </a:r>
            <a:r>
              <a:rPr lang="en-US" sz="1600" b="0" dirty="0" smtClean="0"/>
              <a:t>[…] </a:t>
            </a:r>
            <a:r>
              <a:rPr lang="en-US" sz="1600" b="0" dirty="0"/>
              <a:t>investigated the case for colliding nuclear </a:t>
            </a:r>
            <a:r>
              <a:rPr lang="en-US" sz="1600" b="0" dirty="0" smtClean="0"/>
              <a:t>isobars […] and find </a:t>
            </a:r>
            <a:r>
              <a:rPr lang="en-US" sz="1600" b="0" dirty="0"/>
              <a:t>the case </a:t>
            </a:r>
            <a:r>
              <a:rPr lang="en-US" sz="1600" b="0" dirty="0" smtClean="0"/>
              <a:t>compelling. We </a:t>
            </a:r>
            <a:r>
              <a:rPr lang="en-US" sz="1600" b="0" dirty="0"/>
              <a:t>recommend that a program of nuclear isobar collisions to isolate the </a:t>
            </a:r>
            <a:r>
              <a:rPr lang="en-US" sz="1600" b="0" dirty="0" smtClean="0"/>
              <a:t>chiral magnetic effect </a:t>
            </a:r>
            <a:r>
              <a:rPr lang="en-US" sz="1600" b="0" dirty="0"/>
              <a:t>from background sources be placed as a high priority item </a:t>
            </a:r>
            <a:r>
              <a:rPr lang="en-US" sz="1600" b="0" dirty="0" smtClean="0"/>
              <a:t>in the </a:t>
            </a:r>
            <a:r>
              <a:rPr lang="en-US" sz="1600" b="0" dirty="0"/>
              <a:t>strategy </a:t>
            </a:r>
            <a:r>
              <a:rPr lang="en-US" sz="1600" b="0" dirty="0" smtClean="0"/>
              <a:t>for </a:t>
            </a:r>
            <a:r>
              <a:rPr lang="en-US" sz="1600" b="0" dirty="0"/>
              <a:t>completing the RHIC mission</a:t>
            </a:r>
            <a:r>
              <a:rPr lang="en-US" sz="1600" b="0" dirty="0" smtClean="0"/>
              <a:t>.</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79"/>
          <a:stretch/>
        </p:blipFill>
        <p:spPr bwMode="auto">
          <a:xfrm>
            <a:off x="1600200" y="871670"/>
            <a:ext cx="5654040" cy="4500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657600" y="5224343"/>
            <a:ext cx="3417667" cy="307777"/>
          </a:xfrm>
          <a:prstGeom prst="rect">
            <a:avLst/>
          </a:prstGeom>
        </p:spPr>
        <p:txBody>
          <a:bodyPr wrap="none">
            <a:spAutoFit/>
          </a:bodyPr>
          <a:lstStyle/>
          <a:p>
            <a:r>
              <a:rPr lang="en-US" sz="1400" b="0" dirty="0" smtClean="0">
                <a:solidFill>
                  <a:schemeClr val="tx1"/>
                </a:solidFill>
              </a:rPr>
              <a:t>arXiv:1608.00982v1 </a:t>
            </a:r>
            <a:r>
              <a:rPr lang="en-US" sz="1400" b="0" dirty="0">
                <a:solidFill>
                  <a:schemeClr val="tx1"/>
                </a:solidFill>
              </a:rPr>
              <a:t>[</a:t>
            </a:r>
            <a:r>
              <a:rPr lang="en-US" sz="1400" b="0" dirty="0" err="1">
                <a:solidFill>
                  <a:schemeClr val="tx1"/>
                </a:solidFill>
              </a:rPr>
              <a:t>nucl-th</a:t>
            </a:r>
            <a:r>
              <a:rPr lang="en-US" sz="1400" b="0" dirty="0">
                <a:solidFill>
                  <a:schemeClr val="tx1"/>
                </a:solidFill>
              </a:rPr>
              <a:t>] 2 Aug 2016</a:t>
            </a:r>
            <a:endParaRPr lang="en-US" sz="1400" dirty="0">
              <a:solidFill>
                <a:schemeClr val="tx1"/>
              </a:solidFill>
            </a:endParaRPr>
          </a:p>
        </p:txBody>
      </p:sp>
    </p:spTree>
    <p:extLst>
      <p:ext uri="{BB962C8B-B14F-4D97-AF65-F5344CB8AC3E}">
        <p14:creationId xmlns:p14="http://schemas.microsoft.com/office/powerpoint/2010/main" val="131341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1"/>
          <p:cNvSpPr>
            <a:spLocks noGrp="1"/>
          </p:cNvSpPr>
          <p:nvPr>
            <p:ph type="title"/>
          </p:nvPr>
        </p:nvSpPr>
        <p:spPr/>
        <p:txBody>
          <a:bodyPr/>
          <a:lstStyle/>
          <a:p>
            <a:r>
              <a:rPr lang="en-US" altLang="en-US" dirty="0" smtClean="0"/>
              <a:t>Summary</a:t>
            </a:r>
          </a:p>
        </p:txBody>
      </p:sp>
      <p:sp>
        <p:nvSpPr>
          <p:cNvPr id="10245" name="Content Placeholder 2"/>
          <p:cNvSpPr>
            <a:spLocks noGrp="1"/>
          </p:cNvSpPr>
          <p:nvPr>
            <p:ph idx="1"/>
          </p:nvPr>
        </p:nvSpPr>
        <p:spPr>
          <a:xfrm>
            <a:off x="381000" y="947738"/>
            <a:ext cx="8458200" cy="5148262"/>
          </a:xfrm>
        </p:spPr>
        <p:txBody>
          <a:bodyPr/>
          <a:lstStyle/>
          <a:p>
            <a:r>
              <a:rPr lang="en-US" altLang="en-US" dirty="0" smtClean="0"/>
              <a:t>STAR </a:t>
            </a:r>
            <a:r>
              <a:rPr lang="en-US" altLang="en-US" dirty="0"/>
              <a:t>&amp; ALICE see clear evidence for charge separation in Au-Au, </a:t>
            </a:r>
            <a:r>
              <a:rPr lang="en-US" altLang="en-US" dirty="0" err="1"/>
              <a:t>Pb-Pb</a:t>
            </a:r>
            <a:r>
              <a:rPr lang="en-US" altLang="en-US" dirty="0"/>
              <a:t>, Cu-Cu and U-U collisions at </a:t>
            </a:r>
            <a:r>
              <a:rPr lang="en-US" altLang="en-US" dirty="0" smtClean="0"/>
              <a:t>27, 39</a:t>
            </a:r>
            <a:r>
              <a:rPr lang="en-US" altLang="en-US" dirty="0"/>
              <a:t>, 62.4, 200 GeV/A and 2.76 </a:t>
            </a:r>
            <a:r>
              <a:rPr lang="en-US" altLang="en-US" dirty="0" err="1"/>
              <a:t>TeV</a:t>
            </a:r>
            <a:r>
              <a:rPr lang="en-US" altLang="en-US" dirty="0"/>
              <a:t>/A</a:t>
            </a:r>
          </a:p>
          <a:p>
            <a:pPr lvl="1"/>
            <a:r>
              <a:rPr lang="en-US" altLang="en-US" dirty="0">
                <a:solidFill>
                  <a:schemeClr val="accent2"/>
                </a:solidFill>
              </a:rPr>
              <a:t>The signal is not so small … </a:t>
            </a:r>
            <a:r>
              <a:rPr lang="en-US" altLang="en-US" dirty="0">
                <a:solidFill>
                  <a:schemeClr val="accent2"/>
                </a:solidFill>
                <a:sym typeface="Symbol" pitchFamily="18" charset="2"/>
              </a:rPr>
              <a:t>|a| ~ 10</a:t>
            </a:r>
            <a:r>
              <a:rPr lang="en-US" altLang="en-US" baseline="30000" dirty="0">
                <a:solidFill>
                  <a:schemeClr val="accent2"/>
                </a:solidFill>
                <a:sym typeface="Symbol" pitchFamily="18" charset="2"/>
              </a:rPr>
              <a:t>-2 </a:t>
            </a:r>
            <a:r>
              <a:rPr lang="en-US" altLang="en-US" dirty="0">
                <a:solidFill>
                  <a:schemeClr val="accent2"/>
                </a:solidFill>
                <a:sym typeface="Symbol" pitchFamily="18" charset="2"/>
              </a:rPr>
              <a:t>,  and is accessible with standard tools</a:t>
            </a:r>
          </a:p>
          <a:p>
            <a:pPr lvl="1"/>
            <a:r>
              <a:rPr lang="en-US" altLang="en-US" dirty="0">
                <a:solidFill>
                  <a:schemeClr val="accent2"/>
                </a:solidFill>
                <a:sym typeface="Symbol" pitchFamily="18" charset="2"/>
              </a:rPr>
              <a:t>The signal </a:t>
            </a:r>
            <a:r>
              <a:rPr lang="en-US" altLang="en-US" dirty="0" smtClean="0">
                <a:solidFill>
                  <a:schemeClr val="accent2"/>
                </a:solidFill>
                <a:sym typeface="Symbol" pitchFamily="18" charset="2"/>
              </a:rPr>
              <a:t>goes </a:t>
            </a:r>
            <a:r>
              <a:rPr lang="en-US" altLang="en-US" dirty="0">
                <a:solidFill>
                  <a:schemeClr val="accent2"/>
                </a:solidFill>
                <a:sym typeface="Symbol" pitchFamily="18" charset="2"/>
              </a:rPr>
              <a:t>away </a:t>
            </a:r>
            <a:r>
              <a:rPr lang="en-US" altLang="en-US" dirty="0" smtClean="0">
                <a:solidFill>
                  <a:schemeClr val="accent2"/>
                </a:solidFill>
                <a:sym typeface="Symbol" pitchFamily="18" charset="2"/>
              </a:rPr>
              <a:t>at energies below 19.6 GeV/A</a:t>
            </a:r>
          </a:p>
          <a:p>
            <a:pPr lvl="1"/>
            <a:endParaRPr lang="en-US" altLang="en-US" sz="800" dirty="0">
              <a:solidFill>
                <a:schemeClr val="accent2"/>
              </a:solidFill>
            </a:endParaRPr>
          </a:p>
          <a:p>
            <a:r>
              <a:rPr lang="en-US" altLang="en-US" dirty="0" smtClean="0"/>
              <a:t>Charge separation may be an indicator of the Chiral Magnetic Effect .      It could also be due to background effects.</a:t>
            </a:r>
          </a:p>
          <a:p>
            <a:pPr lvl="1"/>
            <a:endParaRPr lang="en-US" altLang="en-US" sz="800" dirty="0"/>
          </a:p>
          <a:p>
            <a:r>
              <a:rPr lang="en-US" dirty="0"/>
              <a:t>The Chiral Magnetic </a:t>
            </a:r>
            <a:r>
              <a:rPr lang="en-US" dirty="0" smtClean="0"/>
              <a:t>Effect, if it has been observed,</a:t>
            </a:r>
          </a:p>
          <a:p>
            <a:pPr lvl="1"/>
            <a:r>
              <a:rPr lang="en-US" dirty="0"/>
              <a:t>P</a:t>
            </a:r>
            <a:r>
              <a:rPr lang="en-US" dirty="0" smtClean="0"/>
              <a:t>rovides </a:t>
            </a:r>
            <a:r>
              <a:rPr lang="en-US" dirty="0"/>
              <a:t>for the study of topologically complex gluon configurations</a:t>
            </a:r>
          </a:p>
          <a:p>
            <a:pPr lvl="1"/>
            <a:r>
              <a:rPr lang="en-US" dirty="0"/>
              <a:t>Strong magnetic fields</a:t>
            </a:r>
          </a:p>
          <a:p>
            <a:pPr lvl="1"/>
            <a:r>
              <a:rPr lang="en-US" dirty="0"/>
              <a:t>and Chiral Symmetry </a:t>
            </a:r>
            <a:r>
              <a:rPr lang="en-US" dirty="0" smtClean="0"/>
              <a:t>restoration</a:t>
            </a:r>
            <a:endParaRPr lang="en-US" altLang="en-US" dirty="0" smtClean="0"/>
          </a:p>
          <a:p>
            <a:pPr lvl="1"/>
            <a:endParaRPr lang="en-US" altLang="en-US" sz="800" dirty="0"/>
          </a:p>
          <a:p>
            <a:r>
              <a:rPr lang="en-US" altLang="en-US" dirty="0" smtClean="0"/>
              <a:t>However, there are poorly understood backgrounds that could mimic or mask the expected signal</a:t>
            </a:r>
          </a:p>
          <a:p>
            <a:pPr lvl="1"/>
            <a:r>
              <a:rPr lang="en-US" altLang="en-US" dirty="0" smtClean="0"/>
              <a:t>The result is of such fundamental importance that more controlled experiments are justified and required</a:t>
            </a:r>
          </a:p>
          <a:p>
            <a:pPr marL="452438" lvl="1" indent="0">
              <a:buNone/>
            </a:pPr>
            <a:endParaRPr lang="en-US" altLang="en-US" sz="800" dirty="0"/>
          </a:p>
          <a:p>
            <a:r>
              <a:rPr lang="en-US" altLang="en-US" dirty="0" smtClean="0"/>
              <a:t> RHIC will be running </a:t>
            </a:r>
            <a:r>
              <a:rPr lang="en-US" altLang="en-US" baseline="30000" dirty="0" smtClean="0"/>
              <a:t>96</a:t>
            </a:r>
            <a:r>
              <a:rPr lang="en-US" altLang="en-US" dirty="0" smtClean="0"/>
              <a:t>Zr and </a:t>
            </a:r>
            <a:r>
              <a:rPr lang="en-US" altLang="en-US" baseline="30000" dirty="0" smtClean="0"/>
              <a:t>96</a:t>
            </a:r>
            <a:r>
              <a:rPr lang="en-US" altLang="en-US" dirty="0" smtClean="0"/>
              <a:t>Ru beams in 2018 to try to sort this out</a:t>
            </a:r>
          </a:p>
          <a:p>
            <a:pPr lvl="1"/>
            <a:r>
              <a:rPr lang="en-US" altLang="en-US" dirty="0" smtClean="0"/>
              <a:t>Approximately 500 M events, each, and/or about 3 weeks each</a:t>
            </a:r>
          </a:p>
        </p:txBody>
      </p:sp>
      <p:sp>
        <p:nvSpPr>
          <p:cNvPr id="7" name="Rectangle 6"/>
          <p:cNvSpPr/>
          <p:nvPr/>
        </p:nvSpPr>
        <p:spPr>
          <a:xfrm>
            <a:off x="1787430" y="6324600"/>
            <a:ext cx="5603970" cy="461665"/>
          </a:xfrm>
          <a:prstGeom prst="rect">
            <a:avLst/>
          </a:prstGeom>
          <a:solidFill>
            <a:schemeClr val="accent1">
              <a:lumMod val="20000"/>
              <a:lumOff val="80000"/>
            </a:schemeClr>
          </a:solidFill>
          <a:ln w="12700">
            <a:solidFill>
              <a:schemeClr val="tx1"/>
            </a:solidFill>
          </a:ln>
        </p:spPr>
        <p:txBody>
          <a:bodyPr wrap="none">
            <a:spAutoFit/>
          </a:bodyPr>
          <a:lstStyle/>
          <a:p>
            <a:r>
              <a:rPr lang="en-US" sz="1200" b="0" dirty="0" smtClean="0">
                <a:solidFill>
                  <a:schemeClr val="tx1"/>
                </a:solidFill>
              </a:rPr>
              <a:t>For more information see:  </a:t>
            </a:r>
            <a:r>
              <a:rPr lang="de-DE" sz="1200" b="0" dirty="0">
                <a:solidFill>
                  <a:schemeClr val="tx1"/>
                </a:solidFill>
              </a:rPr>
              <a:t>Volker Koch </a:t>
            </a:r>
            <a:r>
              <a:rPr lang="de-DE" sz="1200" b="0" i="1" dirty="0">
                <a:solidFill>
                  <a:schemeClr val="tx1"/>
                </a:solidFill>
              </a:rPr>
              <a:t>et </a:t>
            </a:r>
            <a:r>
              <a:rPr lang="de-DE" sz="1200" b="0" i="1" dirty="0" smtClean="0">
                <a:solidFill>
                  <a:schemeClr val="tx1"/>
                </a:solidFill>
              </a:rPr>
              <a:t>al.  </a:t>
            </a:r>
            <a:r>
              <a:rPr lang="de-DE" sz="1200" b="0" dirty="0" smtClean="0">
                <a:solidFill>
                  <a:schemeClr val="tx1"/>
                </a:solidFill>
              </a:rPr>
              <a:t>2017 </a:t>
            </a:r>
            <a:r>
              <a:rPr lang="de-DE" sz="1200" b="0" i="1" dirty="0">
                <a:solidFill>
                  <a:schemeClr val="tx1"/>
                </a:solidFill>
              </a:rPr>
              <a:t>Chinese Phys. C </a:t>
            </a:r>
            <a:r>
              <a:rPr lang="de-DE" sz="1200" dirty="0">
                <a:solidFill>
                  <a:schemeClr val="tx1"/>
                </a:solidFill>
              </a:rPr>
              <a:t>41 </a:t>
            </a:r>
            <a:r>
              <a:rPr lang="de-DE" sz="1200" b="0" dirty="0" smtClean="0">
                <a:solidFill>
                  <a:schemeClr val="tx1"/>
                </a:solidFill>
              </a:rPr>
              <a:t>072001</a:t>
            </a:r>
          </a:p>
          <a:p>
            <a:r>
              <a:rPr lang="en-US" sz="1200" b="0" dirty="0">
                <a:solidFill>
                  <a:schemeClr val="tx1"/>
                </a:solidFill>
              </a:rPr>
              <a:t>a</a:t>
            </a:r>
            <a:r>
              <a:rPr lang="en-US" sz="1200" b="0" dirty="0" smtClean="0">
                <a:solidFill>
                  <a:schemeClr val="tx1"/>
                </a:solidFill>
              </a:rPr>
              <a:t>nd/or arXiv:1608.00982v1 </a:t>
            </a:r>
            <a:r>
              <a:rPr lang="en-US" sz="1200" b="0" dirty="0">
                <a:solidFill>
                  <a:schemeClr val="tx1"/>
                </a:solidFill>
              </a:rPr>
              <a:t>[</a:t>
            </a:r>
            <a:r>
              <a:rPr lang="en-US" sz="1200" b="0" dirty="0" err="1">
                <a:solidFill>
                  <a:schemeClr val="tx1"/>
                </a:solidFill>
              </a:rPr>
              <a:t>nucl-th</a:t>
            </a:r>
            <a:r>
              <a:rPr lang="en-US" sz="1200" b="0" dirty="0">
                <a:solidFill>
                  <a:schemeClr val="tx1"/>
                </a:solidFill>
              </a:rPr>
              <a:t>] 2 Aug </a:t>
            </a:r>
            <a:r>
              <a:rPr lang="en-US" sz="1200" b="0" dirty="0" smtClean="0">
                <a:solidFill>
                  <a:schemeClr val="tx1"/>
                </a:solidFill>
              </a:rPr>
              <a:t>2016</a:t>
            </a:r>
            <a:endParaRPr lang="en-US" sz="1200" b="0"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endParaRPr lang="en-US" altLang="en-US" smtClean="0"/>
          </a:p>
        </p:txBody>
      </p:sp>
      <p:sp>
        <p:nvSpPr>
          <p:cNvPr id="47107" name="Content Placeholder 2"/>
          <p:cNvSpPr>
            <a:spLocks noGrp="1"/>
          </p:cNvSpPr>
          <p:nvPr>
            <p:ph idx="1"/>
          </p:nvPr>
        </p:nvSpPr>
        <p:spPr>
          <a:xfrm>
            <a:off x="1038225" y="2971800"/>
            <a:ext cx="7067550" cy="838200"/>
          </a:xfrm>
        </p:spPr>
        <p:txBody>
          <a:bodyPr/>
          <a:lstStyle/>
          <a:p>
            <a:pPr algn="ctr">
              <a:buFontTx/>
              <a:buNone/>
            </a:pPr>
            <a:r>
              <a:rPr lang="en-US" altLang="en-US" smtClean="0"/>
              <a:t>Backup Slides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943850" cy="534988"/>
          </a:xfrm>
        </p:spPr>
        <p:txBody>
          <a:bodyPr/>
          <a:lstStyle/>
          <a:p>
            <a:r>
              <a:rPr lang="en-US" baseline="30000" dirty="0" smtClean="0"/>
              <a:t>96</a:t>
            </a:r>
            <a:r>
              <a:rPr lang="en-US" dirty="0" smtClean="0"/>
              <a:t>Zr + </a:t>
            </a:r>
            <a:r>
              <a:rPr lang="en-US" baseline="30000" dirty="0" smtClean="0"/>
              <a:t>96</a:t>
            </a:r>
            <a:r>
              <a:rPr lang="en-US" dirty="0" smtClean="0"/>
              <a:t>Zr   and  </a:t>
            </a:r>
            <a:r>
              <a:rPr lang="en-US" baseline="30000" dirty="0" smtClean="0"/>
              <a:t>96</a:t>
            </a:r>
            <a:r>
              <a:rPr lang="en-US" dirty="0" smtClean="0"/>
              <a:t>Ru + </a:t>
            </a:r>
            <a:r>
              <a:rPr lang="en-US" baseline="30000" dirty="0"/>
              <a:t>96</a:t>
            </a:r>
            <a:r>
              <a:rPr lang="en-US" dirty="0"/>
              <a:t>Ru </a:t>
            </a:r>
            <a:r>
              <a:rPr lang="en-US" dirty="0" smtClean="0"/>
              <a:t> collisions </a:t>
            </a:r>
            <a:endParaRPr lang="en-US" dirty="0"/>
          </a:p>
        </p:txBody>
      </p:sp>
      <p:sp>
        <p:nvSpPr>
          <p:cNvPr id="3" name="Content Placeholder 2"/>
          <p:cNvSpPr>
            <a:spLocks noGrp="1"/>
          </p:cNvSpPr>
          <p:nvPr>
            <p:ph idx="1"/>
          </p:nvPr>
        </p:nvSpPr>
        <p:spPr>
          <a:xfrm>
            <a:off x="838200" y="1219200"/>
            <a:ext cx="8029576" cy="4243387"/>
          </a:xfrm>
        </p:spPr>
        <p:txBody>
          <a:bodyPr/>
          <a:lstStyle/>
          <a:p>
            <a:r>
              <a:rPr lang="en-US" dirty="0" smtClean="0"/>
              <a:t>Isobaric collisions allow us to compare two colliding systems with</a:t>
            </a:r>
          </a:p>
          <a:p>
            <a:pPr lvl="1"/>
            <a:r>
              <a:rPr lang="en-US" dirty="0" smtClean="0"/>
              <a:t>the same mass </a:t>
            </a:r>
          </a:p>
          <a:p>
            <a:pPr lvl="1"/>
            <a:r>
              <a:rPr lang="en-US" dirty="0">
                <a:solidFill>
                  <a:schemeClr val="bg2">
                    <a:lumMod val="75000"/>
                  </a:schemeClr>
                </a:solidFill>
              </a:rPr>
              <a:t>(</a:t>
            </a:r>
            <a:r>
              <a:rPr lang="en-US" dirty="0" smtClean="0">
                <a:solidFill>
                  <a:schemeClr val="bg2">
                    <a:lumMod val="75000"/>
                  </a:schemeClr>
                </a:solidFill>
              </a:rPr>
              <a:t>nearly) </a:t>
            </a:r>
            <a:r>
              <a:rPr lang="en-US" dirty="0"/>
              <a:t>the same </a:t>
            </a:r>
            <a:r>
              <a:rPr lang="en-US" dirty="0" smtClean="0"/>
              <a:t>shape and geometry</a:t>
            </a:r>
          </a:p>
          <a:p>
            <a:pPr lvl="1"/>
            <a:r>
              <a:rPr lang="en-US" dirty="0" smtClean="0"/>
              <a:t>but </a:t>
            </a:r>
            <a:r>
              <a:rPr lang="en-US" dirty="0"/>
              <a:t>different number of </a:t>
            </a:r>
            <a:r>
              <a:rPr lang="en-US" dirty="0" smtClean="0"/>
              <a:t>protons  </a:t>
            </a:r>
            <a:r>
              <a:rPr lang="en-US" dirty="0" smtClean="0">
                <a:solidFill>
                  <a:schemeClr val="bg2">
                    <a:lumMod val="75000"/>
                  </a:schemeClr>
                </a:solidFill>
              </a:rPr>
              <a:t>(and thus different E and B fields)</a:t>
            </a:r>
          </a:p>
          <a:p>
            <a:pPr lvl="1"/>
            <a:endParaRPr lang="en-US" sz="800" dirty="0" smtClean="0"/>
          </a:p>
          <a:p>
            <a:r>
              <a:rPr lang="en-US" dirty="0" smtClean="0"/>
              <a:t>Study phenomena as a function of the neutron/proton ratio</a:t>
            </a:r>
          </a:p>
          <a:p>
            <a:pPr lvl="1"/>
            <a:r>
              <a:rPr lang="en-US" dirty="0" smtClean="0"/>
              <a:t>Fundamental physics with excellent control over background effects</a:t>
            </a:r>
          </a:p>
          <a:p>
            <a:pPr lvl="1"/>
            <a:endParaRPr lang="en-US" sz="800" dirty="0"/>
          </a:p>
          <a:p>
            <a:r>
              <a:rPr lang="en-US" dirty="0" smtClean="0"/>
              <a:t>Flow, specifically directed flow v</a:t>
            </a:r>
            <a:r>
              <a:rPr lang="en-US" baseline="-25000" dirty="0" smtClean="0"/>
              <a:t>1</a:t>
            </a:r>
            <a:r>
              <a:rPr lang="en-US" dirty="0" smtClean="0"/>
              <a:t>, has been shown to have a strong n/p ratio dependence at  55 MeV / nucleon</a:t>
            </a:r>
          </a:p>
          <a:p>
            <a:pPr lvl="1"/>
            <a:r>
              <a:rPr lang="en-US" dirty="0"/>
              <a:t>D</a:t>
            </a:r>
            <a:r>
              <a:rPr lang="en-US" dirty="0" smtClean="0"/>
              <a:t>ue to larger cross section for n-p collisions compare to n-n or p-p  </a:t>
            </a:r>
          </a:p>
          <a:p>
            <a:pPr lvl="1"/>
            <a:r>
              <a:rPr lang="en-US" dirty="0" smtClean="0"/>
              <a:t>Pak, </a:t>
            </a:r>
            <a:r>
              <a:rPr lang="en-US" dirty="0" err="1" smtClean="0"/>
              <a:t>Benenson</a:t>
            </a:r>
            <a:r>
              <a:rPr lang="en-US" dirty="0" smtClean="0"/>
              <a:t>, et al.,  PRL 78 (1997) 1022      </a:t>
            </a:r>
            <a:r>
              <a:rPr lang="en-US" dirty="0" smtClean="0">
                <a:solidFill>
                  <a:schemeClr val="bg2">
                    <a:lumMod val="75000"/>
                  </a:schemeClr>
                </a:solidFill>
              </a:rPr>
              <a:t>(hadronic </a:t>
            </a:r>
            <a:r>
              <a:rPr lang="en-US" dirty="0" err="1" smtClean="0">
                <a:solidFill>
                  <a:schemeClr val="bg2">
                    <a:lumMod val="75000"/>
                  </a:schemeClr>
                </a:solidFill>
              </a:rPr>
              <a:t>dof</a:t>
            </a:r>
            <a:r>
              <a:rPr lang="en-US" dirty="0" smtClean="0">
                <a:solidFill>
                  <a:schemeClr val="bg2">
                    <a:lumMod val="75000"/>
                  </a:schemeClr>
                </a:solidFill>
              </a:rPr>
              <a:t>, non-QGP) </a:t>
            </a:r>
          </a:p>
          <a:p>
            <a:pPr lvl="1"/>
            <a:endParaRPr lang="en-US" sz="800" dirty="0" smtClean="0"/>
          </a:p>
          <a:p>
            <a:r>
              <a:rPr lang="en-US" dirty="0" smtClean="0"/>
              <a:t>What happens at 200 GeV/nucleon?   </a:t>
            </a:r>
            <a:r>
              <a:rPr lang="en-US" sz="1600" dirty="0" smtClean="0">
                <a:solidFill>
                  <a:schemeClr val="bg2">
                    <a:lumMod val="75000"/>
                  </a:schemeClr>
                </a:solidFill>
              </a:rPr>
              <a:t>(QGP </a:t>
            </a:r>
            <a:r>
              <a:rPr lang="en-US" sz="1600" dirty="0" err="1" smtClean="0">
                <a:solidFill>
                  <a:schemeClr val="bg2">
                    <a:lumMod val="75000"/>
                  </a:schemeClr>
                </a:solidFill>
              </a:rPr>
              <a:t>dof</a:t>
            </a:r>
            <a:r>
              <a:rPr lang="en-US" sz="1600" dirty="0" smtClean="0">
                <a:solidFill>
                  <a:schemeClr val="bg2">
                    <a:lumMod val="75000"/>
                  </a:schemeClr>
                </a:solidFill>
              </a:rPr>
              <a:t>)</a:t>
            </a:r>
          </a:p>
          <a:p>
            <a:pPr lvl="1"/>
            <a:r>
              <a:rPr lang="en-US" dirty="0" smtClean="0"/>
              <a:t>Sensitivity to the equation of state (EOS)</a:t>
            </a:r>
          </a:p>
          <a:p>
            <a:pPr lvl="1"/>
            <a:r>
              <a:rPr lang="en-US" dirty="0" smtClean="0"/>
              <a:t>Advances in relativistic hydrodynamics</a:t>
            </a:r>
          </a:p>
          <a:p>
            <a:pPr lvl="1"/>
            <a:r>
              <a:rPr lang="en-US" dirty="0" smtClean="0"/>
              <a:t>Study of phenomena that are sensitive to the strong electric and magnetic fields that are created when two nuclei collide – such as CME, </a:t>
            </a:r>
            <a:r>
              <a:rPr lang="en-US" dirty="0" err="1" smtClean="0"/>
              <a:t>Lamdba</a:t>
            </a:r>
            <a:r>
              <a:rPr lang="en-US" dirty="0" smtClean="0"/>
              <a:t> Polarization, perhaps even ultra-peripheral collisions </a:t>
            </a:r>
          </a:p>
          <a:p>
            <a:pPr marL="452438" lvl="1" indent="0">
              <a:buNone/>
            </a:pPr>
            <a:endParaRPr lang="en-US" dirty="0" smtClean="0"/>
          </a:p>
          <a:p>
            <a:pPr lvl="1"/>
            <a:endParaRPr lang="en-US" dirty="0"/>
          </a:p>
          <a:p>
            <a:endParaRPr lang="en-US" dirty="0"/>
          </a:p>
        </p:txBody>
      </p:sp>
    </p:spTree>
    <p:extLst>
      <p:ext uri="{BB962C8B-B14F-4D97-AF65-F5344CB8AC3E}">
        <p14:creationId xmlns:p14="http://schemas.microsoft.com/office/powerpoint/2010/main" val="283218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23314"/>
            <a:ext cx="9144000" cy="4411810"/>
          </a:xfrm>
          <a:prstGeom prst="rect">
            <a:avLst/>
          </a:prstGeom>
        </p:spPr>
      </p:pic>
      <p:sp>
        <p:nvSpPr>
          <p:cNvPr id="2" name="Title 1"/>
          <p:cNvSpPr>
            <a:spLocks noGrp="1"/>
          </p:cNvSpPr>
          <p:nvPr>
            <p:ph type="title"/>
          </p:nvPr>
        </p:nvSpPr>
        <p:spPr/>
        <p:txBody>
          <a:bodyPr/>
          <a:lstStyle/>
          <a:p>
            <a:r>
              <a:rPr lang="en-US" dirty="0" smtClean="0"/>
              <a:t>The early Universe</a:t>
            </a:r>
            <a:endParaRPr lang="en-US" dirty="0"/>
          </a:p>
        </p:txBody>
      </p:sp>
      <p:sp>
        <p:nvSpPr>
          <p:cNvPr id="8" name="Rectangle 7"/>
          <p:cNvSpPr/>
          <p:nvPr/>
        </p:nvSpPr>
        <p:spPr bwMode="auto">
          <a:xfrm>
            <a:off x="287382" y="6535782"/>
            <a:ext cx="1066800"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5" name="Content Placeholder 4"/>
          <p:cNvSpPr>
            <a:spLocks noGrp="1"/>
          </p:cNvSpPr>
          <p:nvPr>
            <p:ph idx="1"/>
          </p:nvPr>
        </p:nvSpPr>
        <p:spPr>
          <a:xfrm>
            <a:off x="301863" y="5537451"/>
            <a:ext cx="8686800" cy="890814"/>
          </a:xfrm>
        </p:spPr>
        <p:txBody>
          <a:bodyPr/>
          <a:lstStyle/>
          <a:p>
            <a:pPr>
              <a:spcBef>
                <a:spcPts val="400"/>
              </a:spcBef>
            </a:pPr>
            <a:r>
              <a:rPr lang="en-US" dirty="0" smtClean="0"/>
              <a:t>The Universe was filled with hot and dense matter at the earliest times</a:t>
            </a:r>
          </a:p>
          <a:p>
            <a:pPr>
              <a:spcBef>
                <a:spcPts val="400"/>
              </a:spcBef>
              <a:tabLst>
                <a:tab pos="1939925" algn="l"/>
              </a:tabLst>
            </a:pPr>
            <a:r>
              <a:rPr lang="en-US" dirty="0" smtClean="0"/>
              <a:t>Nanoseconds	–  the Inflation </a:t>
            </a:r>
            <a:r>
              <a:rPr lang="en-US" dirty="0" err="1" smtClean="0"/>
              <a:t>epoc</a:t>
            </a:r>
            <a:r>
              <a:rPr lang="en-US" dirty="0" smtClean="0"/>
              <a:t> w/ topologically complex gluon fields</a:t>
            </a:r>
          </a:p>
          <a:p>
            <a:pPr>
              <a:spcBef>
                <a:spcPts val="400"/>
              </a:spcBef>
              <a:tabLst>
                <a:tab pos="1939925" algn="l"/>
              </a:tabLst>
            </a:pPr>
            <a:r>
              <a:rPr lang="en-US" dirty="0" smtClean="0"/>
              <a:t>Microseconds 	–  a Quark Gluon Plasma;  flux tubes decay and form quarks</a:t>
            </a:r>
          </a:p>
          <a:p>
            <a:pPr>
              <a:spcBef>
                <a:spcPts val="400"/>
              </a:spcBef>
              <a:tabLst>
                <a:tab pos="1939925" algn="l"/>
              </a:tabLst>
            </a:pPr>
            <a:r>
              <a:rPr lang="en-US" dirty="0" smtClean="0"/>
              <a:t>Seconds          	–  first Nuclei are formed.</a:t>
            </a:r>
            <a:r>
              <a:rPr lang="en-US" dirty="0" smtClean="0">
                <a:solidFill>
                  <a:schemeClr val="bg1">
                    <a:lumMod val="50000"/>
                  </a:schemeClr>
                </a:solidFill>
              </a:rPr>
              <a:t>    </a:t>
            </a:r>
            <a:r>
              <a:rPr lang="en-US" dirty="0" smtClean="0"/>
              <a:t>Atoms come 380,000 years later.</a:t>
            </a:r>
            <a:endParaRPr lang="en-US" dirty="0"/>
          </a:p>
        </p:txBody>
      </p:sp>
    </p:spTree>
    <p:extLst>
      <p:ext uri="{BB962C8B-B14F-4D97-AF65-F5344CB8AC3E}">
        <p14:creationId xmlns:p14="http://schemas.microsoft.com/office/powerpoint/2010/main" val="37809926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Mystery	</a:t>
            </a:r>
            <a:endParaRPr lang="en-US" dirty="0"/>
          </a:p>
        </p:txBody>
      </p:sp>
      <p:sp>
        <p:nvSpPr>
          <p:cNvPr id="3" name="Content Placeholder 2"/>
          <p:cNvSpPr>
            <a:spLocks noGrp="1"/>
          </p:cNvSpPr>
          <p:nvPr>
            <p:ph idx="1"/>
          </p:nvPr>
        </p:nvSpPr>
        <p:spPr>
          <a:xfrm>
            <a:off x="411956" y="1981200"/>
            <a:ext cx="8320088" cy="2501900"/>
          </a:xfrm>
        </p:spPr>
        <p:txBody>
          <a:bodyPr/>
          <a:lstStyle/>
          <a:p>
            <a:r>
              <a:rPr lang="en-US" dirty="0" smtClean="0"/>
              <a:t>Where does the energy come from to drive inflation?</a:t>
            </a:r>
          </a:p>
          <a:p>
            <a:pPr marL="0" indent="0">
              <a:buNone/>
            </a:pPr>
            <a:endParaRPr lang="en-US" dirty="0"/>
          </a:p>
          <a:p>
            <a:r>
              <a:rPr lang="en-US" dirty="0" smtClean="0"/>
              <a:t>We don’t know.     </a:t>
            </a:r>
            <a:endParaRPr lang="en-US" dirty="0"/>
          </a:p>
          <a:p>
            <a:endParaRPr lang="en-US" dirty="0" smtClean="0"/>
          </a:p>
          <a:p>
            <a:r>
              <a:rPr lang="en-US" dirty="0"/>
              <a:t>W</a:t>
            </a:r>
            <a:r>
              <a:rPr lang="en-US" dirty="0" smtClean="0"/>
              <a:t>e presume that the early Universe is filled with topologically complex gauge fields (perhaps in 3 dimensions) that look a lot like gluon fields</a:t>
            </a:r>
          </a:p>
          <a:p>
            <a:endParaRPr lang="en-US" dirty="0" smtClean="0"/>
          </a:p>
          <a:p>
            <a:pPr lvl="1"/>
            <a:r>
              <a:rPr lang="en-US" dirty="0" smtClean="0"/>
              <a:t>This promises to lead to the discovery of lots of interesting phenomenology</a:t>
            </a:r>
            <a:endParaRPr lang="en-US" dirty="0"/>
          </a:p>
        </p:txBody>
      </p:sp>
    </p:spTree>
    <p:extLst>
      <p:ext uri="{BB962C8B-B14F-4D97-AF65-F5344CB8AC3E}">
        <p14:creationId xmlns:p14="http://schemas.microsoft.com/office/powerpoint/2010/main" val="9087702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II</a:t>
            </a:r>
            <a:endParaRPr lang="en-US" dirty="0"/>
          </a:p>
        </p:txBody>
      </p:sp>
      <p:sp>
        <p:nvSpPr>
          <p:cNvPr id="3" name="Content Placeholder 2"/>
          <p:cNvSpPr>
            <a:spLocks noGrp="1"/>
          </p:cNvSpPr>
          <p:nvPr>
            <p:ph idx="1"/>
          </p:nvPr>
        </p:nvSpPr>
        <p:spPr>
          <a:xfrm>
            <a:off x="838200" y="1319213"/>
            <a:ext cx="7724776" cy="4243387"/>
          </a:xfrm>
        </p:spPr>
        <p:txBody>
          <a:bodyPr/>
          <a:lstStyle/>
          <a:p>
            <a:r>
              <a:rPr lang="en-US" dirty="0" smtClean="0"/>
              <a:t>QCD is a non-abelian gauge theory that is filled with fascinating phenomenology</a:t>
            </a:r>
          </a:p>
          <a:p>
            <a:endParaRPr lang="en-US" sz="800" dirty="0" smtClean="0"/>
          </a:p>
          <a:p>
            <a:r>
              <a:rPr lang="en-US" dirty="0" smtClean="0"/>
              <a:t>Heavy Ion Colliders make some of this phenomenology accessible to the experimentalist</a:t>
            </a:r>
          </a:p>
          <a:p>
            <a:endParaRPr lang="en-US" sz="800" dirty="0" smtClean="0"/>
          </a:p>
          <a:p>
            <a:pPr lvl="1"/>
            <a:endParaRPr lang="en-US" sz="800" dirty="0" smtClean="0"/>
          </a:p>
          <a:p>
            <a:r>
              <a:rPr lang="en-US" dirty="0" smtClean="0"/>
              <a:t>It is important to understand non-abelian gauge theories               (in all dimensions) because you can only have knots in 3 spatial dimensions and perhaps that is why we live in a 3D world</a:t>
            </a:r>
          </a:p>
          <a:p>
            <a:endParaRPr lang="en-US" dirty="0"/>
          </a:p>
        </p:txBody>
      </p:sp>
      <p:sp>
        <p:nvSpPr>
          <p:cNvPr id="5" name="TextBox 4"/>
          <p:cNvSpPr txBox="1"/>
          <p:nvPr/>
        </p:nvSpPr>
        <p:spPr>
          <a:xfrm>
            <a:off x="1112520" y="4038600"/>
            <a:ext cx="7315200" cy="1785104"/>
          </a:xfrm>
          <a:prstGeom prst="rect">
            <a:avLst/>
          </a:prstGeom>
          <a:noFill/>
        </p:spPr>
        <p:txBody>
          <a:bodyPr wrap="square" rtlCol="0">
            <a:spAutoFit/>
          </a:bodyPr>
          <a:lstStyle/>
          <a:p>
            <a:r>
              <a:rPr lang="en-US" sz="1400" dirty="0" smtClean="0">
                <a:solidFill>
                  <a:schemeClr val="accent2"/>
                </a:solidFill>
                <a:latin typeface="Times New Roman" panose="02020603050405020304" pitchFamily="18" charset="0"/>
                <a:cs typeface="Times New Roman" panose="02020603050405020304" pitchFamily="18" charset="0"/>
              </a:rPr>
              <a:t>“We </a:t>
            </a:r>
            <a:r>
              <a:rPr lang="en-US" sz="1400" dirty="0">
                <a:solidFill>
                  <a:schemeClr val="accent2"/>
                </a:solidFill>
                <a:latin typeface="Times New Roman" panose="02020603050405020304" pitchFamily="18" charset="0"/>
                <a:cs typeface="Times New Roman" panose="02020603050405020304" pitchFamily="18" charset="0"/>
              </a:rPr>
              <a:t>suggest a structure for the vacuum comprised of a network of tightly knotted/linked flux tubes </a:t>
            </a:r>
            <a:r>
              <a:rPr lang="en-US" sz="1400" dirty="0" smtClean="0">
                <a:solidFill>
                  <a:schemeClr val="accent2"/>
                </a:solidFill>
                <a:latin typeface="Times New Roman" panose="02020603050405020304" pitchFamily="18" charset="0"/>
                <a:cs typeface="Times New Roman" panose="02020603050405020304" pitchFamily="18" charset="0"/>
              </a:rPr>
              <a:t>  formed </a:t>
            </a:r>
            <a:r>
              <a:rPr lang="en-US" sz="1400" dirty="0">
                <a:solidFill>
                  <a:schemeClr val="accent2"/>
                </a:solidFill>
                <a:latin typeface="Times New Roman" panose="02020603050405020304" pitchFamily="18" charset="0"/>
                <a:cs typeface="Times New Roman" panose="02020603050405020304" pitchFamily="18" charset="0"/>
              </a:rPr>
              <a:t>in a QCD-like cosmological phase transition and show that such a network can drive cosmological inflation. As the network can be topologically stable only in three space dimensions, this scenario provides a dynamical explanation for the existence of exactly three large spatial dimensions in our Universe</a:t>
            </a:r>
            <a:r>
              <a:rPr lang="en-US" sz="1400" dirty="0" smtClean="0">
                <a:solidFill>
                  <a:schemeClr val="accent2"/>
                </a:solidFill>
                <a:latin typeface="Times New Roman" panose="02020603050405020304" pitchFamily="18" charset="0"/>
                <a:cs typeface="Times New Roman" panose="02020603050405020304" pitchFamily="18" charset="0"/>
              </a:rPr>
              <a:t>.”</a:t>
            </a:r>
          </a:p>
          <a:p>
            <a:endParaRPr lang="en-US" sz="1200" dirty="0" smtClean="0">
              <a:solidFill>
                <a:schemeClr val="accent2"/>
              </a:solidFill>
              <a:latin typeface="Times New Roman" panose="02020603050405020304" pitchFamily="18" charset="0"/>
              <a:cs typeface="Times New Roman" panose="02020603050405020304" pitchFamily="18" charset="0"/>
            </a:endParaRPr>
          </a:p>
          <a:p>
            <a:r>
              <a:rPr lang="en-US" sz="1200" dirty="0" err="1" smtClean="0">
                <a:solidFill>
                  <a:schemeClr val="tx1"/>
                </a:solidFill>
                <a:latin typeface="Times New Roman" panose="02020603050405020304" pitchFamily="18" charset="0"/>
                <a:cs typeface="Times New Roman" panose="02020603050405020304" pitchFamily="18" charset="0"/>
              </a:rPr>
              <a:t>Berera</a:t>
            </a:r>
            <a:r>
              <a:rPr lang="en-US" sz="1200" dirty="0" smtClean="0">
                <a:solidFill>
                  <a:schemeClr val="tx1"/>
                </a:solidFill>
                <a:latin typeface="Times New Roman" panose="02020603050405020304" pitchFamily="18" charset="0"/>
                <a:cs typeface="Times New Roman" panose="02020603050405020304" pitchFamily="18" charset="0"/>
              </a:rPr>
              <a:t> et al. </a:t>
            </a:r>
            <a:r>
              <a:rPr lang="en-US" sz="1200" dirty="0">
                <a:solidFill>
                  <a:schemeClr val="tx1"/>
                </a:solidFill>
              </a:rPr>
              <a:t>arXiv:1508.01458 [</a:t>
            </a:r>
            <a:r>
              <a:rPr lang="en-US" sz="1200" dirty="0" err="1">
                <a:solidFill>
                  <a:schemeClr val="tx1"/>
                </a:solidFill>
              </a:rPr>
              <a:t>hep-ph</a:t>
            </a:r>
            <a:r>
              <a:rPr lang="en-US" sz="1200" dirty="0">
                <a:solidFill>
                  <a:schemeClr val="tx1"/>
                </a:solidFill>
              </a:rPr>
              <a:t>]</a:t>
            </a:r>
            <a:endParaRPr lang="en-US" sz="1200" dirty="0">
              <a:solidFill>
                <a:schemeClr val="tx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971200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304800" y="4648200"/>
            <a:ext cx="8610600" cy="685800"/>
          </a:xfrm>
          <a:prstGeom prst="rect">
            <a:avLst/>
          </a:prstGeom>
          <a:solidFill>
            <a:schemeClr val="bg2">
              <a:lumMod val="40000"/>
              <a:lumOff val="60000"/>
            </a:schemeClr>
          </a:solidFill>
          <a:ln w="9525" cap="flat" cmpd="sng" algn="ctr">
            <a:noFill/>
            <a:prstDash val="solid"/>
            <a:round/>
            <a:headEnd type="none" w="med" len="med"/>
            <a:tailEnd type="none" w="med" len="med"/>
          </a:ln>
          <a:effectLst/>
        </p:spPr>
        <p:txBody>
          <a:bodyPr/>
          <a:lstStyle/>
          <a:p>
            <a:pPr eaLnBrk="0" hangingPunct="0">
              <a:lnSpc>
                <a:spcPct val="90000"/>
              </a:lnSpc>
              <a:defRPr/>
            </a:pPr>
            <a:endParaRPr lang="en-US">
              <a:latin typeface="Helvetica" pitchFamily="1" charset="0"/>
            </a:endParaRPr>
          </a:p>
        </p:txBody>
      </p:sp>
      <p:sp>
        <p:nvSpPr>
          <p:cNvPr id="1029" name="Title 1"/>
          <p:cNvSpPr>
            <a:spLocks noGrp="1"/>
          </p:cNvSpPr>
          <p:nvPr>
            <p:ph type="title"/>
          </p:nvPr>
        </p:nvSpPr>
        <p:spPr>
          <a:xfrm>
            <a:off x="285750" y="311150"/>
            <a:ext cx="8401050" cy="534988"/>
          </a:xfrm>
        </p:spPr>
        <p:txBody>
          <a:bodyPr/>
          <a:lstStyle/>
          <a:p>
            <a:r>
              <a:rPr lang="en-US" altLang="en-US" smtClean="0"/>
              <a:t>Full Fourier Transform of the Invariant Yield</a:t>
            </a:r>
          </a:p>
        </p:txBody>
      </p:sp>
      <p:sp>
        <p:nvSpPr>
          <p:cNvPr id="1030" name="Content Placeholder 2"/>
          <p:cNvSpPr>
            <a:spLocks noGrp="1"/>
          </p:cNvSpPr>
          <p:nvPr>
            <p:ph idx="1"/>
          </p:nvPr>
        </p:nvSpPr>
        <p:spPr>
          <a:xfrm>
            <a:off x="495300" y="3886200"/>
            <a:ext cx="8458200" cy="901700"/>
          </a:xfrm>
        </p:spPr>
        <p:txBody>
          <a:bodyPr/>
          <a:lstStyle/>
          <a:p>
            <a:endParaRPr lang="en-US" altLang="en-US" dirty="0" smtClean="0"/>
          </a:p>
          <a:p>
            <a:pPr>
              <a:buFontTx/>
              <a:buNone/>
            </a:pPr>
            <a:r>
              <a:rPr lang="en-US" altLang="en-US" dirty="0" smtClean="0">
                <a:solidFill>
                  <a:schemeClr val="accent2"/>
                </a:solidFill>
              </a:rPr>
              <a:t>If we want to test if parity is conserved then we should keep the extra terms</a:t>
            </a:r>
          </a:p>
        </p:txBody>
      </p:sp>
      <p:graphicFrame>
        <p:nvGraphicFramePr>
          <p:cNvPr id="1026" name="Object 4"/>
          <p:cNvGraphicFramePr>
            <a:graphicFrameLocks noChangeAspect="1"/>
          </p:cNvGraphicFramePr>
          <p:nvPr/>
        </p:nvGraphicFramePr>
        <p:xfrm>
          <a:off x="2301875" y="1143000"/>
          <a:ext cx="4540250" cy="2805113"/>
        </p:xfrm>
        <a:graphic>
          <a:graphicData uri="http://schemas.openxmlformats.org/presentationml/2006/ole">
            <mc:AlternateContent xmlns:mc="http://schemas.openxmlformats.org/markup-compatibility/2006">
              <mc:Choice xmlns:v="urn:schemas-microsoft-com:vml" Requires="v">
                <p:oleObj spid="_x0000_s86210" name="Equation" r:id="rId3" imgW="3022560" imgH="1866600" progId="Equation.3">
                  <p:embed/>
                </p:oleObj>
              </mc:Choice>
              <mc:Fallback>
                <p:oleObj name="Equation" r:id="rId3" imgW="3022560" imgH="1866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75" y="1143000"/>
                        <a:ext cx="4540250" cy="2805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0" name="Object 6"/>
          <p:cNvGraphicFramePr>
            <a:graphicFrameLocks noChangeAspect="1"/>
          </p:cNvGraphicFramePr>
          <p:nvPr/>
        </p:nvGraphicFramePr>
        <p:xfrm>
          <a:off x="549275" y="4724400"/>
          <a:ext cx="8137525" cy="1336675"/>
        </p:xfrm>
        <a:graphic>
          <a:graphicData uri="http://schemas.openxmlformats.org/presentationml/2006/ole">
            <mc:AlternateContent xmlns:mc="http://schemas.openxmlformats.org/markup-compatibility/2006">
              <mc:Choice xmlns:v="urn:schemas-microsoft-com:vml" Requires="v">
                <p:oleObj spid="_x0000_s86211" name="Equation" r:id="rId5" imgW="6248160" imgH="1028520" progId="Equation.3">
                  <p:embed/>
                </p:oleObj>
              </mc:Choice>
              <mc:Fallback>
                <p:oleObj name="Equation" r:id="rId5" imgW="6248160" imgH="10285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275" y="4724400"/>
                        <a:ext cx="8137525" cy="1336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31" name="Straight Connector 11"/>
          <p:cNvCxnSpPr>
            <a:cxnSpLocks noChangeShapeType="1"/>
          </p:cNvCxnSpPr>
          <p:nvPr/>
        </p:nvCxnSpPr>
        <p:spPr bwMode="auto">
          <a:xfrm>
            <a:off x="3352800" y="5334000"/>
            <a:ext cx="8382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cxnSp>
        <p:nvCxnSpPr>
          <p:cNvPr id="1032" name="Straight Connector 13"/>
          <p:cNvCxnSpPr>
            <a:cxnSpLocks noChangeShapeType="1"/>
          </p:cNvCxnSpPr>
          <p:nvPr/>
        </p:nvCxnSpPr>
        <p:spPr bwMode="auto">
          <a:xfrm>
            <a:off x="3333750" y="5181600"/>
            <a:ext cx="914400" cy="1588"/>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1033" name="Straight Connector 16"/>
          <p:cNvCxnSpPr>
            <a:cxnSpLocks noChangeShapeType="1"/>
          </p:cNvCxnSpPr>
          <p:nvPr/>
        </p:nvCxnSpPr>
        <p:spPr bwMode="auto">
          <a:xfrm>
            <a:off x="5715000" y="5181600"/>
            <a:ext cx="990600" cy="1588"/>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9" name="TextBox 8"/>
          <p:cNvSpPr txBox="1"/>
          <p:nvPr/>
        </p:nvSpPr>
        <p:spPr>
          <a:xfrm>
            <a:off x="1371600" y="6115050"/>
            <a:ext cx="6400800" cy="338138"/>
          </a:xfrm>
          <a:prstGeom prst="rect">
            <a:avLst/>
          </a:prstGeom>
          <a:solidFill>
            <a:schemeClr val="accent1">
              <a:lumMod val="20000"/>
              <a:lumOff val="80000"/>
            </a:schemeClr>
          </a:solidFill>
          <a:ln>
            <a:solidFill>
              <a:schemeClr val="tx1"/>
            </a:solidFill>
          </a:ln>
        </p:spPr>
        <p:txBody>
          <a:bodyPr>
            <a:spAutoFit/>
          </a:bodyPr>
          <a:lstStyle/>
          <a:p>
            <a:pPr>
              <a:defRPr/>
            </a:pPr>
            <a:r>
              <a:rPr lang="en-US" dirty="0">
                <a:solidFill>
                  <a:schemeClr val="tx1"/>
                </a:solidFill>
              </a:rPr>
              <a:t>The standard HI flow analysis assumes a </a:t>
            </a:r>
            <a:r>
              <a:rPr lang="en-US" dirty="0">
                <a:solidFill>
                  <a:schemeClr val="tx1"/>
                </a:solidFill>
                <a:sym typeface="Symbol"/>
              </a:rPr>
              <a:t> </a:t>
            </a:r>
            <a:r>
              <a:rPr lang="en-US" dirty="0">
                <a:solidFill>
                  <a:schemeClr val="tx1"/>
                </a:solidFill>
              </a:rPr>
              <a:t>0 and assigns </a:t>
            </a:r>
            <a:r>
              <a:rPr lang="en-US" dirty="0" err="1">
                <a:solidFill>
                  <a:schemeClr val="tx1"/>
                </a:solidFill>
              </a:rPr>
              <a:t>b</a:t>
            </a:r>
            <a:r>
              <a:rPr lang="en-US" baseline="-25000" dirty="0" err="1">
                <a:solidFill>
                  <a:schemeClr val="tx1"/>
                </a:solidFill>
              </a:rPr>
              <a:t>n</a:t>
            </a:r>
            <a:r>
              <a:rPr lang="en-US" dirty="0">
                <a:solidFill>
                  <a:schemeClr val="tx1"/>
                </a:solidFill>
              </a:rPr>
              <a:t> </a:t>
            </a:r>
            <a:r>
              <a:rPr lang="en-US" dirty="0">
                <a:solidFill>
                  <a:schemeClr val="tx1"/>
                </a:solidFill>
                <a:sym typeface="Symbol"/>
              </a:rPr>
              <a:t> </a:t>
            </a:r>
            <a:r>
              <a:rPr lang="en-US" dirty="0" err="1">
                <a:solidFill>
                  <a:schemeClr val="tx1"/>
                </a:solidFill>
              </a:rPr>
              <a:t>v</a:t>
            </a:r>
            <a:r>
              <a:rPr lang="en-US" baseline="-25000" dirty="0" err="1">
                <a:solidFill>
                  <a:schemeClr val="tx1"/>
                </a:solidFill>
              </a:rPr>
              <a:t>n</a:t>
            </a:r>
            <a:endParaRPr lang="en-US" baseline="-25000" dirty="0">
              <a:solidFill>
                <a:schemeClr val="tx1"/>
              </a:solidFill>
            </a:endParaRPr>
          </a:p>
        </p:txBody>
      </p:sp>
    </p:spTree>
    <p:extLst>
      <p:ext uri="{BB962C8B-B14F-4D97-AF65-F5344CB8AC3E}">
        <p14:creationId xmlns:p14="http://schemas.microsoft.com/office/powerpoint/2010/main" val="14305179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rot="5400000" flipH="1" flipV="1">
            <a:off x="4898232" y="2105818"/>
            <a:ext cx="831850" cy="417513"/>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5486400" y="2051050"/>
            <a:ext cx="825500" cy="812800"/>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2472531" y="2555082"/>
            <a:ext cx="4227513" cy="2273300"/>
          </a:xfrm>
          <a:prstGeom prst="straightConnector1">
            <a:avLst/>
          </a:prstGeom>
          <a:ln w="952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43138" y="2414588"/>
            <a:ext cx="4600575" cy="2474912"/>
          </a:xfrm>
          <a:prstGeom prst="straightConnector1">
            <a:avLst/>
          </a:prstGeom>
          <a:ln w="952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276600" y="3563938"/>
            <a:ext cx="2438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7" name="Straight Arrow Connector 6"/>
          <p:cNvCxnSpPr/>
          <p:nvPr/>
        </p:nvCxnSpPr>
        <p:spPr>
          <a:xfrm rot="10800000" flipH="1">
            <a:off x="1857375" y="3635375"/>
            <a:ext cx="5267325" cy="1588"/>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2161382" y="3688556"/>
            <a:ext cx="4800600" cy="1587"/>
          </a:xfrm>
          <a:prstGeom prst="straightConnector1">
            <a:avLst/>
          </a:prstGeom>
          <a:ln w="28575">
            <a:solidFill>
              <a:schemeClr val="tx1"/>
            </a:solidFill>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9886932">
            <a:off x="3371850" y="2651125"/>
            <a:ext cx="2363788" cy="19446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730" name="TextBox 15"/>
          <p:cNvSpPr txBox="1">
            <a:spLocks noChangeArrowheads="1"/>
          </p:cNvSpPr>
          <p:nvPr/>
        </p:nvSpPr>
        <p:spPr bwMode="auto">
          <a:xfrm>
            <a:off x="4402138" y="9144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Y</a:t>
            </a:r>
            <a:r>
              <a:rPr lang="en-US" altLang="en-US" baseline="-25000">
                <a:solidFill>
                  <a:schemeClr val="tx1"/>
                </a:solidFill>
              </a:rPr>
              <a:t>Lab</a:t>
            </a:r>
          </a:p>
        </p:txBody>
      </p:sp>
      <p:sp>
        <p:nvSpPr>
          <p:cNvPr id="44" name="Rectangle 43"/>
          <p:cNvSpPr/>
          <p:nvPr/>
        </p:nvSpPr>
        <p:spPr>
          <a:xfrm rot="19917384">
            <a:off x="6142038" y="2441575"/>
            <a:ext cx="914400" cy="60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0732" name="TextBox 41"/>
          <p:cNvSpPr txBox="1">
            <a:spLocks noChangeArrowheads="1"/>
          </p:cNvSpPr>
          <p:nvPr/>
        </p:nvSpPr>
        <p:spPr bwMode="auto">
          <a:xfrm>
            <a:off x="7200900" y="34448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X</a:t>
            </a:r>
            <a:r>
              <a:rPr lang="en-US" altLang="en-US" baseline="-25000">
                <a:solidFill>
                  <a:schemeClr val="tx1"/>
                </a:solidFill>
              </a:rPr>
              <a:t>Lab</a:t>
            </a:r>
          </a:p>
        </p:txBody>
      </p:sp>
      <p:cxnSp>
        <p:nvCxnSpPr>
          <p:cNvPr id="40" name="Straight Arrow Connector 39"/>
          <p:cNvCxnSpPr/>
          <p:nvPr/>
        </p:nvCxnSpPr>
        <p:spPr>
          <a:xfrm rot="16200000" flipH="1">
            <a:off x="4390232" y="4466431"/>
            <a:ext cx="1741488" cy="9366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584825" y="2392363"/>
            <a:ext cx="1296988" cy="69850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3067844" y="1951832"/>
            <a:ext cx="1625600" cy="874712"/>
          </a:xfrm>
          <a:prstGeom prst="straightConnector1">
            <a:avLst/>
          </a:prstGeom>
          <a:ln w="2857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448049" y="3174135"/>
            <a:ext cx="1371600" cy="1371600"/>
          </a:xfrm>
          <a:prstGeom prst="ellipse">
            <a:avLst/>
          </a:prstGeom>
          <a:gradFill flip="none" rotWithShape="1">
            <a:gsLst>
              <a:gs pos="0">
                <a:srgbClr val="00B050">
                  <a:alpha val="0"/>
                </a:srgbClr>
              </a:gs>
              <a:gs pos="66000">
                <a:srgbClr val="00B050"/>
              </a:gs>
              <a:gs pos="100000">
                <a:schemeClr val="bg1">
                  <a:lumMod val="75000"/>
                </a:schemeClr>
              </a:gs>
            </a:gsLst>
            <a:path path="circle">
              <a:fillToRect l="50000" t="50000" r="50000" b="50000"/>
            </a:path>
            <a:tileRect/>
          </a:gradFill>
          <a:ln w="317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9" name="Oval 8"/>
          <p:cNvSpPr/>
          <p:nvPr/>
        </p:nvSpPr>
        <p:spPr>
          <a:xfrm>
            <a:off x="4286249" y="2716935"/>
            <a:ext cx="1371600" cy="1371600"/>
          </a:xfrm>
          <a:prstGeom prst="ellipse">
            <a:avLst/>
          </a:prstGeom>
          <a:gradFill flip="none" rotWithShape="1">
            <a:gsLst>
              <a:gs pos="0">
                <a:srgbClr val="0202AF">
                  <a:alpha val="10000"/>
                </a:srgbClr>
              </a:gs>
              <a:gs pos="66000">
                <a:srgbClr val="0202AF">
                  <a:alpha val="84000"/>
                </a:srgbClr>
              </a:gs>
              <a:gs pos="100000">
                <a:srgbClr val="003399">
                  <a:tint val="23500"/>
                  <a:satMod val="160000"/>
                </a:srgbClr>
              </a:gs>
            </a:gsLst>
            <a:path path="circle">
              <a:fillToRect l="50000" t="50000" r="50000" b="50000"/>
            </a:path>
            <a:tileRect/>
          </a:gradFill>
          <a:ln w="3175">
            <a:solidFill>
              <a:srgbClr val="7396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742" name="TextBox 44"/>
          <p:cNvSpPr txBox="1">
            <a:spLocks noChangeArrowheads="1"/>
          </p:cNvSpPr>
          <p:nvPr/>
        </p:nvSpPr>
        <p:spPr bwMode="auto">
          <a:xfrm rot="-1967542">
            <a:off x="5476875" y="26066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30743" name="TextBox 45"/>
          <p:cNvSpPr txBox="1">
            <a:spLocks noChangeArrowheads="1"/>
          </p:cNvSpPr>
          <p:nvPr/>
        </p:nvSpPr>
        <p:spPr bwMode="auto">
          <a:xfrm>
            <a:off x="5722938" y="3265488"/>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RP</a:t>
            </a:r>
            <a:endParaRPr lang="en-US" altLang="en-US" baseline="-25000">
              <a:solidFill>
                <a:schemeClr val="tx1"/>
              </a:solidFill>
            </a:endParaRPr>
          </a:p>
        </p:txBody>
      </p:sp>
      <p:sp>
        <p:nvSpPr>
          <p:cNvPr id="30744" name="TextBox 46"/>
          <p:cNvSpPr txBox="1">
            <a:spLocks noChangeArrowheads="1"/>
          </p:cNvSpPr>
          <p:nvPr/>
        </p:nvSpPr>
        <p:spPr bwMode="auto">
          <a:xfrm rot="-3154434">
            <a:off x="5324476" y="212407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48" name="Arc 47"/>
          <p:cNvSpPr/>
          <p:nvPr/>
        </p:nvSpPr>
        <p:spPr>
          <a:xfrm rot="21359581">
            <a:off x="4491038" y="2003425"/>
            <a:ext cx="1922462" cy="2363788"/>
          </a:xfrm>
          <a:prstGeom prst="arc">
            <a:avLst>
              <a:gd name="adj1" fmla="val 16669935"/>
              <a:gd name="adj2" fmla="val 1992924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Arc 48"/>
          <p:cNvSpPr/>
          <p:nvPr/>
        </p:nvSpPr>
        <p:spPr>
          <a:xfrm rot="689493">
            <a:off x="4170363" y="2228850"/>
            <a:ext cx="2108200" cy="2301875"/>
          </a:xfrm>
          <a:prstGeom prst="arc">
            <a:avLst>
              <a:gd name="adj1" fmla="val 19130017"/>
              <a:gd name="adj2" fmla="val 21556297"/>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2" name="Arc 51"/>
          <p:cNvSpPr/>
          <p:nvPr/>
        </p:nvSpPr>
        <p:spPr>
          <a:xfrm rot="689493">
            <a:off x="4170363" y="2228850"/>
            <a:ext cx="2108200" cy="2301875"/>
          </a:xfrm>
          <a:prstGeom prst="arc">
            <a:avLst>
              <a:gd name="adj1" fmla="val 17794957"/>
              <a:gd name="adj2" fmla="val 1879957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0748" name="Title 61"/>
          <p:cNvSpPr>
            <a:spLocks noGrp="1"/>
          </p:cNvSpPr>
          <p:nvPr>
            <p:ph type="title"/>
          </p:nvPr>
        </p:nvSpPr>
        <p:spPr/>
        <p:txBody>
          <a:bodyPr/>
          <a:lstStyle/>
          <a:p>
            <a:r>
              <a:rPr lang="en-US" altLang="en-US" smtClean="0"/>
              <a:t>Analysis Uses Standard Flow Tools</a:t>
            </a:r>
          </a:p>
        </p:txBody>
      </p:sp>
      <p:sp>
        <p:nvSpPr>
          <p:cNvPr id="30749" name="TextBox 66"/>
          <p:cNvSpPr txBox="1">
            <a:spLocks noChangeArrowheads="1"/>
          </p:cNvSpPr>
          <p:nvPr/>
        </p:nvSpPr>
        <p:spPr bwMode="auto">
          <a:xfrm>
            <a:off x="3314700" y="5867400"/>
            <a:ext cx="25146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30750" name="Content Placeholder 64"/>
          <p:cNvSpPr>
            <a:spLocks noGrp="1"/>
          </p:cNvSpPr>
          <p:nvPr>
            <p:ph idx="1"/>
          </p:nvPr>
        </p:nvSpPr>
        <p:spPr>
          <a:xfrm>
            <a:off x="428625" y="5934075"/>
            <a:ext cx="8305800" cy="590550"/>
          </a:xfrm>
        </p:spPr>
        <p:txBody>
          <a:bodyPr/>
          <a:lstStyle/>
          <a:p>
            <a:r>
              <a:rPr lang="en-US" altLang="en-US" smtClean="0"/>
              <a:t>The line between the centers of the nuclei and the beam axis define the reaction plane – perpendicular to angular momentum vector and B field </a:t>
            </a:r>
          </a:p>
        </p:txBody>
      </p:sp>
      <p:sp>
        <p:nvSpPr>
          <p:cNvPr id="30751" name="Rectangle 56"/>
          <p:cNvSpPr>
            <a:spLocks noChangeArrowheads="1"/>
          </p:cNvSpPr>
          <p:nvPr/>
        </p:nvSpPr>
        <p:spPr bwMode="auto">
          <a:xfrm rot="-1795316">
            <a:off x="1946275" y="4573588"/>
            <a:ext cx="776288" cy="5492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30752" name="TextBox 40"/>
          <p:cNvSpPr txBox="1">
            <a:spLocks noChangeArrowheads="1"/>
          </p:cNvSpPr>
          <p:nvPr/>
        </p:nvSpPr>
        <p:spPr bwMode="auto">
          <a:xfrm rot="-1718716">
            <a:off x="2028825" y="4410075"/>
            <a:ext cx="106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Reaction</a:t>
            </a:r>
          </a:p>
        </p:txBody>
      </p:sp>
      <p:sp>
        <p:nvSpPr>
          <p:cNvPr id="30753" name="TextBox 42"/>
          <p:cNvSpPr txBox="1">
            <a:spLocks noChangeArrowheads="1"/>
          </p:cNvSpPr>
          <p:nvPr/>
        </p:nvSpPr>
        <p:spPr bwMode="auto">
          <a:xfrm rot="-1687477">
            <a:off x="2170113" y="4700588"/>
            <a:ext cx="7413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Plane</a:t>
            </a:r>
          </a:p>
        </p:txBody>
      </p:sp>
      <p:cxnSp>
        <p:nvCxnSpPr>
          <p:cNvPr id="51" name="Straight Arrow Connector 50"/>
          <p:cNvCxnSpPr/>
          <p:nvPr/>
        </p:nvCxnSpPr>
        <p:spPr>
          <a:xfrm flipV="1">
            <a:off x="2238375" y="4192588"/>
            <a:ext cx="1292225" cy="6953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755" name="Group 53"/>
          <p:cNvGrpSpPr>
            <a:grpSpLocks/>
          </p:cNvGrpSpPr>
          <p:nvPr/>
        </p:nvGrpSpPr>
        <p:grpSpPr bwMode="auto">
          <a:xfrm>
            <a:off x="3556000" y="1371600"/>
            <a:ext cx="457200" cy="400050"/>
            <a:chOff x="3556000" y="1371600"/>
            <a:chExt cx="457200" cy="400050"/>
          </a:xfrm>
        </p:grpSpPr>
        <p:sp>
          <p:nvSpPr>
            <p:cNvPr id="30762" name="TextBox 21"/>
            <p:cNvSpPr txBox="1">
              <a:spLocks noChangeArrowheads="1"/>
            </p:cNvSpPr>
            <p:nvPr/>
          </p:nvSpPr>
          <p:spPr bwMode="auto">
            <a:xfrm>
              <a:off x="3556000" y="1371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2000">
                  <a:solidFill>
                    <a:schemeClr val="tx1"/>
                  </a:solidFill>
                  <a:latin typeface="Arial" pitchFamily="34" charset="0"/>
                </a:rPr>
                <a:t>B</a:t>
              </a:r>
            </a:p>
          </p:txBody>
        </p:sp>
        <p:cxnSp>
          <p:nvCxnSpPr>
            <p:cNvPr id="30763" name="Straight Arrow Connector 44"/>
            <p:cNvCxnSpPr>
              <a:cxnSpLocks noChangeShapeType="1"/>
            </p:cNvCxnSpPr>
            <p:nvPr/>
          </p:nvCxnSpPr>
          <p:spPr bwMode="auto">
            <a:xfrm>
              <a:off x="3667125" y="1436687"/>
              <a:ext cx="152400" cy="1588"/>
            </a:xfrm>
            <a:prstGeom prst="straightConnector1">
              <a:avLst/>
            </a:prstGeom>
            <a:noFill/>
            <a:ln w="19050"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0756" name="Group 66"/>
          <p:cNvGrpSpPr>
            <a:grpSpLocks/>
          </p:cNvGrpSpPr>
          <p:nvPr/>
        </p:nvGrpSpPr>
        <p:grpSpPr bwMode="auto">
          <a:xfrm>
            <a:off x="6324600" y="1670050"/>
            <a:ext cx="533400" cy="338138"/>
            <a:chOff x="6324600" y="1670050"/>
            <a:chExt cx="533400" cy="338138"/>
          </a:xfrm>
        </p:grpSpPr>
        <p:sp>
          <p:nvSpPr>
            <p:cNvPr id="30760" name="TextBox 58"/>
            <p:cNvSpPr txBox="1">
              <a:spLocks noChangeArrowheads="1"/>
            </p:cNvSpPr>
            <p:nvPr/>
          </p:nvSpPr>
          <p:spPr bwMode="auto">
            <a:xfrm>
              <a:off x="6324600" y="16700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0761" name="Straight Arrow Connector 45"/>
            <p:cNvCxnSpPr>
              <a:cxnSpLocks noChangeShapeType="1"/>
            </p:cNvCxnSpPr>
            <p:nvPr/>
          </p:nvCxnSpPr>
          <p:spPr bwMode="auto">
            <a:xfrm>
              <a:off x="6424611" y="1768478"/>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0757" name="Group 67"/>
          <p:cNvGrpSpPr>
            <a:grpSpLocks/>
          </p:cNvGrpSpPr>
          <p:nvPr/>
        </p:nvGrpSpPr>
        <p:grpSpPr bwMode="auto">
          <a:xfrm>
            <a:off x="5410200" y="1403350"/>
            <a:ext cx="533400" cy="338138"/>
            <a:chOff x="5410200" y="1403350"/>
            <a:chExt cx="533400" cy="338138"/>
          </a:xfrm>
        </p:grpSpPr>
        <p:sp>
          <p:nvSpPr>
            <p:cNvPr id="30758" name="TextBox 57"/>
            <p:cNvSpPr txBox="1">
              <a:spLocks noChangeArrowheads="1"/>
            </p:cNvSpPr>
            <p:nvPr/>
          </p:nvSpPr>
          <p:spPr bwMode="auto">
            <a:xfrm>
              <a:off x="5410200" y="14033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0759" name="Straight Arrow Connector 64"/>
            <p:cNvCxnSpPr>
              <a:cxnSpLocks noChangeShapeType="1"/>
            </p:cNvCxnSpPr>
            <p:nvPr/>
          </p:nvCxnSpPr>
          <p:spPr bwMode="auto">
            <a:xfrm>
              <a:off x="5510215" y="1498597"/>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169318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rot="5400000" flipH="1" flipV="1">
            <a:off x="4898232" y="2105818"/>
            <a:ext cx="831850" cy="417513"/>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5486400" y="2051050"/>
            <a:ext cx="825500" cy="812800"/>
          </a:xfrm>
          <a:prstGeom prst="straightConnector1">
            <a:avLst/>
          </a:prstGeom>
          <a:ln w="190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6200000" flipH="1">
            <a:off x="2472531" y="2555082"/>
            <a:ext cx="4227513" cy="2273300"/>
          </a:xfrm>
          <a:prstGeom prst="straightConnector1">
            <a:avLst/>
          </a:prstGeom>
          <a:ln w="952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749" name="Group 32"/>
          <p:cNvGrpSpPr>
            <a:grpSpLocks noChangeAspect="1"/>
          </p:cNvGrpSpPr>
          <p:nvPr/>
        </p:nvGrpSpPr>
        <p:grpSpPr bwMode="auto">
          <a:xfrm>
            <a:off x="2190750" y="1908175"/>
            <a:ext cx="4738688" cy="3390900"/>
            <a:chOff x="2432783" y="1883081"/>
            <a:chExt cx="4229810" cy="3027303"/>
          </a:xfrm>
        </p:grpSpPr>
        <p:sp>
          <p:nvSpPr>
            <p:cNvPr id="63" name="Oval 62"/>
            <p:cNvSpPr/>
            <p:nvPr/>
          </p:nvSpPr>
          <p:spPr>
            <a:xfrm rot="19886932">
              <a:off x="2432783" y="2747620"/>
              <a:ext cx="2641328" cy="2162764"/>
            </a:xfrm>
            <a:prstGeom prst="ellipse">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64" name="Oval 63"/>
            <p:cNvSpPr/>
            <p:nvPr/>
          </p:nvSpPr>
          <p:spPr>
            <a:xfrm rot="19886932">
              <a:off x="4021265" y="1883081"/>
              <a:ext cx="2641328" cy="2162764"/>
            </a:xfrm>
            <a:prstGeom prst="ellipse">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cxnSp>
        <p:nvCxnSpPr>
          <p:cNvPr id="11" name="Straight Arrow Connector 10"/>
          <p:cNvCxnSpPr/>
          <p:nvPr/>
        </p:nvCxnSpPr>
        <p:spPr>
          <a:xfrm flipV="1">
            <a:off x="2243138" y="2414588"/>
            <a:ext cx="4600575" cy="2474912"/>
          </a:xfrm>
          <a:prstGeom prst="straightConnector1">
            <a:avLst/>
          </a:prstGeom>
          <a:ln w="952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276600" y="3563938"/>
            <a:ext cx="2438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7" name="Straight Arrow Connector 6"/>
          <p:cNvCxnSpPr/>
          <p:nvPr/>
        </p:nvCxnSpPr>
        <p:spPr>
          <a:xfrm rot="10800000" flipH="1">
            <a:off x="1857375" y="3635375"/>
            <a:ext cx="5267325" cy="1588"/>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2161382" y="3688556"/>
            <a:ext cx="4800600" cy="1587"/>
          </a:xfrm>
          <a:prstGeom prst="straightConnector1">
            <a:avLst/>
          </a:prstGeom>
          <a:ln w="28575">
            <a:solidFill>
              <a:schemeClr val="tx1"/>
            </a:solidFill>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9886932">
            <a:off x="3371850" y="2651125"/>
            <a:ext cx="2363788" cy="19446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1755" name="TextBox 15"/>
          <p:cNvSpPr txBox="1">
            <a:spLocks noChangeArrowheads="1"/>
          </p:cNvSpPr>
          <p:nvPr/>
        </p:nvSpPr>
        <p:spPr bwMode="auto">
          <a:xfrm>
            <a:off x="4402138" y="914400"/>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Y</a:t>
            </a:r>
            <a:r>
              <a:rPr lang="en-US" altLang="en-US" baseline="-25000">
                <a:solidFill>
                  <a:schemeClr val="tx1"/>
                </a:solidFill>
              </a:rPr>
              <a:t>Lab</a:t>
            </a:r>
          </a:p>
        </p:txBody>
      </p:sp>
      <p:sp>
        <p:nvSpPr>
          <p:cNvPr id="44" name="Rectangle 43"/>
          <p:cNvSpPr/>
          <p:nvPr/>
        </p:nvSpPr>
        <p:spPr>
          <a:xfrm rot="19917384">
            <a:off x="6142038" y="2441575"/>
            <a:ext cx="914400" cy="60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1757" name="TextBox 41"/>
          <p:cNvSpPr txBox="1">
            <a:spLocks noChangeArrowheads="1"/>
          </p:cNvSpPr>
          <p:nvPr/>
        </p:nvSpPr>
        <p:spPr bwMode="auto">
          <a:xfrm>
            <a:off x="7200900" y="34448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X</a:t>
            </a:r>
            <a:r>
              <a:rPr lang="en-US" altLang="en-US" baseline="-25000">
                <a:solidFill>
                  <a:schemeClr val="tx1"/>
                </a:solidFill>
              </a:rPr>
              <a:t>Lab</a:t>
            </a:r>
          </a:p>
        </p:txBody>
      </p:sp>
      <p:cxnSp>
        <p:nvCxnSpPr>
          <p:cNvPr id="40" name="Straight Arrow Connector 39"/>
          <p:cNvCxnSpPr/>
          <p:nvPr/>
        </p:nvCxnSpPr>
        <p:spPr>
          <a:xfrm rot="16200000" flipH="1">
            <a:off x="4390232" y="4466431"/>
            <a:ext cx="1741488" cy="9366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584825" y="2392363"/>
            <a:ext cx="1296988" cy="69850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3067844" y="1951832"/>
            <a:ext cx="1625600" cy="874712"/>
          </a:xfrm>
          <a:prstGeom prst="straightConnector1">
            <a:avLst/>
          </a:prstGeom>
          <a:ln w="28575">
            <a:solidFill>
              <a:schemeClr val="tx1"/>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448049" y="3174135"/>
            <a:ext cx="1371600" cy="1371600"/>
          </a:xfrm>
          <a:prstGeom prst="ellipse">
            <a:avLst/>
          </a:prstGeom>
          <a:gradFill flip="none" rotWithShape="1">
            <a:gsLst>
              <a:gs pos="0">
                <a:srgbClr val="00B050">
                  <a:alpha val="0"/>
                </a:srgbClr>
              </a:gs>
              <a:gs pos="66000">
                <a:srgbClr val="00B050"/>
              </a:gs>
              <a:gs pos="100000">
                <a:schemeClr val="bg1">
                  <a:lumMod val="75000"/>
                </a:schemeClr>
              </a:gs>
            </a:gsLst>
            <a:path path="circle">
              <a:fillToRect l="50000" t="50000" r="50000" b="50000"/>
            </a:path>
            <a:tileRect/>
          </a:gradFill>
          <a:ln w="317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9" name="Oval 8"/>
          <p:cNvSpPr/>
          <p:nvPr/>
        </p:nvSpPr>
        <p:spPr>
          <a:xfrm>
            <a:off x="4286249" y="2716935"/>
            <a:ext cx="1371600" cy="1371600"/>
          </a:xfrm>
          <a:prstGeom prst="ellipse">
            <a:avLst/>
          </a:prstGeom>
          <a:gradFill flip="none" rotWithShape="1">
            <a:gsLst>
              <a:gs pos="0">
                <a:srgbClr val="0202AF">
                  <a:alpha val="10000"/>
                </a:srgbClr>
              </a:gs>
              <a:gs pos="66000">
                <a:srgbClr val="0202AF">
                  <a:alpha val="84000"/>
                </a:srgbClr>
              </a:gs>
              <a:gs pos="100000">
                <a:srgbClr val="003399">
                  <a:tint val="23500"/>
                  <a:satMod val="160000"/>
                </a:srgbClr>
              </a:gs>
            </a:gsLst>
            <a:path path="circle">
              <a:fillToRect l="50000" t="50000" r="50000" b="50000"/>
            </a:path>
            <a:tileRect/>
          </a:gradFill>
          <a:ln w="3175">
            <a:solidFill>
              <a:srgbClr val="7396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1767" name="TextBox 44"/>
          <p:cNvSpPr txBox="1">
            <a:spLocks noChangeArrowheads="1"/>
          </p:cNvSpPr>
          <p:nvPr/>
        </p:nvSpPr>
        <p:spPr bwMode="auto">
          <a:xfrm rot="-1967542">
            <a:off x="5476875" y="2606675"/>
            <a:ext cx="68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31768" name="TextBox 45"/>
          <p:cNvSpPr txBox="1">
            <a:spLocks noChangeArrowheads="1"/>
          </p:cNvSpPr>
          <p:nvPr/>
        </p:nvSpPr>
        <p:spPr bwMode="auto">
          <a:xfrm>
            <a:off x="5722938" y="3265488"/>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RP</a:t>
            </a:r>
            <a:endParaRPr lang="en-US" altLang="en-US" baseline="-25000">
              <a:solidFill>
                <a:schemeClr val="tx1"/>
              </a:solidFill>
            </a:endParaRPr>
          </a:p>
        </p:txBody>
      </p:sp>
      <p:sp>
        <p:nvSpPr>
          <p:cNvPr id="31769" name="TextBox 46"/>
          <p:cNvSpPr txBox="1">
            <a:spLocks noChangeArrowheads="1"/>
          </p:cNvSpPr>
          <p:nvPr/>
        </p:nvSpPr>
        <p:spPr bwMode="auto">
          <a:xfrm rot="-3154434">
            <a:off x="5324476" y="212407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sym typeface="Symbol" pitchFamily="18" charset="2"/>
              </a:rPr>
              <a:t></a:t>
            </a:r>
            <a:r>
              <a:rPr lang="en-US" altLang="en-US" baseline="-25000">
                <a:solidFill>
                  <a:schemeClr val="tx1"/>
                </a:solidFill>
                <a:sym typeface="Symbol" pitchFamily="18" charset="2"/>
              </a:rPr>
              <a:t></a:t>
            </a:r>
            <a:endParaRPr lang="en-US" altLang="en-US" baseline="-25000">
              <a:solidFill>
                <a:schemeClr val="tx1"/>
              </a:solidFill>
            </a:endParaRPr>
          </a:p>
        </p:txBody>
      </p:sp>
      <p:sp>
        <p:nvSpPr>
          <p:cNvPr id="48" name="Arc 47"/>
          <p:cNvSpPr/>
          <p:nvPr/>
        </p:nvSpPr>
        <p:spPr>
          <a:xfrm rot="21359581">
            <a:off x="4491038" y="2003425"/>
            <a:ext cx="1922462" cy="2363788"/>
          </a:xfrm>
          <a:prstGeom prst="arc">
            <a:avLst>
              <a:gd name="adj1" fmla="val 16669935"/>
              <a:gd name="adj2" fmla="val 1992924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Arc 48"/>
          <p:cNvSpPr/>
          <p:nvPr/>
        </p:nvSpPr>
        <p:spPr>
          <a:xfrm rot="689493">
            <a:off x="4170363" y="2228850"/>
            <a:ext cx="2108200" cy="2301875"/>
          </a:xfrm>
          <a:prstGeom prst="arc">
            <a:avLst>
              <a:gd name="adj1" fmla="val 19130017"/>
              <a:gd name="adj2" fmla="val 21556297"/>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2" name="Arc 51"/>
          <p:cNvSpPr/>
          <p:nvPr/>
        </p:nvSpPr>
        <p:spPr>
          <a:xfrm rot="689493">
            <a:off x="4170363" y="2228850"/>
            <a:ext cx="2108200" cy="2301875"/>
          </a:xfrm>
          <a:prstGeom prst="arc">
            <a:avLst>
              <a:gd name="adj1" fmla="val 17794957"/>
              <a:gd name="adj2" fmla="val 18799572"/>
            </a:avLst>
          </a:prstGeom>
          <a:ln w="127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1773" name="Title 61"/>
          <p:cNvSpPr>
            <a:spLocks noGrp="1"/>
          </p:cNvSpPr>
          <p:nvPr>
            <p:ph type="title"/>
          </p:nvPr>
        </p:nvSpPr>
        <p:spPr/>
        <p:txBody>
          <a:bodyPr/>
          <a:lstStyle/>
          <a:p>
            <a:r>
              <a:rPr lang="en-US" altLang="en-US" smtClean="0"/>
              <a:t>Analysis Uses Standard Flow Tools</a:t>
            </a:r>
          </a:p>
        </p:txBody>
      </p:sp>
      <p:sp>
        <p:nvSpPr>
          <p:cNvPr id="31774" name="TextBox 66"/>
          <p:cNvSpPr txBox="1">
            <a:spLocks noChangeArrowheads="1"/>
          </p:cNvSpPr>
          <p:nvPr/>
        </p:nvSpPr>
        <p:spPr bwMode="auto">
          <a:xfrm>
            <a:off x="3314700" y="5867400"/>
            <a:ext cx="25146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endParaRPr lang="en-US" altLang="en-US"/>
          </a:p>
        </p:txBody>
      </p:sp>
      <p:sp>
        <p:nvSpPr>
          <p:cNvPr id="31775" name="Content Placeholder 64"/>
          <p:cNvSpPr>
            <a:spLocks noGrp="1"/>
          </p:cNvSpPr>
          <p:nvPr>
            <p:ph idx="1"/>
          </p:nvPr>
        </p:nvSpPr>
        <p:spPr>
          <a:xfrm>
            <a:off x="428625" y="5934075"/>
            <a:ext cx="8305800" cy="590550"/>
          </a:xfrm>
        </p:spPr>
        <p:txBody>
          <a:bodyPr/>
          <a:lstStyle/>
          <a:p>
            <a:r>
              <a:rPr lang="en-US" altLang="en-US" smtClean="0"/>
              <a:t>The line between the centers of the nuclei and the beam axis define the reaction plane – perpendicular to angular momentum vector and B field </a:t>
            </a:r>
          </a:p>
        </p:txBody>
      </p:sp>
      <p:sp>
        <p:nvSpPr>
          <p:cNvPr id="31776" name="Rectangle 56"/>
          <p:cNvSpPr>
            <a:spLocks noChangeArrowheads="1"/>
          </p:cNvSpPr>
          <p:nvPr/>
        </p:nvSpPr>
        <p:spPr bwMode="auto">
          <a:xfrm rot="-1795316">
            <a:off x="1946275" y="4573588"/>
            <a:ext cx="776288" cy="5492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p>
        </p:txBody>
      </p:sp>
      <p:sp>
        <p:nvSpPr>
          <p:cNvPr id="31777" name="TextBox 40"/>
          <p:cNvSpPr txBox="1">
            <a:spLocks noChangeArrowheads="1"/>
          </p:cNvSpPr>
          <p:nvPr/>
        </p:nvSpPr>
        <p:spPr bwMode="auto">
          <a:xfrm rot="-1718716">
            <a:off x="2028825" y="4410075"/>
            <a:ext cx="1066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Reaction</a:t>
            </a:r>
          </a:p>
        </p:txBody>
      </p:sp>
      <p:sp>
        <p:nvSpPr>
          <p:cNvPr id="31778" name="TextBox 42"/>
          <p:cNvSpPr txBox="1">
            <a:spLocks noChangeArrowheads="1"/>
          </p:cNvSpPr>
          <p:nvPr/>
        </p:nvSpPr>
        <p:spPr bwMode="auto">
          <a:xfrm rot="-1687477">
            <a:off x="2170113" y="4700588"/>
            <a:ext cx="7413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b="0">
                <a:solidFill>
                  <a:schemeClr val="tx1"/>
                </a:solidFill>
              </a:rPr>
              <a:t>Plane</a:t>
            </a:r>
          </a:p>
        </p:txBody>
      </p:sp>
      <p:cxnSp>
        <p:nvCxnSpPr>
          <p:cNvPr id="51" name="Straight Arrow Connector 50"/>
          <p:cNvCxnSpPr/>
          <p:nvPr/>
        </p:nvCxnSpPr>
        <p:spPr>
          <a:xfrm flipV="1">
            <a:off x="2238375" y="4192588"/>
            <a:ext cx="1292225" cy="695325"/>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780" name="Group 53"/>
          <p:cNvGrpSpPr>
            <a:grpSpLocks/>
          </p:cNvGrpSpPr>
          <p:nvPr/>
        </p:nvGrpSpPr>
        <p:grpSpPr bwMode="auto">
          <a:xfrm>
            <a:off x="3556000" y="1371600"/>
            <a:ext cx="457200" cy="400050"/>
            <a:chOff x="3556000" y="1371600"/>
            <a:chExt cx="457200" cy="400050"/>
          </a:xfrm>
        </p:grpSpPr>
        <p:sp>
          <p:nvSpPr>
            <p:cNvPr id="31787" name="TextBox 21"/>
            <p:cNvSpPr txBox="1">
              <a:spLocks noChangeArrowheads="1"/>
            </p:cNvSpPr>
            <p:nvPr/>
          </p:nvSpPr>
          <p:spPr bwMode="auto">
            <a:xfrm>
              <a:off x="3556000" y="1371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sz="2000">
                  <a:solidFill>
                    <a:schemeClr val="tx1"/>
                  </a:solidFill>
                  <a:latin typeface="Arial" pitchFamily="34" charset="0"/>
                </a:rPr>
                <a:t>B</a:t>
              </a:r>
            </a:p>
          </p:txBody>
        </p:sp>
        <p:cxnSp>
          <p:nvCxnSpPr>
            <p:cNvPr id="31788" name="Straight Arrow Connector 44"/>
            <p:cNvCxnSpPr>
              <a:cxnSpLocks noChangeShapeType="1"/>
            </p:cNvCxnSpPr>
            <p:nvPr/>
          </p:nvCxnSpPr>
          <p:spPr bwMode="auto">
            <a:xfrm>
              <a:off x="3667125" y="1436687"/>
              <a:ext cx="152400" cy="1588"/>
            </a:xfrm>
            <a:prstGeom prst="straightConnector1">
              <a:avLst/>
            </a:prstGeom>
            <a:noFill/>
            <a:ln w="19050"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1781" name="Group 66"/>
          <p:cNvGrpSpPr>
            <a:grpSpLocks/>
          </p:cNvGrpSpPr>
          <p:nvPr/>
        </p:nvGrpSpPr>
        <p:grpSpPr bwMode="auto">
          <a:xfrm>
            <a:off x="6324600" y="1670050"/>
            <a:ext cx="533400" cy="338138"/>
            <a:chOff x="6324600" y="1670050"/>
            <a:chExt cx="533400" cy="338138"/>
          </a:xfrm>
        </p:grpSpPr>
        <p:sp>
          <p:nvSpPr>
            <p:cNvPr id="31785" name="TextBox 58"/>
            <p:cNvSpPr txBox="1">
              <a:spLocks noChangeArrowheads="1"/>
            </p:cNvSpPr>
            <p:nvPr/>
          </p:nvSpPr>
          <p:spPr bwMode="auto">
            <a:xfrm>
              <a:off x="6324600" y="16700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1786" name="Straight Arrow Connector 45"/>
            <p:cNvCxnSpPr>
              <a:cxnSpLocks noChangeShapeType="1"/>
            </p:cNvCxnSpPr>
            <p:nvPr/>
          </p:nvCxnSpPr>
          <p:spPr bwMode="auto">
            <a:xfrm>
              <a:off x="6424611" y="1768478"/>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grpSp>
        <p:nvGrpSpPr>
          <p:cNvPr id="31782" name="Group 67"/>
          <p:cNvGrpSpPr>
            <a:grpSpLocks/>
          </p:cNvGrpSpPr>
          <p:nvPr/>
        </p:nvGrpSpPr>
        <p:grpSpPr bwMode="auto">
          <a:xfrm>
            <a:off x="5410200" y="1403350"/>
            <a:ext cx="533400" cy="338138"/>
            <a:chOff x="5410200" y="1403350"/>
            <a:chExt cx="533400" cy="338138"/>
          </a:xfrm>
        </p:grpSpPr>
        <p:sp>
          <p:nvSpPr>
            <p:cNvPr id="31783" name="TextBox 57"/>
            <p:cNvSpPr txBox="1">
              <a:spLocks noChangeArrowheads="1"/>
            </p:cNvSpPr>
            <p:nvPr/>
          </p:nvSpPr>
          <p:spPr bwMode="auto">
            <a:xfrm>
              <a:off x="5410200" y="140335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eaLnBrk="1" hangingPunct="1"/>
              <a:r>
                <a:rPr lang="en-US" altLang="en-US">
                  <a:solidFill>
                    <a:schemeClr val="tx1"/>
                  </a:solidFill>
                </a:rPr>
                <a:t>p</a:t>
              </a:r>
              <a:r>
                <a:rPr lang="en-US" altLang="en-US" baseline="-25000">
                  <a:solidFill>
                    <a:schemeClr val="tx1"/>
                  </a:solidFill>
                  <a:sym typeface="Symbol" pitchFamily="18" charset="2"/>
                </a:rPr>
                <a:t></a:t>
              </a:r>
              <a:endParaRPr lang="en-US" altLang="en-US" baseline="-25000">
                <a:solidFill>
                  <a:schemeClr val="tx1"/>
                </a:solidFill>
              </a:endParaRPr>
            </a:p>
          </p:txBody>
        </p:sp>
        <p:cxnSp>
          <p:nvCxnSpPr>
            <p:cNvPr id="31784" name="Straight Arrow Connector 64"/>
            <p:cNvCxnSpPr>
              <a:cxnSpLocks noChangeShapeType="1"/>
            </p:cNvCxnSpPr>
            <p:nvPr/>
          </p:nvCxnSpPr>
          <p:spPr bwMode="auto">
            <a:xfrm>
              <a:off x="5510215" y="1498597"/>
              <a:ext cx="128589" cy="1588"/>
            </a:xfrm>
            <a:prstGeom prst="straightConnector1">
              <a:avLst/>
            </a:prstGeom>
            <a:noFill/>
            <a:ln w="9525" algn="ctr">
              <a:solidFill>
                <a:schemeClr val="tx1"/>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970345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far …	</a:t>
            </a:r>
            <a:endParaRPr lang="en-US" dirty="0"/>
          </a:p>
        </p:txBody>
      </p:sp>
      <p:sp>
        <p:nvSpPr>
          <p:cNvPr id="3" name="Content Placeholder 2"/>
          <p:cNvSpPr>
            <a:spLocks noGrp="1"/>
          </p:cNvSpPr>
          <p:nvPr>
            <p:ph idx="1"/>
          </p:nvPr>
        </p:nvSpPr>
        <p:spPr>
          <a:xfrm>
            <a:off x="1143000" y="1905000"/>
            <a:ext cx="7067550" cy="4243387"/>
          </a:xfrm>
        </p:spPr>
        <p:txBody>
          <a:bodyPr/>
          <a:lstStyle/>
          <a:p>
            <a:r>
              <a:rPr lang="en-US" dirty="0" smtClean="0"/>
              <a:t>So far, we have done no useful work with the magnetic field</a:t>
            </a:r>
          </a:p>
          <a:p>
            <a:endParaRPr lang="en-US" dirty="0"/>
          </a:p>
          <a:p>
            <a:pPr lvl="1"/>
            <a:r>
              <a:rPr lang="en-US" dirty="0" smtClean="0"/>
              <a:t>But we have done some fascinating </a:t>
            </a:r>
            <a:r>
              <a:rPr lang="en-US" dirty="0" err="1" smtClean="0"/>
              <a:t>nano</a:t>
            </a:r>
            <a:r>
              <a:rPr lang="en-US" dirty="0" smtClean="0"/>
              <a:t>-engineering</a:t>
            </a:r>
          </a:p>
          <a:p>
            <a:pPr lvl="1"/>
            <a:endParaRPr lang="en-US" dirty="0"/>
          </a:p>
          <a:p>
            <a:pPr lvl="1"/>
            <a:endParaRPr lang="en-US" dirty="0" smtClean="0"/>
          </a:p>
          <a:p>
            <a:pPr lvl="1"/>
            <a:endParaRPr lang="en-US" dirty="0"/>
          </a:p>
          <a:p>
            <a:r>
              <a:rPr lang="en-US" dirty="0" smtClean="0"/>
              <a:t>Lets pause for a moment to introduce one more crazy feature of (hot) QCD …</a:t>
            </a:r>
          </a:p>
          <a:p>
            <a:pPr lvl="1"/>
            <a:r>
              <a:rPr lang="en-US" dirty="0" err="1" smtClean="0"/>
              <a:t>Toplogical</a:t>
            </a:r>
            <a:r>
              <a:rPr lang="en-US" dirty="0" smtClean="0"/>
              <a:t> charge changing transitions flip the helicity of the participating quarks so bouncing from one vacuum state to another changes the helicity of the system</a:t>
            </a:r>
            <a:endParaRPr lang="en-US" dirty="0"/>
          </a:p>
        </p:txBody>
      </p:sp>
    </p:spTree>
    <p:extLst>
      <p:ext uri="{BB962C8B-B14F-4D97-AF65-F5344CB8AC3E}">
        <p14:creationId xmlns:p14="http://schemas.microsoft.com/office/powerpoint/2010/main" val="5765942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ltLang="en-US" dirty="0"/>
              <a:t>Table of the Isotopes</a:t>
            </a:r>
          </a:p>
        </p:txBody>
      </p:sp>
      <p:sp>
        <p:nvSpPr>
          <p:cNvPr id="370691" name="Rectangle 3"/>
          <p:cNvSpPr>
            <a:spLocks noGrp="1" noChangeArrowheads="1"/>
          </p:cNvSpPr>
          <p:nvPr>
            <p:ph type="body" idx="1"/>
          </p:nvPr>
        </p:nvSpPr>
        <p:spPr/>
        <p:txBody>
          <a:bodyPr/>
          <a:lstStyle/>
          <a:p>
            <a:endParaRPr lang="en-US" altLang="en-US"/>
          </a:p>
        </p:txBody>
      </p:sp>
      <p:pic>
        <p:nvPicPr>
          <p:cNvPr id="370695" name="Picture 7" descr="TO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923925"/>
            <a:ext cx="8683625" cy="54768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495800" y="5151783"/>
            <a:ext cx="4114800" cy="1249017"/>
            <a:chOff x="4495800" y="5151783"/>
            <a:chExt cx="4114800" cy="1249017"/>
          </a:xfrm>
        </p:grpSpPr>
        <p:sp>
          <p:nvSpPr>
            <p:cNvPr id="370697" name="Text Box 9"/>
            <p:cNvSpPr txBox="1">
              <a:spLocks noChangeArrowheads="1"/>
            </p:cNvSpPr>
            <p:nvPr/>
          </p:nvSpPr>
          <p:spPr bwMode="auto">
            <a:xfrm>
              <a:off x="4495800" y="5415915"/>
              <a:ext cx="41148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en-US" altLang="en-US" b="0" dirty="0" smtClean="0">
                  <a:solidFill>
                    <a:schemeClr val="tx1"/>
                  </a:solidFill>
                  <a:latin typeface="Arial" panose="020B0604020202020204" pitchFamily="34" charset="0"/>
                  <a:sym typeface="Symbol" pitchFamily="18" charset="2"/>
                </a:rPr>
                <a:t>Neutron rich elements on the right</a:t>
              </a:r>
            </a:p>
            <a:p>
              <a:pPr>
                <a:spcBef>
                  <a:spcPts val="600"/>
                </a:spcBef>
              </a:pPr>
              <a:r>
                <a:rPr lang="en-US" altLang="en-US" b="0" dirty="0" smtClean="0">
                  <a:solidFill>
                    <a:schemeClr val="tx1"/>
                  </a:solidFill>
                  <a:latin typeface="Arial" panose="020B0604020202020204" pitchFamily="34" charset="0"/>
                  <a:cs typeface="Arial" panose="020B0604020202020204" pitchFamily="34" charset="0"/>
                  <a:sym typeface="Symbol" pitchFamily="18" charset="2"/>
                </a:rPr>
                <a:t>Proton rich elements on the left</a:t>
              </a:r>
            </a:p>
            <a:p>
              <a:pPr>
                <a:spcBef>
                  <a:spcPts val="600"/>
                </a:spcBef>
              </a:pPr>
              <a:r>
                <a:rPr lang="en-US" altLang="en-US" b="0" dirty="0" smtClean="0">
                  <a:solidFill>
                    <a:schemeClr val="tx1"/>
                  </a:solidFill>
                  <a:latin typeface="Arial" panose="020B0604020202020204" pitchFamily="34" charset="0"/>
                  <a:sym typeface="Symbol" pitchFamily="18" charset="2"/>
                </a:rPr>
                <a:t>The valley of stability runs up the middle</a:t>
              </a:r>
              <a:endParaRPr lang="en-US" altLang="en-US" b="0" dirty="0">
                <a:solidFill>
                  <a:schemeClr val="tx1"/>
                </a:solidFill>
                <a:latin typeface="Arial" panose="020B0604020202020204" pitchFamily="34" charset="0"/>
                <a:cs typeface="Arial" panose="020B0604020202020204" pitchFamily="34" charset="0"/>
                <a:sym typeface="Symbol" pitchFamily="18" charset="2"/>
              </a:endParaRPr>
            </a:p>
          </p:txBody>
        </p:sp>
        <p:cxnSp>
          <p:nvCxnSpPr>
            <p:cNvPr id="3" name="Straight Arrow Connector 2"/>
            <p:cNvCxnSpPr/>
            <p:nvPr/>
          </p:nvCxnSpPr>
          <p:spPr bwMode="auto">
            <a:xfrm>
              <a:off x="6099312" y="5151783"/>
              <a:ext cx="990600" cy="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grpSp>
      <p:sp>
        <p:nvSpPr>
          <p:cNvPr id="9" name="Text Box 6"/>
          <p:cNvSpPr txBox="1">
            <a:spLocks noChangeArrowheads="1"/>
          </p:cNvSpPr>
          <p:nvPr/>
        </p:nvSpPr>
        <p:spPr bwMode="auto">
          <a:xfrm>
            <a:off x="301488" y="1076739"/>
            <a:ext cx="3124200" cy="206210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0" dirty="0" smtClean="0">
                <a:solidFill>
                  <a:schemeClr val="tx1"/>
                </a:solidFill>
                <a:latin typeface="Arial" panose="020B0604020202020204" pitchFamily="34" charset="0"/>
                <a:cs typeface="Arial" panose="020B0604020202020204" pitchFamily="34" charset="0"/>
              </a:rPr>
              <a:t>Isotopes of  an element (same proton number) run along a row</a:t>
            </a:r>
          </a:p>
          <a:p>
            <a:pPr>
              <a:spcBef>
                <a:spcPct val="50000"/>
              </a:spcBef>
            </a:pPr>
            <a:r>
              <a:rPr lang="en-US" altLang="en-US" b="0" dirty="0" smtClean="0">
                <a:solidFill>
                  <a:schemeClr val="tx1"/>
                </a:solidFill>
                <a:latin typeface="Arial" panose="020B0604020202020204" pitchFamily="34" charset="0"/>
              </a:rPr>
              <a:t>Isotones (same neutron number) run in columns</a:t>
            </a:r>
          </a:p>
          <a:p>
            <a:pPr>
              <a:spcBef>
                <a:spcPct val="50000"/>
              </a:spcBef>
            </a:pPr>
            <a:r>
              <a:rPr lang="en-US" altLang="en-US" b="0" dirty="0" smtClean="0">
                <a:solidFill>
                  <a:schemeClr val="tx1"/>
                </a:solidFill>
                <a:latin typeface="Arial" panose="020B0604020202020204" pitchFamily="34" charset="0"/>
                <a:cs typeface="Arial" panose="020B0604020202020204" pitchFamily="34" charset="0"/>
              </a:rPr>
              <a:t>Isobars (same mass       number) run along                  the diagonals</a:t>
            </a:r>
            <a:endParaRPr lang="en-US" altLang="en-US"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566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Accelerated Beams of Isobars</a:t>
            </a:r>
            <a:endParaRPr lang="en-US" dirty="0"/>
          </a:p>
        </p:txBody>
      </p:sp>
      <p:sp>
        <p:nvSpPr>
          <p:cNvPr id="3" name="Content Placeholder 2"/>
          <p:cNvSpPr>
            <a:spLocks noGrp="1"/>
          </p:cNvSpPr>
          <p:nvPr>
            <p:ph idx="1"/>
          </p:nvPr>
        </p:nvSpPr>
        <p:spPr>
          <a:xfrm>
            <a:off x="533400" y="948775"/>
            <a:ext cx="8305800" cy="4243387"/>
          </a:xfrm>
        </p:spPr>
        <p:txBody>
          <a:bodyPr/>
          <a:lstStyle/>
          <a:p>
            <a:pPr marL="0" indent="0">
              <a:buNone/>
            </a:pPr>
            <a:r>
              <a:rPr lang="en-US" sz="1400" dirty="0" smtClean="0"/>
              <a:t>Accelerated beams of isobars are interesting because we can compare two runs using beams with the same mass, nearly the same geometry, but different number of protons in the collision.</a:t>
            </a:r>
          </a:p>
          <a:p>
            <a:pPr marL="0" indent="0">
              <a:buNone/>
            </a:pPr>
            <a:endParaRPr lang="en-US" sz="800" dirty="0"/>
          </a:p>
          <a:p>
            <a:pPr marL="0" indent="0">
              <a:buNone/>
            </a:pPr>
            <a:r>
              <a:rPr lang="en-US" sz="1400" dirty="0" smtClean="0"/>
              <a:t>For example: Flow systematics, the Chiral Magnetic Effect and the Chiral Magnetic Wave</a:t>
            </a:r>
          </a:p>
          <a:p>
            <a:pPr marL="0" indent="0">
              <a:buNone/>
            </a:pPr>
            <a:endParaRPr lang="en-US" sz="800" dirty="0" smtClean="0"/>
          </a:p>
          <a:p>
            <a:pPr marL="0" indent="0">
              <a:buNone/>
            </a:pPr>
            <a:r>
              <a:rPr lang="en-US" sz="1400" dirty="0" smtClean="0"/>
              <a:t>The first requirement for the use of an accelerated beam is that the isotopes must be stable</a:t>
            </a:r>
          </a:p>
          <a:p>
            <a:pPr marL="0" indent="0">
              <a:buNone/>
            </a:pPr>
            <a:endParaRPr lang="en-US" sz="800" dirty="0"/>
          </a:p>
          <a:p>
            <a:pPr marL="0" indent="0">
              <a:buNone/>
            </a:pPr>
            <a:r>
              <a:rPr lang="en-US" sz="1400" dirty="0" smtClean="0"/>
              <a:t>There </a:t>
            </a:r>
            <a:r>
              <a:rPr lang="en-US" sz="1400" dirty="0"/>
              <a:t>are </a:t>
            </a:r>
            <a:r>
              <a:rPr lang="en-US" sz="1400" dirty="0" smtClean="0"/>
              <a:t>only 4 stable isobaric </a:t>
            </a:r>
            <a:r>
              <a:rPr lang="en-US" sz="1400" dirty="0"/>
              <a:t>systems where the change in Z is greater than 2</a:t>
            </a:r>
            <a:r>
              <a:rPr lang="en-US" sz="1400" dirty="0" smtClean="0"/>
              <a:t>. </a:t>
            </a:r>
          </a:p>
          <a:p>
            <a:pPr marL="0" indent="0">
              <a:buNone/>
            </a:pPr>
            <a:r>
              <a:rPr lang="en-US" sz="1400" dirty="0" smtClean="0"/>
              <a:t>The </a:t>
            </a:r>
            <a:r>
              <a:rPr lang="en-US" sz="1400" dirty="0"/>
              <a:t>four candidates with  </a:t>
            </a:r>
            <a:r>
              <a:rPr lang="en-US" sz="1400" dirty="0" smtClean="0">
                <a:sym typeface="Symbol"/>
              </a:rPr>
              <a:t></a:t>
            </a:r>
            <a:r>
              <a:rPr lang="en-US" sz="1400" dirty="0" smtClean="0"/>
              <a:t>Z </a:t>
            </a:r>
            <a:r>
              <a:rPr lang="en-US" sz="1400" dirty="0"/>
              <a:t>= 4 are:</a:t>
            </a:r>
          </a:p>
          <a:p>
            <a:pPr marL="0" indent="0">
              <a:buNone/>
            </a:pPr>
            <a:r>
              <a:rPr lang="en-US" sz="800" dirty="0"/>
              <a:t> </a:t>
            </a:r>
            <a:endParaRPr lang="en-US" sz="800" dirty="0" smtClean="0"/>
          </a:p>
          <a:p>
            <a:pPr marL="0" indent="0">
              <a:buNone/>
            </a:pPr>
            <a:r>
              <a:rPr lang="en-US" sz="1400" dirty="0" smtClean="0">
                <a:solidFill>
                  <a:srgbClr val="0000CC"/>
                </a:solidFill>
              </a:rPr>
              <a:t>Element      Z            Mass         Abundance 	</a:t>
            </a:r>
            <a:endParaRPr lang="en-US" sz="1400" dirty="0">
              <a:solidFill>
                <a:srgbClr val="0000CC"/>
              </a:solidFill>
            </a:endParaRPr>
          </a:p>
          <a:p>
            <a:pPr marL="0" indent="0">
              <a:spcBef>
                <a:spcPts val="0"/>
              </a:spcBef>
              <a:buNone/>
            </a:pPr>
            <a:r>
              <a:rPr lang="en-US" sz="1400" dirty="0"/>
              <a:t> </a:t>
            </a:r>
          </a:p>
          <a:p>
            <a:pPr marL="0" indent="0">
              <a:spcBef>
                <a:spcPts val="0"/>
              </a:spcBef>
              <a:buNone/>
            </a:pPr>
            <a:r>
              <a:rPr lang="en-US" sz="1400" dirty="0" err="1"/>
              <a:t>Zr</a:t>
            </a:r>
            <a:r>
              <a:rPr lang="en-US" sz="1400" dirty="0"/>
              <a:t>	40	</a:t>
            </a:r>
            <a:r>
              <a:rPr lang="en-US" sz="1400" dirty="0" smtClean="0"/>
              <a:t>  96</a:t>
            </a:r>
            <a:r>
              <a:rPr lang="en-US" sz="1400" dirty="0"/>
              <a:t>	</a:t>
            </a:r>
            <a:r>
              <a:rPr lang="en-US" sz="1400" dirty="0" smtClean="0"/>
              <a:t>  2.80</a:t>
            </a:r>
            <a:r>
              <a:rPr lang="en-US" sz="1400" dirty="0"/>
              <a:t>% </a:t>
            </a:r>
            <a:r>
              <a:rPr lang="en-US" sz="1400" dirty="0" smtClean="0"/>
              <a:t>	</a:t>
            </a:r>
          </a:p>
          <a:p>
            <a:pPr marL="0" indent="0">
              <a:spcBef>
                <a:spcPts val="0"/>
              </a:spcBef>
              <a:buNone/>
            </a:pPr>
            <a:r>
              <a:rPr lang="en-US" sz="1400" dirty="0" smtClean="0"/>
              <a:t>Mo</a:t>
            </a:r>
            <a:r>
              <a:rPr lang="en-US" sz="1400" dirty="0"/>
              <a:t>	42	</a:t>
            </a:r>
            <a:r>
              <a:rPr lang="en-US" sz="1400" dirty="0" smtClean="0"/>
              <a:t>  96</a:t>
            </a:r>
            <a:r>
              <a:rPr lang="en-US" sz="1400" dirty="0"/>
              <a:t>	</a:t>
            </a:r>
            <a:r>
              <a:rPr lang="en-US" sz="1400" dirty="0" smtClean="0"/>
              <a:t>16.68</a:t>
            </a:r>
            <a:r>
              <a:rPr lang="en-US" sz="1400" dirty="0"/>
              <a:t>% </a:t>
            </a:r>
          </a:p>
          <a:p>
            <a:pPr marL="0" indent="0">
              <a:spcBef>
                <a:spcPts val="0"/>
              </a:spcBef>
              <a:buNone/>
            </a:pPr>
            <a:r>
              <a:rPr lang="en-US" sz="1400" dirty="0"/>
              <a:t>Ru	44	</a:t>
            </a:r>
            <a:r>
              <a:rPr lang="en-US" sz="1400" dirty="0" smtClean="0"/>
              <a:t>  96</a:t>
            </a:r>
            <a:r>
              <a:rPr lang="en-US" sz="1400" dirty="0"/>
              <a:t>	</a:t>
            </a:r>
            <a:r>
              <a:rPr lang="en-US" sz="1400" dirty="0" smtClean="0"/>
              <a:t>  5.54</a:t>
            </a:r>
            <a:r>
              <a:rPr lang="en-US" sz="1400" dirty="0"/>
              <a:t>% </a:t>
            </a:r>
          </a:p>
          <a:p>
            <a:pPr marL="0" indent="0">
              <a:spcBef>
                <a:spcPts val="0"/>
              </a:spcBef>
              <a:buNone/>
            </a:pPr>
            <a:r>
              <a:rPr lang="en-US" sz="1400" dirty="0"/>
              <a:t> </a:t>
            </a:r>
          </a:p>
          <a:p>
            <a:pPr marL="0" indent="0">
              <a:spcBef>
                <a:spcPts val="0"/>
              </a:spcBef>
              <a:buNone/>
            </a:pPr>
            <a:r>
              <a:rPr lang="en-US" sz="1400" dirty="0"/>
              <a:t>Sn	50	124	</a:t>
            </a:r>
            <a:r>
              <a:rPr lang="en-US" sz="1400" dirty="0" smtClean="0"/>
              <a:t>  5.79</a:t>
            </a:r>
            <a:r>
              <a:rPr lang="en-US" sz="1400" dirty="0"/>
              <a:t>% </a:t>
            </a:r>
            <a:r>
              <a:rPr lang="en-US" sz="1400" dirty="0" smtClean="0"/>
              <a:t>	    </a:t>
            </a:r>
          </a:p>
          <a:p>
            <a:pPr marL="0" indent="0">
              <a:spcBef>
                <a:spcPts val="0"/>
              </a:spcBef>
              <a:buNone/>
            </a:pPr>
            <a:r>
              <a:rPr lang="en-US" sz="1400" dirty="0" err="1" smtClean="0"/>
              <a:t>Te</a:t>
            </a:r>
            <a:r>
              <a:rPr lang="en-US" sz="1400" dirty="0"/>
              <a:t>	52	124	</a:t>
            </a:r>
            <a:r>
              <a:rPr lang="en-US" sz="1400" dirty="0" smtClean="0"/>
              <a:t>  4.74</a:t>
            </a:r>
            <a:r>
              <a:rPr lang="en-US" sz="1400" dirty="0"/>
              <a:t>% </a:t>
            </a:r>
          </a:p>
          <a:p>
            <a:pPr marL="0" indent="0">
              <a:spcBef>
                <a:spcPts val="0"/>
              </a:spcBef>
              <a:buNone/>
            </a:pPr>
            <a:r>
              <a:rPr lang="en-US" sz="1400" dirty="0" err="1"/>
              <a:t>Xe</a:t>
            </a:r>
            <a:r>
              <a:rPr lang="en-US" sz="1400" dirty="0"/>
              <a:t>	54	124	</a:t>
            </a:r>
            <a:r>
              <a:rPr lang="en-US" sz="1400" dirty="0" smtClean="0"/>
              <a:t>  0.09</a:t>
            </a:r>
            <a:r>
              <a:rPr lang="en-US" sz="1400" dirty="0"/>
              <a:t>% </a:t>
            </a:r>
          </a:p>
          <a:p>
            <a:pPr marL="0" indent="0">
              <a:spcBef>
                <a:spcPts val="0"/>
              </a:spcBef>
              <a:buNone/>
            </a:pPr>
            <a:r>
              <a:rPr lang="en-US" sz="1400" dirty="0"/>
              <a:t> </a:t>
            </a:r>
          </a:p>
          <a:p>
            <a:pPr marL="0" indent="0">
              <a:spcBef>
                <a:spcPts val="0"/>
              </a:spcBef>
              <a:buNone/>
            </a:pPr>
            <a:r>
              <a:rPr lang="en-US" sz="1400" dirty="0" err="1"/>
              <a:t>Te</a:t>
            </a:r>
            <a:r>
              <a:rPr lang="en-US" sz="1400" dirty="0"/>
              <a:t>	52	130	</a:t>
            </a:r>
            <a:r>
              <a:rPr lang="en-US" sz="1400" dirty="0" smtClean="0"/>
              <a:t>34.50</a:t>
            </a:r>
            <a:r>
              <a:rPr lang="en-US" sz="1400" dirty="0"/>
              <a:t>% </a:t>
            </a:r>
            <a:r>
              <a:rPr lang="en-US" sz="1400" dirty="0" smtClean="0"/>
              <a:t>	</a:t>
            </a:r>
            <a:r>
              <a:rPr lang="en-US" sz="1400" dirty="0"/>
              <a:t>    </a:t>
            </a:r>
            <a:endParaRPr lang="en-US" sz="1400" dirty="0" smtClean="0"/>
          </a:p>
          <a:p>
            <a:pPr marL="0" indent="0">
              <a:spcBef>
                <a:spcPts val="0"/>
              </a:spcBef>
              <a:buNone/>
            </a:pPr>
            <a:r>
              <a:rPr lang="en-US" sz="1400" dirty="0" err="1" smtClean="0"/>
              <a:t>Xe</a:t>
            </a:r>
            <a:r>
              <a:rPr lang="en-US" sz="1400" dirty="0"/>
              <a:t>	54	130	</a:t>
            </a:r>
            <a:r>
              <a:rPr lang="en-US" sz="1400" dirty="0" smtClean="0"/>
              <a:t>  4.07</a:t>
            </a:r>
            <a:r>
              <a:rPr lang="en-US" sz="1400" dirty="0"/>
              <a:t>% </a:t>
            </a:r>
          </a:p>
          <a:p>
            <a:pPr marL="0" indent="0">
              <a:spcBef>
                <a:spcPts val="0"/>
              </a:spcBef>
              <a:buNone/>
            </a:pPr>
            <a:r>
              <a:rPr lang="en-US" sz="1400" dirty="0"/>
              <a:t>Ba	56	130	</a:t>
            </a:r>
            <a:r>
              <a:rPr lang="en-US" sz="1400" dirty="0" smtClean="0"/>
              <a:t>  0.11</a:t>
            </a:r>
            <a:r>
              <a:rPr lang="en-US" sz="1400" dirty="0"/>
              <a:t>% </a:t>
            </a:r>
          </a:p>
          <a:p>
            <a:pPr marL="0" indent="0">
              <a:spcBef>
                <a:spcPts val="0"/>
              </a:spcBef>
              <a:buNone/>
            </a:pPr>
            <a:r>
              <a:rPr lang="en-US" sz="1400" dirty="0"/>
              <a:t> </a:t>
            </a:r>
          </a:p>
          <a:p>
            <a:pPr marL="0" indent="0">
              <a:spcBef>
                <a:spcPts val="0"/>
              </a:spcBef>
              <a:buNone/>
            </a:pPr>
            <a:r>
              <a:rPr lang="en-US" sz="1400" dirty="0" err="1"/>
              <a:t>Xe</a:t>
            </a:r>
            <a:r>
              <a:rPr lang="en-US" sz="1400" dirty="0"/>
              <a:t>	54	136	</a:t>
            </a:r>
            <a:r>
              <a:rPr lang="en-US" sz="1400" dirty="0" smtClean="0"/>
              <a:t>  8.86</a:t>
            </a:r>
            <a:r>
              <a:rPr lang="en-US" sz="1400" dirty="0"/>
              <a:t>% </a:t>
            </a:r>
            <a:r>
              <a:rPr lang="en-US" sz="1400" dirty="0" smtClean="0"/>
              <a:t>	    </a:t>
            </a:r>
          </a:p>
          <a:p>
            <a:pPr marL="0" indent="0">
              <a:spcBef>
                <a:spcPts val="0"/>
              </a:spcBef>
              <a:buNone/>
            </a:pPr>
            <a:r>
              <a:rPr lang="en-US" sz="1400" dirty="0" smtClean="0"/>
              <a:t>Ba</a:t>
            </a:r>
            <a:r>
              <a:rPr lang="en-US" sz="1400" dirty="0"/>
              <a:t>	56	136	</a:t>
            </a:r>
            <a:r>
              <a:rPr lang="en-US" sz="1400" dirty="0" smtClean="0"/>
              <a:t>  7.85</a:t>
            </a:r>
            <a:r>
              <a:rPr lang="en-US" sz="1400" dirty="0"/>
              <a:t>% </a:t>
            </a:r>
          </a:p>
          <a:p>
            <a:pPr marL="0" indent="0">
              <a:spcBef>
                <a:spcPts val="0"/>
              </a:spcBef>
              <a:buNone/>
            </a:pPr>
            <a:r>
              <a:rPr lang="en-US" sz="1400" dirty="0"/>
              <a:t>Ce	58	136	</a:t>
            </a:r>
            <a:r>
              <a:rPr lang="en-US" sz="1400" dirty="0" smtClean="0"/>
              <a:t>  0.19</a:t>
            </a:r>
            <a:r>
              <a:rPr lang="en-US" sz="1400" dirty="0"/>
              <a:t>% </a:t>
            </a:r>
          </a:p>
          <a:p>
            <a:pPr marL="0" indent="0">
              <a:buNone/>
            </a:pPr>
            <a:endParaRPr lang="en-US" dirty="0"/>
          </a:p>
        </p:txBody>
      </p:sp>
      <p:sp>
        <p:nvSpPr>
          <p:cNvPr id="4" name="Right Brace 3"/>
          <p:cNvSpPr/>
          <p:nvPr/>
        </p:nvSpPr>
        <p:spPr bwMode="auto">
          <a:xfrm>
            <a:off x="4713048" y="3448456"/>
            <a:ext cx="685800" cy="2819400"/>
          </a:xfrm>
          <a:prstGeom prst="rightBrac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
        <p:nvSpPr>
          <p:cNvPr id="5" name="TextBox 4"/>
          <p:cNvSpPr txBox="1"/>
          <p:nvPr/>
        </p:nvSpPr>
        <p:spPr>
          <a:xfrm>
            <a:off x="5638800" y="4681954"/>
            <a:ext cx="2895600" cy="338554"/>
          </a:xfrm>
          <a:prstGeom prst="rect">
            <a:avLst/>
          </a:prstGeom>
          <a:noFill/>
        </p:spPr>
        <p:txBody>
          <a:bodyPr wrap="square" rtlCol="0">
            <a:spAutoFit/>
          </a:bodyPr>
          <a:lstStyle/>
          <a:p>
            <a:r>
              <a:rPr lang="en-US" dirty="0" smtClean="0">
                <a:solidFill>
                  <a:srgbClr val="008000"/>
                </a:solidFill>
              </a:rPr>
              <a:t>These are all </a:t>
            </a:r>
            <a:r>
              <a:rPr lang="en-US" dirty="0" smtClean="0">
                <a:solidFill>
                  <a:srgbClr val="008000"/>
                </a:solidFill>
                <a:sym typeface="Symbol"/>
              </a:rPr>
              <a:t> candidates</a:t>
            </a:r>
            <a:endParaRPr lang="en-US" dirty="0">
              <a:solidFill>
                <a:srgbClr val="008000"/>
              </a:solidFill>
            </a:endParaRPr>
          </a:p>
        </p:txBody>
      </p:sp>
    </p:spTree>
    <p:extLst>
      <p:ext uri="{BB962C8B-B14F-4D97-AF65-F5344CB8AC3E}">
        <p14:creationId xmlns:p14="http://schemas.microsoft.com/office/powerpoint/2010/main" val="409360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learned from Experiments?</a:t>
            </a:r>
            <a:endParaRPr lang="en-US" dirty="0"/>
          </a:p>
        </p:txBody>
      </p:sp>
      <p:sp>
        <p:nvSpPr>
          <p:cNvPr id="3" name="Content Placeholder 2"/>
          <p:cNvSpPr>
            <a:spLocks noGrp="1"/>
          </p:cNvSpPr>
          <p:nvPr>
            <p:ph idx="1"/>
          </p:nvPr>
        </p:nvSpPr>
        <p:spPr>
          <a:xfrm>
            <a:off x="671512" y="1371600"/>
            <a:ext cx="7800976" cy="4243387"/>
          </a:xfrm>
        </p:spPr>
        <p:txBody>
          <a:bodyPr/>
          <a:lstStyle/>
          <a:p>
            <a:r>
              <a:rPr lang="en-US" dirty="0" smtClean="0"/>
              <a:t>We study large systems, such as Au + Au</a:t>
            </a:r>
            <a:r>
              <a:rPr lang="en-US" dirty="0"/>
              <a:t>, at high energy because </a:t>
            </a:r>
            <a:r>
              <a:rPr lang="en-US" dirty="0" smtClean="0"/>
              <a:t>studying a “free” quark is easier than solving the 3 body problem</a:t>
            </a:r>
          </a:p>
          <a:p>
            <a:pPr lvl="1"/>
            <a:r>
              <a:rPr lang="en-US" dirty="0" smtClean="0"/>
              <a:t>Thermodynamic variables work in this regime: Temperature, Viscosity</a:t>
            </a:r>
          </a:p>
          <a:p>
            <a:pPr lvl="1"/>
            <a:r>
              <a:rPr lang="en-US" dirty="0" smtClean="0"/>
              <a:t>Hydrodynamics works well to describe </a:t>
            </a:r>
            <a:r>
              <a:rPr lang="en-US" sz="1200" dirty="0" smtClean="0">
                <a:solidFill>
                  <a:schemeClr val="bg1">
                    <a:lumMod val="50000"/>
                  </a:schemeClr>
                </a:solidFill>
              </a:rPr>
              <a:t>(most of) </a:t>
            </a:r>
            <a:r>
              <a:rPr lang="en-US" dirty="0" smtClean="0"/>
              <a:t>the data</a:t>
            </a:r>
          </a:p>
          <a:p>
            <a:pPr lvl="1"/>
            <a:endParaRPr lang="en-US" dirty="0" smtClean="0"/>
          </a:p>
          <a:p>
            <a:r>
              <a:rPr lang="en-US" dirty="0" smtClean="0"/>
              <a:t>Experimental </a:t>
            </a:r>
            <a:r>
              <a:rPr lang="en-US" dirty="0"/>
              <a:t>results suggest that the QGP formed at RHIC and LHC energies behave like a strongly interacting liquid drop</a:t>
            </a:r>
          </a:p>
          <a:p>
            <a:pPr lvl="1"/>
            <a:endParaRPr lang="en-US" dirty="0"/>
          </a:p>
          <a:p>
            <a:r>
              <a:rPr lang="en-US" dirty="0" smtClean="0"/>
              <a:t>A Fourier analysis of the angular distribution of particles emitted in a HI collision reveal event shapes</a:t>
            </a:r>
          </a:p>
          <a:p>
            <a:pPr lvl="1"/>
            <a:r>
              <a:rPr lang="en-US" dirty="0" smtClean="0"/>
              <a:t>Well </a:t>
            </a:r>
            <a:r>
              <a:rPr lang="en-US" dirty="0"/>
              <a:t>described by (relativistic) Hydrodynamics</a:t>
            </a:r>
          </a:p>
          <a:p>
            <a:pPr lvl="1"/>
            <a:r>
              <a:rPr lang="en-US" dirty="0"/>
              <a:t>With near zero viscosity (at the QM lower bound)</a:t>
            </a:r>
          </a:p>
          <a:p>
            <a:pPr lvl="1"/>
            <a:r>
              <a:rPr lang="en-US" dirty="0"/>
              <a:t>We even use the language of fluid dynamics and talk about “flow</a:t>
            </a:r>
            <a:r>
              <a:rPr lang="en-US" dirty="0" smtClean="0"/>
              <a:t>”</a:t>
            </a:r>
          </a:p>
          <a:p>
            <a:pPr lvl="1"/>
            <a:endParaRPr lang="en-US" dirty="0"/>
          </a:p>
          <a:p>
            <a:r>
              <a:rPr lang="en-US" dirty="0" smtClean="0"/>
              <a:t>Jets and </a:t>
            </a:r>
            <a:r>
              <a:rPr lang="en-US" dirty="0" err="1" smtClean="0"/>
              <a:t>R</a:t>
            </a:r>
            <a:r>
              <a:rPr lang="en-US" baseline="-25000" dirty="0" err="1" smtClean="0"/>
              <a:t>aa</a:t>
            </a:r>
            <a:r>
              <a:rPr lang="en-US" dirty="0" smtClean="0"/>
              <a:t> taught us about strong coupling</a:t>
            </a:r>
          </a:p>
          <a:p>
            <a:pPr lvl="1"/>
            <a:r>
              <a:rPr lang="en-US" dirty="0"/>
              <a:t>A QGP was expected, but a </a:t>
            </a:r>
            <a:r>
              <a:rPr lang="en-US" i="1" dirty="0"/>
              <a:t>strongly</a:t>
            </a:r>
            <a:r>
              <a:rPr lang="en-US" dirty="0"/>
              <a:t> interacting QGP was not</a:t>
            </a:r>
          </a:p>
          <a:p>
            <a:pPr marL="0" indent="0">
              <a:buNone/>
            </a:pPr>
            <a:endParaRPr lang="en-US" dirty="0"/>
          </a:p>
          <a:p>
            <a:endParaRPr lang="en-US" dirty="0"/>
          </a:p>
        </p:txBody>
      </p:sp>
    </p:spTree>
    <p:extLst>
      <p:ext uri="{BB962C8B-B14F-4D97-AF65-F5344CB8AC3E}">
        <p14:creationId xmlns:p14="http://schemas.microsoft.com/office/powerpoint/2010/main" val="21024069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Vorticity in HI Collisions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1066800"/>
            <a:ext cx="4174764" cy="5486400"/>
          </a:xfrm>
          <a:prstGeom prst="rect">
            <a:avLst/>
          </a:prstGeom>
        </p:spPr>
      </p:pic>
    </p:spTree>
    <p:extLst>
      <p:ext uri="{BB962C8B-B14F-4D97-AF65-F5344CB8AC3E}">
        <p14:creationId xmlns:p14="http://schemas.microsoft.com/office/powerpoint/2010/main" val="8699518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ltLang="en-US" dirty="0"/>
              <a:t>Table of the Isotopes</a:t>
            </a:r>
          </a:p>
        </p:txBody>
      </p:sp>
      <p:sp>
        <p:nvSpPr>
          <p:cNvPr id="370691" name="Rectangle 3"/>
          <p:cNvSpPr>
            <a:spLocks noGrp="1" noChangeArrowheads="1"/>
          </p:cNvSpPr>
          <p:nvPr>
            <p:ph type="body" idx="1"/>
          </p:nvPr>
        </p:nvSpPr>
        <p:spPr/>
        <p:txBody>
          <a:bodyPr/>
          <a:lstStyle/>
          <a:p>
            <a:endParaRPr lang="en-US" altLang="en-US"/>
          </a:p>
        </p:txBody>
      </p:sp>
      <p:pic>
        <p:nvPicPr>
          <p:cNvPr id="370695" name="Picture 7" descr="TO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923925"/>
            <a:ext cx="8683625" cy="5476875"/>
          </a:xfrm>
          <a:prstGeom prst="rect">
            <a:avLst/>
          </a:prstGeom>
          <a:noFill/>
          <a:extLst>
            <a:ext uri="{909E8E84-426E-40DD-AFC4-6F175D3DCCD1}">
              <a14:hiddenFill xmlns:a14="http://schemas.microsoft.com/office/drawing/2010/main">
                <a:solidFill>
                  <a:srgbClr val="FFFFFF"/>
                </a:solidFill>
              </a14:hiddenFill>
            </a:ext>
          </a:extLst>
        </p:spPr>
      </p:pic>
      <p:sp>
        <p:nvSpPr>
          <p:cNvPr id="370694" name="Text Box 6"/>
          <p:cNvSpPr txBox="1">
            <a:spLocks noChangeArrowheads="1"/>
          </p:cNvSpPr>
          <p:nvPr/>
        </p:nvSpPr>
        <p:spPr bwMode="auto">
          <a:xfrm>
            <a:off x="304800" y="1079500"/>
            <a:ext cx="2743200" cy="15696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0" dirty="0" smtClean="0">
                <a:solidFill>
                  <a:schemeClr val="tx1"/>
                </a:solidFill>
                <a:latin typeface="Arial" panose="020B0604020202020204" pitchFamily="34" charset="0"/>
              </a:rPr>
              <a:t>Radioactive </a:t>
            </a:r>
            <a:r>
              <a:rPr lang="en-US" altLang="en-US" b="0" dirty="0" smtClean="0">
                <a:solidFill>
                  <a:schemeClr val="tx1"/>
                </a:solidFill>
                <a:latin typeface="Arial" panose="020B0604020202020204" pitchFamily="34" charset="0"/>
                <a:cs typeface="Arial" panose="020B0604020202020204" pitchFamily="34" charset="0"/>
              </a:rPr>
              <a:t>decays occur wherever </a:t>
            </a:r>
            <a:r>
              <a:rPr lang="en-US" altLang="en-US" b="0" dirty="0">
                <a:solidFill>
                  <a:schemeClr val="tx1"/>
                </a:solidFill>
                <a:latin typeface="Arial" panose="020B0604020202020204" pitchFamily="34" charset="0"/>
                <a:cs typeface="Arial" panose="020B0604020202020204" pitchFamily="34" charset="0"/>
              </a:rPr>
              <a:t>it is energetically allowed and not forbidden by spin selection rules or forbidden by nuclear </a:t>
            </a:r>
            <a:r>
              <a:rPr lang="en-US" altLang="en-US" b="0" dirty="0" smtClean="0">
                <a:solidFill>
                  <a:schemeClr val="tx1"/>
                </a:solidFill>
                <a:latin typeface="Arial" panose="020B0604020202020204" pitchFamily="34" charset="0"/>
                <a:cs typeface="Arial" panose="020B0604020202020204" pitchFamily="34" charset="0"/>
              </a:rPr>
              <a:t>  matrix </a:t>
            </a:r>
            <a:r>
              <a:rPr lang="en-US" altLang="en-US" b="0" dirty="0">
                <a:solidFill>
                  <a:schemeClr val="tx1"/>
                </a:solidFill>
                <a:latin typeface="Arial" panose="020B0604020202020204" pitchFamily="34" charset="0"/>
                <a:cs typeface="Arial" panose="020B0604020202020204" pitchFamily="34" charset="0"/>
              </a:rPr>
              <a:t>elements.</a:t>
            </a:r>
          </a:p>
        </p:txBody>
      </p:sp>
      <p:sp>
        <p:nvSpPr>
          <p:cNvPr id="370697" name="Text Box 9"/>
          <p:cNvSpPr txBox="1">
            <a:spLocks noChangeArrowheads="1"/>
          </p:cNvSpPr>
          <p:nvPr/>
        </p:nvSpPr>
        <p:spPr bwMode="auto">
          <a:xfrm>
            <a:off x="4028661" y="5393634"/>
            <a:ext cx="41148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en-US" altLang="en-US" b="0" dirty="0" smtClean="0">
                <a:solidFill>
                  <a:schemeClr val="tx1"/>
                </a:solidFill>
                <a:latin typeface="Arial" panose="020B0604020202020204" pitchFamily="34" charset="0"/>
                <a:sym typeface="Symbol" pitchFamily="18" charset="2"/>
              </a:rPr>
              <a:t>All of these isotope are created by stellar burning and super nova explosions</a:t>
            </a:r>
          </a:p>
          <a:p>
            <a:pPr>
              <a:spcBef>
                <a:spcPts val="600"/>
              </a:spcBef>
            </a:pPr>
            <a:r>
              <a:rPr lang="en-US" altLang="en-US" b="0" dirty="0" smtClean="0">
                <a:solidFill>
                  <a:schemeClr val="tx1"/>
                </a:solidFill>
                <a:latin typeface="Arial" panose="020B0604020202020204" pitchFamily="34" charset="0"/>
                <a:sym typeface="Symbol" pitchFamily="18" charset="2"/>
              </a:rPr>
              <a:t>(except hydrogen)</a:t>
            </a:r>
          </a:p>
          <a:p>
            <a:pPr>
              <a:spcBef>
                <a:spcPts val="600"/>
              </a:spcBef>
            </a:pPr>
            <a:r>
              <a:rPr lang="en-US" altLang="en-US" b="0" dirty="0" smtClean="0">
                <a:solidFill>
                  <a:schemeClr val="tx1"/>
                </a:solidFill>
                <a:latin typeface="Arial" panose="020B0604020202020204" pitchFamily="34" charset="0"/>
                <a:sym typeface="Symbol" pitchFamily="18" charset="2"/>
              </a:rPr>
              <a:t>But, of course, not all are seen on earth</a:t>
            </a:r>
          </a:p>
        </p:txBody>
      </p:sp>
    </p:spTree>
    <p:extLst>
      <p:ext uri="{BB962C8B-B14F-4D97-AF65-F5344CB8AC3E}">
        <p14:creationId xmlns:p14="http://schemas.microsoft.com/office/powerpoint/2010/main" val="5043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0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285750" y="311150"/>
            <a:ext cx="7486650" cy="534988"/>
          </a:xfrm>
        </p:spPr>
        <p:txBody>
          <a:bodyPr/>
          <a:lstStyle/>
          <a:p>
            <a:r>
              <a:rPr lang="en-US" altLang="en-US" smtClean="0"/>
              <a:t>Making particles – neutral mesons won’t flow</a:t>
            </a:r>
          </a:p>
        </p:txBody>
      </p:sp>
      <p:sp>
        <p:nvSpPr>
          <p:cNvPr id="50179" name="Content Placeholder 2"/>
          <p:cNvSpPr>
            <a:spLocks noGrp="1"/>
          </p:cNvSpPr>
          <p:nvPr>
            <p:ph idx="1"/>
          </p:nvPr>
        </p:nvSpPr>
        <p:spPr>
          <a:xfrm>
            <a:off x="668338" y="1066800"/>
            <a:ext cx="7788275" cy="4953000"/>
          </a:xfrm>
        </p:spPr>
        <p:txBody>
          <a:bodyPr/>
          <a:lstStyle/>
          <a:p>
            <a:r>
              <a:rPr lang="en-US" altLang="en-US" smtClean="0"/>
              <a:t>Only a specific set of quarks can flow “up” in our example</a:t>
            </a:r>
          </a:p>
          <a:p>
            <a:pPr lvl="1"/>
            <a:r>
              <a:rPr lang="en-US" altLang="en-US" smtClean="0"/>
              <a:t>Upwards Flow:   	u, d̅, s̅</a:t>
            </a:r>
          </a:p>
          <a:p>
            <a:pPr lvl="1"/>
            <a:r>
              <a:rPr lang="en-US" altLang="en-US" smtClean="0"/>
              <a:t>Downwards Flow:  	u̅, d, s</a:t>
            </a:r>
          </a:p>
          <a:p>
            <a:pPr lvl="1"/>
            <a:r>
              <a:rPr lang="en-US" altLang="en-US" smtClean="0"/>
              <a:t>Assuming that down and strange </a:t>
            </a:r>
          </a:p>
          <a:p>
            <a:pPr lvl="1">
              <a:spcBef>
                <a:spcPct val="0"/>
              </a:spcBef>
              <a:buFontTx/>
              <a:buNone/>
            </a:pPr>
            <a:r>
              <a:rPr lang="en-US" altLang="en-US" smtClean="0"/>
              <a:t>	behave the same way in a B</a:t>
            </a:r>
            <a:r>
              <a:rPr lang="en-US" altLang="en-US" baseline="-25000" smtClean="0"/>
              <a:t>EM</a:t>
            </a:r>
            <a:r>
              <a:rPr lang="en-US" altLang="en-US" smtClean="0"/>
              <a:t> field</a:t>
            </a:r>
          </a:p>
          <a:p>
            <a:pPr lvl="1"/>
            <a:endParaRPr lang="en-US" altLang="en-US" sz="1200" smtClean="0"/>
          </a:p>
          <a:p>
            <a:r>
              <a:rPr lang="en-US" altLang="en-US" smtClean="0"/>
              <a:t>Meson flow is easy to understand</a:t>
            </a:r>
          </a:p>
          <a:p>
            <a:pPr lvl="1"/>
            <a:r>
              <a:rPr lang="en-US" altLang="en-US" smtClean="0"/>
              <a:t>Upwards Flow: 	u d̅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u s̅ (K</a:t>
            </a:r>
            <a:r>
              <a:rPr lang="en-US" altLang="en-US" baseline="30000" smtClean="0"/>
              <a:t>+</a:t>
            </a:r>
            <a:r>
              <a:rPr lang="en-US" altLang="en-US" smtClean="0"/>
              <a:t>) </a:t>
            </a:r>
            <a:endParaRPr lang="en-US" altLang="en-US" smtClean="0">
              <a:sym typeface="Symbol" pitchFamily="18" charset="2"/>
            </a:endParaRPr>
          </a:p>
          <a:p>
            <a:pPr lvl="1"/>
            <a:r>
              <a:rPr lang="en-US" altLang="en-US" smtClean="0"/>
              <a:t>Downwards Flow: 	u̅ d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u̅ s (</a:t>
            </a:r>
            <a:r>
              <a:rPr lang="en-US" altLang="en-US" smtClean="0">
                <a:sym typeface="Symbol" pitchFamily="18" charset="2"/>
              </a:rPr>
              <a:t>K</a:t>
            </a:r>
            <a:r>
              <a:rPr lang="en-US" altLang="en-US" baseline="30000" smtClean="0">
                <a:sym typeface="Symbol" pitchFamily="18" charset="2"/>
              </a:rPr>
              <a:t>-</a:t>
            </a:r>
            <a:r>
              <a:rPr lang="en-US" altLang="en-US" smtClean="0">
                <a:sym typeface="Symbol" pitchFamily="18" charset="2"/>
              </a:rPr>
              <a:t>) </a:t>
            </a:r>
          </a:p>
          <a:p>
            <a:pPr lvl="1"/>
            <a:r>
              <a:rPr lang="en-US" altLang="en-US" smtClean="0">
                <a:sym typeface="Symbol" pitchFamily="18" charset="2"/>
              </a:rPr>
              <a:t>Just by coincidence … neutral mesons fail</a:t>
            </a:r>
          </a:p>
          <a:p>
            <a:pPr lvl="1">
              <a:spcBef>
                <a:spcPct val="0"/>
              </a:spcBef>
              <a:buFontTx/>
              <a:buNone/>
            </a:pPr>
            <a:r>
              <a:rPr lang="en-US" altLang="en-US" smtClean="0">
                <a:sym typeface="Symbol" pitchFamily="18" charset="2"/>
              </a:rPr>
              <a:t>	to &lt;flow&gt;, even those combinations that</a:t>
            </a:r>
          </a:p>
          <a:p>
            <a:pPr lvl="1">
              <a:spcBef>
                <a:spcPct val="0"/>
              </a:spcBef>
              <a:buFontTx/>
              <a:buNone/>
            </a:pPr>
            <a:r>
              <a:rPr lang="en-US" altLang="en-US" smtClean="0">
                <a:sym typeface="Symbol" pitchFamily="18" charset="2"/>
              </a:rPr>
              <a:t>	coalesce from the vacuum.  Event average == 0.</a:t>
            </a:r>
          </a:p>
          <a:p>
            <a:pPr lvl="1"/>
            <a:endParaRPr lang="en-US" altLang="en-US" sz="1200" smtClean="0">
              <a:sym typeface="Symbol" pitchFamily="18" charset="2"/>
            </a:endParaRPr>
          </a:p>
          <a:p>
            <a:r>
              <a:rPr lang="en-US" altLang="en-US" smtClean="0">
                <a:sym typeface="Symbol" pitchFamily="18" charset="2"/>
              </a:rPr>
              <a:t>Baryons are trickier … assume that they proceed via a coalescing di-quark and pick up the third quark from the vacuum</a:t>
            </a:r>
          </a:p>
          <a:p>
            <a:pPr lvl="1"/>
            <a:r>
              <a:rPr lang="en-US" altLang="en-US" smtClean="0"/>
              <a:t>Upwards Flow:	u u d (p),  u̅ d̅ s̅ (</a:t>
            </a:r>
            <a:r>
              <a:rPr lang="en-US" altLang="en-US" smtClean="0">
                <a:sym typeface="Symbol" pitchFamily="18" charset="2"/>
              </a:rPr>
              <a:t>̅</a:t>
            </a:r>
            <a:r>
              <a:rPr lang="en-US" altLang="en-US" baseline="30000" smtClean="0">
                <a:sym typeface="Symbol" pitchFamily="18" charset="2"/>
              </a:rPr>
              <a:t>0</a:t>
            </a:r>
            <a:r>
              <a:rPr lang="en-US" altLang="en-US" smtClean="0">
                <a:sym typeface="Symbol" pitchFamily="18" charset="2"/>
              </a:rPr>
              <a:t> </a:t>
            </a:r>
            <a:r>
              <a:rPr lang="en-US" altLang="en-US" smtClean="0"/>
              <a:t>) ,  d̅ s̅ s̅ (</a:t>
            </a:r>
            <a:r>
              <a:rPr lang="en-US" altLang="en-US" smtClean="0">
                <a:sym typeface="Symbol" pitchFamily="18" charset="2"/>
              </a:rPr>
              <a:t>̅</a:t>
            </a:r>
            <a:r>
              <a:rPr lang="en-US" altLang="en-US" baseline="30000" smtClean="0">
                <a:sym typeface="Symbol" pitchFamily="18" charset="2"/>
              </a:rPr>
              <a:t>-</a:t>
            </a:r>
            <a:r>
              <a:rPr lang="en-US" altLang="en-US" smtClean="0">
                <a:sym typeface="Symbol" pitchFamily="18" charset="2"/>
              </a:rPr>
              <a:t> </a:t>
            </a:r>
            <a:r>
              <a:rPr lang="en-US" altLang="en-US" smtClean="0"/>
              <a:t>),  s̅ s̅ s̅ (</a:t>
            </a:r>
            <a:r>
              <a:rPr lang="en-US" altLang="en-US" smtClean="0">
                <a:sym typeface="Symbol" pitchFamily="18" charset="2"/>
              </a:rPr>
              <a:t>̅</a:t>
            </a:r>
            <a:r>
              <a:rPr lang="en-US" altLang="en-US" baseline="30000" smtClean="0">
                <a:sym typeface="Symbol" pitchFamily="18" charset="2"/>
              </a:rPr>
              <a:t>-</a:t>
            </a:r>
            <a:r>
              <a:rPr lang="en-US" altLang="en-US" smtClean="0"/>
              <a:t>) </a:t>
            </a:r>
          </a:p>
          <a:p>
            <a:pPr lvl="1"/>
            <a:r>
              <a:rPr lang="en-US" altLang="en-US" smtClean="0"/>
              <a:t>Downwards Flow:	u̅ u̅ d̅ (p̅),  u d s (</a:t>
            </a:r>
            <a:r>
              <a:rPr lang="en-US" altLang="en-US" smtClean="0">
                <a:sym typeface="Symbol" pitchFamily="18" charset="2"/>
              </a:rPr>
              <a:t></a:t>
            </a:r>
            <a:r>
              <a:rPr lang="en-US" altLang="en-US" baseline="30000" smtClean="0">
                <a:sym typeface="Symbol" pitchFamily="18" charset="2"/>
              </a:rPr>
              <a:t>0</a:t>
            </a:r>
            <a:r>
              <a:rPr lang="en-US" altLang="en-US" smtClean="0"/>
              <a:t>),    d s s (</a:t>
            </a:r>
            <a:r>
              <a:rPr lang="en-US" altLang="en-US" smtClean="0">
                <a:sym typeface="Symbol" pitchFamily="18" charset="2"/>
              </a:rPr>
              <a:t></a:t>
            </a:r>
            <a:r>
              <a:rPr lang="en-US" altLang="en-US" baseline="30000" smtClean="0">
                <a:sym typeface="Symbol" pitchFamily="18" charset="2"/>
              </a:rPr>
              <a:t>-</a:t>
            </a:r>
            <a:r>
              <a:rPr lang="en-US" altLang="en-US" smtClean="0"/>
              <a:t>),   s s s (</a:t>
            </a:r>
            <a:r>
              <a:rPr lang="en-US" altLang="en-US" smtClean="0">
                <a:sym typeface="Symbol" pitchFamily="18" charset="2"/>
              </a:rPr>
              <a:t></a:t>
            </a:r>
            <a:r>
              <a:rPr lang="en-US" altLang="en-US" baseline="30000" smtClean="0">
                <a:sym typeface="Symbol" pitchFamily="18" charset="2"/>
              </a:rPr>
              <a:t>-</a:t>
            </a:r>
            <a:r>
              <a:rPr lang="en-US" altLang="en-US" smtClean="0"/>
              <a:t>)</a:t>
            </a:r>
            <a:endParaRPr lang="en-US" altLang="en-US" smtClean="0">
              <a:sym typeface="Symbol" pitchFamily="18" charset="2"/>
            </a:endParaRPr>
          </a:p>
          <a:p>
            <a:pPr lvl="1"/>
            <a:r>
              <a:rPr lang="en-US" altLang="en-US" smtClean="0"/>
              <a:t>Di-quark combinations that coalesce one quark from the vacuum will have event average == 0.</a:t>
            </a:r>
          </a:p>
        </p:txBody>
      </p:sp>
      <p:pic>
        <p:nvPicPr>
          <p:cNvPr id="50180" name="Picture 6" descr="Picture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1495425"/>
            <a:ext cx="2733675"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7"/>
          <p:cNvSpPr txBox="1">
            <a:spLocks noChangeArrowheads="1"/>
          </p:cNvSpPr>
          <p:nvPr/>
        </p:nvSpPr>
        <p:spPr bwMode="auto">
          <a:xfrm>
            <a:off x="1990725" y="6391275"/>
            <a:ext cx="5105400" cy="338138"/>
          </a:xfrm>
          <a:prstGeom prst="rect">
            <a:avLst/>
          </a:prstGeom>
          <a:solidFill>
            <a:schemeClr val="accent1">
              <a:lumMod val="20000"/>
              <a:lumOff val="80000"/>
            </a:schemeClr>
          </a:solidFill>
          <a:ln w="9525">
            <a:solidFill>
              <a:schemeClr val="tx1"/>
            </a:solidFill>
            <a:miter lim="800000"/>
            <a:headEnd/>
            <a:tailEnd/>
          </a:ln>
        </p:spPr>
        <p:txBody>
          <a:bodyPr>
            <a:spAutoFit/>
          </a:bodyPr>
          <a:lstStyle/>
          <a:p>
            <a:pPr algn="ctr">
              <a:defRPr/>
            </a:pPr>
            <a:r>
              <a:rPr lang="en-US">
                <a:solidFill>
                  <a:schemeClr val="tx1"/>
                </a:solidFill>
              </a:rPr>
              <a:t>Useful to study other mesons and baryons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1110" descr="detectorvie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1071563"/>
            <a:ext cx="8702675"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ltLang="en-US" dirty="0"/>
              <a:t>The STAR Detector at </a:t>
            </a:r>
            <a:r>
              <a:rPr lang="en-US" altLang="en-US" dirty="0" smtClean="0"/>
              <a:t>RHIC</a:t>
            </a:r>
            <a:endParaRPr lang="en-US" dirty="0"/>
          </a:p>
        </p:txBody>
      </p:sp>
    </p:spTree>
    <p:extLst>
      <p:ext uri="{BB962C8B-B14F-4D97-AF65-F5344CB8AC3E}">
        <p14:creationId xmlns:p14="http://schemas.microsoft.com/office/powerpoint/2010/main" val="228284867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11150"/>
            <a:ext cx="7715250" cy="534988"/>
          </a:xfrm>
        </p:spPr>
        <p:txBody>
          <a:bodyPr/>
          <a:lstStyle/>
          <a:p>
            <a:r>
              <a:rPr lang="en-US" dirty="0" smtClean="0"/>
              <a:t>Uncertainties in our theoretical understanding </a:t>
            </a:r>
            <a:endParaRPr lang="en-US" dirty="0"/>
          </a:p>
        </p:txBody>
      </p:sp>
      <p:sp>
        <p:nvSpPr>
          <p:cNvPr id="3" name="Content Placeholder 2"/>
          <p:cNvSpPr>
            <a:spLocks noGrp="1"/>
          </p:cNvSpPr>
          <p:nvPr>
            <p:ph idx="1"/>
          </p:nvPr>
        </p:nvSpPr>
        <p:spPr>
          <a:xfrm>
            <a:off x="1038224" y="1981200"/>
            <a:ext cx="7572375" cy="4243387"/>
          </a:xfrm>
        </p:spPr>
        <p:txBody>
          <a:bodyPr/>
          <a:lstStyle/>
          <a:p>
            <a:r>
              <a:rPr lang="en-US" b="0" dirty="0"/>
              <a:t>Concerning the quantitative understanding of the CME in heavy-ion </a:t>
            </a:r>
            <a:r>
              <a:rPr lang="en-US" b="0" dirty="0" smtClean="0"/>
              <a:t>collisions, the </a:t>
            </a:r>
            <a:r>
              <a:rPr lang="en-US" b="0" dirty="0"/>
              <a:t>dominant theoretical uncertainties originate </a:t>
            </a:r>
            <a:r>
              <a:rPr lang="en-US" b="0" dirty="0" smtClean="0"/>
              <a:t>from</a:t>
            </a:r>
          </a:p>
          <a:p>
            <a:endParaRPr lang="en-US" sz="800" b="0" dirty="0"/>
          </a:p>
          <a:p>
            <a:pPr marL="283464" indent="0">
              <a:buNone/>
            </a:pPr>
            <a:r>
              <a:rPr lang="en-US" b="0" dirty="0" smtClean="0"/>
              <a:t>A</a:t>
            </a:r>
            <a:r>
              <a:rPr lang="en-US" b="0" dirty="0"/>
              <a:t>) the initial distribution of axial </a:t>
            </a:r>
            <a:r>
              <a:rPr lang="en-US" b="0" dirty="0" smtClean="0"/>
              <a:t>charges (e.g. </a:t>
            </a:r>
            <a:r>
              <a:rPr lang="en-US" b="0" dirty="0" err="1" smtClean="0"/>
              <a:t>Sphaleron</a:t>
            </a:r>
            <a:r>
              <a:rPr lang="en-US" b="0" dirty="0" smtClean="0"/>
              <a:t> transitions)</a:t>
            </a:r>
            <a:endParaRPr lang="en-US" b="0" dirty="0"/>
          </a:p>
          <a:p>
            <a:pPr marL="283464" indent="0">
              <a:buNone/>
            </a:pPr>
            <a:r>
              <a:rPr lang="en-US" b="0" dirty="0"/>
              <a:t>B) the evolution of the magnetic </a:t>
            </a:r>
            <a:r>
              <a:rPr lang="en-US" b="0" dirty="0" smtClean="0"/>
              <a:t>field</a:t>
            </a:r>
            <a:endParaRPr lang="en-US" b="0" dirty="0"/>
          </a:p>
          <a:p>
            <a:pPr marL="283464" indent="0">
              <a:buNone/>
            </a:pPr>
            <a:r>
              <a:rPr lang="en-US" b="0" dirty="0"/>
              <a:t>C) the dynamics of the CME during the pre-equilibrium </a:t>
            </a:r>
            <a:r>
              <a:rPr lang="en-US" b="0" dirty="0" smtClean="0"/>
              <a:t>stage</a:t>
            </a:r>
            <a:endParaRPr lang="en-US" b="0" dirty="0"/>
          </a:p>
          <a:p>
            <a:pPr marL="283464" indent="0">
              <a:buNone/>
            </a:pPr>
            <a:r>
              <a:rPr lang="en-US" b="0" dirty="0"/>
              <a:t>D) the uncertainties in the hadronic phase and the </a:t>
            </a:r>
            <a:r>
              <a:rPr lang="en-US" b="0" dirty="0" smtClean="0"/>
              <a:t>freeze-out</a:t>
            </a:r>
            <a:endParaRPr lang="en-US" dirty="0"/>
          </a:p>
        </p:txBody>
      </p:sp>
    </p:spTree>
    <p:extLst>
      <p:ext uri="{BB962C8B-B14F-4D97-AF65-F5344CB8AC3E}">
        <p14:creationId xmlns:p14="http://schemas.microsoft.com/office/powerpoint/2010/main" val="25587232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285750" y="311150"/>
            <a:ext cx="7639050" cy="534988"/>
          </a:xfrm>
        </p:spPr>
        <p:txBody>
          <a:bodyPr/>
          <a:lstStyle/>
          <a:p>
            <a:r>
              <a:rPr lang="en-US" altLang="en-US" dirty="0" smtClean="0"/>
              <a:t>Experimental Background – a few words</a:t>
            </a:r>
          </a:p>
        </p:txBody>
      </p:sp>
      <p:sp>
        <p:nvSpPr>
          <p:cNvPr id="8196" name="Content Placeholder 2"/>
          <p:cNvSpPr>
            <a:spLocks noGrp="1"/>
          </p:cNvSpPr>
          <p:nvPr>
            <p:ph idx="1"/>
          </p:nvPr>
        </p:nvSpPr>
        <p:spPr>
          <a:xfrm>
            <a:off x="495300" y="1066800"/>
            <a:ext cx="8191500" cy="5410200"/>
          </a:xfrm>
        </p:spPr>
        <p:txBody>
          <a:bodyPr/>
          <a:lstStyle/>
          <a:p>
            <a:r>
              <a:rPr lang="en-US" altLang="en-US" smtClean="0"/>
              <a:t>Our observable is parity even and so may contain effects that are not related to strong parity violation</a:t>
            </a:r>
          </a:p>
          <a:p>
            <a:endParaRPr lang="en-US" altLang="en-US" sz="800" smtClean="0"/>
          </a:p>
          <a:p>
            <a:r>
              <a:rPr lang="en-US" altLang="en-US" smtClean="0"/>
              <a:t>Structure of correlator allows control of a wide class of backgrounds</a:t>
            </a:r>
          </a:p>
          <a:p>
            <a:endParaRPr lang="en-US" altLang="en-US" smtClean="0"/>
          </a:p>
          <a:p>
            <a:endParaRPr lang="en-US" altLang="en-US" smtClean="0"/>
          </a:p>
          <a:p>
            <a:r>
              <a:rPr lang="en-US" altLang="en-US" smtClean="0"/>
              <a:t>As previously noted, the magnitude of v</a:t>
            </a:r>
            <a:r>
              <a:rPr lang="en-US" altLang="en-US" baseline="-25000" smtClean="0"/>
              <a:t>1</a:t>
            </a:r>
            <a:r>
              <a:rPr lang="en-US" altLang="en-US" smtClean="0"/>
              <a:t> is small and the directed flow terms sum to zero due to our choice to *not* weight the sum by sign(</a:t>
            </a:r>
            <a:r>
              <a:rPr lang="en-US" altLang="en-US" smtClean="0">
                <a:sym typeface="Symbol" pitchFamily="18" charset="2"/>
              </a:rPr>
              <a:t>)</a:t>
            </a:r>
          </a:p>
          <a:p>
            <a:endParaRPr lang="en-US" altLang="en-US" sz="800" smtClean="0">
              <a:sym typeface="Symbol" pitchFamily="18" charset="2"/>
            </a:endParaRPr>
          </a:p>
          <a:p>
            <a:r>
              <a:rPr lang="en-US" altLang="en-US" smtClean="0"/>
              <a:t>The correlator represents the difference between correlations</a:t>
            </a:r>
          </a:p>
          <a:p>
            <a:pPr>
              <a:spcBef>
                <a:spcPct val="0"/>
              </a:spcBef>
              <a:buFontTx/>
              <a:buNone/>
            </a:pPr>
            <a:r>
              <a:rPr lang="en-US" altLang="en-US" smtClean="0"/>
              <a:t>	projected onto an axis in the reaction plane and an axis perpendicular to the reaction plane</a:t>
            </a:r>
          </a:p>
          <a:p>
            <a:pPr lvl="1"/>
            <a:r>
              <a:rPr lang="en-US" altLang="en-US" smtClean="0"/>
              <a:t>This removes correlations among particles that are not related to the reaction plane orientation</a:t>
            </a:r>
            <a:endParaRPr lang="en-US" altLang="en-US" sz="800" smtClean="0"/>
          </a:p>
          <a:p>
            <a:endParaRPr lang="en-US" altLang="en-US" baseline="-25000" smtClean="0">
              <a:sym typeface="Symbol" pitchFamily="18" charset="2"/>
            </a:endParaRPr>
          </a:p>
          <a:p>
            <a:r>
              <a:rPr lang="en-US" altLang="en-US" smtClean="0">
                <a:sym typeface="Symbol" pitchFamily="18" charset="2"/>
              </a:rPr>
              <a:t>So a source of background that may persist in the data are particles from a cluster (resonance decay or jet) where the cluster is flowing with respect to the reaction plane</a:t>
            </a:r>
          </a:p>
          <a:p>
            <a:pPr lvl="1"/>
            <a:r>
              <a:rPr lang="en-US" altLang="en-US" smtClean="0">
                <a:sym typeface="Symbol" pitchFamily="18" charset="2"/>
              </a:rPr>
              <a:t>These studies, and other simulations studies, are a continuing effort</a:t>
            </a:r>
            <a:endParaRPr lang="en-US" altLang="en-US" smtClean="0"/>
          </a:p>
        </p:txBody>
      </p:sp>
      <p:graphicFrame>
        <p:nvGraphicFramePr>
          <p:cNvPr id="8194" name="Object 6"/>
          <p:cNvGraphicFramePr>
            <a:graphicFrameLocks noChangeAspect="1"/>
          </p:cNvGraphicFramePr>
          <p:nvPr/>
        </p:nvGraphicFramePr>
        <p:xfrm>
          <a:off x="914400" y="2225675"/>
          <a:ext cx="7364413" cy="365125"/>
        </p:xfrm>
        <a:graphic>
          <a:graphicData uri="http://schemas.openxmlformats.org/presentationml/2006/ole">
            <mc:AlternateContent xmlns:mc="http://schemas.openxmlformats.org/markup-compatibility/2006">
              <mc:Choice xmlns:v="urn:schemas-microsoft-com:vml" Requires="v">
                <p:oleObj spid="_x0000_s8308" name="Equation" r:id="rId4" imgW="5435280" imgH="279360" progId="Equation.3">
                  <p:embed/>
                </p:oleObj>
              </mc:Choice>
              <mc:Fallback>
                <p:oleObj name="Equation" r:id="rId4" imgW="5435280" imgH="27936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25675"/>
                        <a:ext cx="7364413"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of the Magnetic Fields</a:t>
            </a:r>
            <a:endParaRPr lang="en-US" dirty="0"/>
          </a:p>
        </p:txBody>
      </p:sp>
      <p:sp>
        <p:nvSpPr>
          <p:cNvPr id="3" name="Content Placeholder 2"/>
          <p:cNvSpPr>
            <a:spLocks noGrp="1"/>
          </p:cNvSpPr>
          <p:nvPr>
            <p:ph idx="1"/>
          </p:nvPr>
        </p:nvSpPr>
        <p:spPr>
          <a:xfrm>
            <a:off x="1314450" y="5694230"/>
            <a:ext cx="7067550" cy="1054100"/>
          </a:xfrm>
        </p:spPr>
        <p:txBody>
          <a:bodyPr/>
          <a:lstStyle/>
          <a:p>
            <a:r>
              <a:rPr lang="en-US" sz="1600" dirty="0" smtClean="0"/>
              <a:t>Strength of the magnetic field (squared) in </a:t>
            </a:r>
            <a:r>
              <a:rPr lang="en-US" sz="1600" baseline="30000" dirty="0" smtClean="0"/>
              <a:t>96</a:t>
            </a:r>
            <a:r>
              <a:rPr lang="en-US" sz="1600" dirty="0" smtClean="0"/>
              <a:t>Zr and </a:t>
            </a:r>
            <a:r>
              <a:rPr lang="en-US" sz="1600" baseline="30000" dirty="0" smtClean="0"/>
              <a:t>96</a:t>
            </a:r>
            <a:r>
              <a:rPr lang="en-US" sz="1600" dirty="0" smtClean="0"/>
              <a:t>Ru collisions measured in terms of the mass of the pion (squared)</a:t>
            </a:r>
          </a:p>
          <a:p>
            <a:r>
              <a:rPr lang="en-US" sz="1600" dirty="0" smtClean="0"/>
              <a:t>Dashed and dotted lines are represent different assumptions about the shape of the nuclei  (i.e.  </a:t>
            </a:r>
            <a:r>
              <a:rPr lang="en-US" sz="1600" dirty="0"/>
              <a:t>n</a:t>
            </a:r>
            <a:r>
              <a:rPr lang="en-US" sz="1600" dirty="0" smtClean="0"/>
              <a:t>ot spherical)</a:t>
            </a:r>
            <a:endParaRPr lang="en-US" sz="1600" dirty="0"/>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90600"/>
            <a:ext cx="565404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00200" y="5181600"/>
            <a:ext cx="2955809" cy="276999"/>
          </a:xfrm>
          <a:prstGeom prst="rect">
            <a:avLst/>
          </a:prstGeom>
        </p:spPr>
        <p:txBody>
          <a:bodyPr wrap="none">
            <a:spAutoFit/>
          </a:bodyPr>
          <a:lstStyle/>
          <a:p>
            <a:r>
              <a:rPr lang="en-US" sz="1200" b="0" dirty="0">
                <a:solidFill>
                  <a:schemeClr val="tx1"/>
                </a:solidFill>
              </a:rPr>
              <a:t>arXiv:1608.00982v1 [</a:t>
            </a:r>
            <a:r>
              <a:rPr lang="en-US" sz="1200" b="0" dirty="0" err="1">
                <a:solidFill>
                  <a:schemeClr val="tx1"/>
                </a:solidFill>
              </a:rPr>
              <a:t>nucl-th</a:t>
            </a:r>
            <a:r>
              <a:rPr lang="en-US" sz="1200" b="0" dirty="0">
                <a:solidFill>
                  <a:schemeClr val="tx1"/>
                </a:solidFill>
              </a:rPr>
              <a:t>] 2 Aug 2016</a:t>
            </a:r>
            <a:endParaRPr lang="en-US" sz="1200" dirty="0">
              <a:solidFill>
                <a:schemeClr val="tx1"/>
              </a:solidFill>
            </a:endParaRPr>
          </a:p>
        </p:txBody>
      </p:sp>
    </p:spTree>
    <p:extLst>
      <p:ext uri="{BB962C8B-B14F-4D97-AF65-F5344CB8AC3E}">
        <p14:creationId xmlns:p14="http://schemas.microsoft.com/office/powerpoint/2010/main" val="37519645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85750" y="311150"/>
            <a:ext cx="8172450" cy="534988"/>
          </a:xfrm>
        </p:spPr>
        <p:txBody>
          <a:bodyPr/>
          <a:lstStyle/>
          <a:p>
            <a:r>
              <a:rPr lang="en-US" altLang="en-US" dirty="0" smtClean="0"/>
              <a:t>Hot QCD is not simply a cold and static theory</a:t>
            </a:r>
          </a:p>
        </p:txBody>
      </p:sp>
      <p:sp>
        <p:nvSpPr>
          <p:cNvPr id="16387" name="Content Placeholder 2"/>
          <p:cNvSpPr>
            <a:spLocks noGrp="1"/>
          </p:cNvSpPr>
          <p:nvPr>
            <p:ph idx="1"/>
          </p:nvPr>
        </p:nvSpPr>
        <p:spPr>
          <a:xfrm>
            <a:off x="914400" y="1143000"/>
            <a:ext cx="7696200" cy="4243387"/>
          </a:xfrm>
        </p:spPr>
        <p:txBody>
          <a:bodyPr/>
          <a:lstStyle/>
          <a:p>
            <a:r>
              <a:rPr lang="en-US" altLang="en-US" dirty="0" smtClean="0"/>
              <a:t>You may have heard the Parity is conserved in the strong interaction</a:t>
            </a:r>
          </a:p>
          <a:p>
            <a:endParaRPr lang="en-US" altLang="en-US" sz="800" dirty="0" smtClean="0"/>
          </a:p>
          <a:p>
            <a:r>
              <a:rPr lang="en-US" altLang="en-US" dirty="0" err="1" smtClean="0"/>
              <a:t>Vafa</a:t>
            </a:r>
            <a:r>
              <a:rPr lang="en-US" altLang="en-US" dirty="0" smtClean="0"/>
              <a:t> and Witten (‘84) showed that </a:t>
            </a:r>
            <a:r>
              <a:rPr lang="en-US" altLang="en-US" dirty="0" smtClean="0">
                <a:sym typeface="Symbol" pitchFamily="18" charset="2"/>
              </a:rPr>
              <a:t>P and CP violation are not possible in QCD </a:t>
            </a:r>
            <a:r>
              <a:rPr lang="en-US" altLang="en-US" sz="1400" dirty="0" smtClean="0">
                <a:solidFill>
                  <a:schemeClr val="bg1">
                    <a:lumMod val="65000"/>
                  </a:schemeClr>
                </a:solidFill>
                <a:sym typeface="Symbol" pitchFamily="18" charset="2"/>
              </a:rPr>
              <a:t>(under certain fairly general conditions, with one exception that is not important to us, now)</a:t>
            </a:r>
          </a:p>
          <a:p>
            <a:pPr lvl="1"/>
            <a:r>
              <a:rPr lang="en-US" altLang="en-US" dirty="0" smtClean="0">
                <a:sym typeface="Symbol" pitchFamily="18" charset="2"/>
              </a:rPr>
              <a:t>Theorem is valid for ground state QCD at zero temperature </a:t>
            </a:r>
          </a:p>
          <a:p>
            <a:pPr lvl="1">
              <a:spcBef>
                <a:spcPct val="0"/>
              </a:spcBef>
              <a:buFontTx/>
              <a:buNone/>
            </a:pPr>
            <a:r>
              <a:rPr lang="en-US" altLang="en-US" dirty="0" smtClean="0">
                <a:sym typeface="Symbol" pitchFamily="18" charset="2"/>
              </a:rPr>
              <a:t>	and zero density</a:t>
            </a:r>
          </a:p>
          <a:p>
            <a:pPr lvl="1"/>
            <a:endParaRPr lang="en-US" altLang="en-US" sz="800" dirty="0" smtClean="0">
              <a:sym typeface="Symbol" pitchFamily="18" charset="2"/>
            </a:endParaRPr>
          </a:p>
          <a:p>
            <a:r>
              <a:rPr lang="en-US" altLang="en-US" dirty="0" smtClean="0">
                <a:sym typeface="Symbol" pitchFamily="18" charset="2"/>
              </a:rPr>
              <a:t>Heavy Ion Collisions are not representative of ground state QCD</a:t>
            </a:r>
          </a:p>
          <a:p>
            <a:endParaRPr lang="en-US" altLang="en-US" sz="800" dirty="0" smtClean="0">
              <a:sym typeface="Symbol" pitchFamily="18" charset="2"/>
            </a:endParaRPr>
          </a:p>
          <a:p>
            <a:r>
              <a:rPr lang="en-US" altLang="en-US" dirty="0" smtClean="0">
                <a:sym typeface="Symbol" pitchFamily="18" charset="2"/>
              </a:rPr>
              <a:t>Conditions that allow for implicit P and CP violation in QCD</a:t>
            </a:r>
          </a:p>
          <a:p>
            <a:pPr lvl="1"/>
            <a:r>
              <a:rPr lang="en-US" altLang="en-US" dirty="0" smtClean="0">
                <a:sym typeface="Symbol" pitchFamily="18" charset="2"/>
              </a:rPr>
              <a:t>Finite temperature</a:t>
            </a:r>
          </a:p>
          <a:p>
            <a:pPr lvl="1"/>
            <a:r>
              <a:rPr lang="en-US" altLang="en-US" dirty="0" smtClean="0">
                <a:sym typeface="Symbol" pitchFamily="18" charset="2"/>
              </a:rPr>
              <a:t>Finite density</a:t>
            </a:r>
          </a:p>
          <a:p>
            <a:pPr lvl="1"/>
            <a:r>
              <a:rPr lang="en-US" altLang="en-US" dirty="0" smtClean="0">
                <a:sym typeface="Symbol" pitchFamily="18" charset="2"/>
              </a:rPr>
              <a:t>Metastable </a:t>
            </a:r>
            <a:r>
              <a:rPr lang="en-US" altLang="en-US" dirty="0" err="1" smtClean="0">
                <a:sym typeface="Symbol" pitchFamily="18" charset="2"/>
              </a:rPr>
              <a:t>vacua</a:t>
            </a:r>
            <a:endParaRPr lang="en-US" altLang="en-US" dirty="0" smtClean="0">
              <a:sym typeface="Symbol" pitchFamily="18" charset="2"/>
            </a:endParaRPr>
          </a:p>
          <a:p>
            <a:pPr lvl="1"/>
            <a:r>
              <a:rPr lang="en-US" altLang="en-US" dirty="0" smtClean="0">
                <a:sym typeface="Symbol" pitchFamily="18" charset="2"/>
              </a:rPr>
              <a:t>Out of equilibrium </a:t>
            </a:r>
          </a:p>
          <a:p>
            <a:pPr lvl="1"/>
            <a:r>
              <a:rPr lang="en-US" altLang="en-US" dirty="0" smtClean="0">
                <a:sym typeface="Symbol" pitchFamily="18" charset="2"/>
              </a:rPr>
              <a:t>All of these are possible in a heavy ion collisions where, by hypothesis, Axial symmetry and Chiral symmetry are in transition.</a:t>
            </a:r>
            <a:endParaRPr lang="en-US" altLang="en-US" dirty="0" smtClean="0"/>
          </a:p>
        </p:txBody>
      </p:sp>
      <p:sp>
        <p:nvSpPr>
          <p:cNvPr id="2" name="TextBox 1"/>
          <p:cNvSpPr txBox="1"/>
          <p:nvPr/>
        </p:nvSpPr>
        <p:spPr>
          <a:xfrm>
            <a:off x="1828800" y="5943600"/>
            <a:ext cx="5715000" cy="369332"/>
          </a:xfrm>
          <a:prstGeom prst="rect">
            <a:avLst/>
          </a:prstGeom>
          <a:solidFill>
            <a:schemeClr val="accent1">
              <a:lumMod val="20000"/>
              <a:lumOff val="80000"/>
            </a:schemeClr>
          </a:solidFill>
          <a:ln w="12700">
            <a:solidFill>
              <a:schemeClr val="tx1"/>
            </a:solidFill>
          </a:ln>
        </p:spPr>
        <p:txBody>
          <a:bodyPr wrap="square" rtlCol="0">
            <a:spAutoFit/>
          </a:bodyPr>
          <a:lstStyle/>
          <a:p>
            <a:pPr algn="ctr"/>
            <a:r>
              <a:rPr lang="en-US" altLang="en-US" sz="1800" dirty="0">
                <a:solidFill>
                  <a:schemeClr val="tx1"/>
                </a:solidFill>
              </a:rPr>
              <a:t>Implicit P and CP violation </a:t>
            </a:r>
            <a:r>
              <a:rPr lang="en-US" altLang="en-US" sz="1800" dirty="0">
                <a:solidFill>
                  <a:srgbClr val="FF0000"/>
                </a:solidFill>
              </a:rPr>
              <a:t>is</a:t>
            </a:r>
            <a:r>
              <a:rPr lang="en-US" altLang="en-US" sz="1800" dirty="0">
                <a:solidFill>
                  <a:schemeClr val="tx1"/>
                </a:solidFill>
              </a:rPr>
              <a:t> allowed in </a:t>
            </a:r>
            <a:r>
              <a:rPr lang="en-US" altLang="en-US" sz="1800" dirty="0" smtClean="0">
                <a:solidFill>
                  <a:schemeClr val="tx1"/>
                </a:solidFill>
              </a:rPr>
              <a:t>(hot) QCD</a:t>
            </a:r>
            <a:endParaRPr lang="en-US" sz="1800" dirty="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itle 1"/>
          <p:cNvSpPr>
            <a:spLocks noGrp="1"/>
          </p:cNvSpPr>
          <p:nvPr>
            <p:ph type="title"/>
          </p:nvPr>
        </p:nvSpPr>
        <p:spPr/>
        <p:txBody>
          <a:bodyPr/>
          <a:lstStyle/>
          <a:p>
            <a:r>
              <a:rPr lang="en-US" altLang="en-US" smtClean="0"/>
              <a:t>CP Violation – all scenarios involve  </a:t>
            </a:r>
          </a:p>
        </p:txBody>
      </p:sp>
      <p:sp>
        <p:nvSpPr>
          <p:cNvPr id="11270" name="Content Placeholder 2"/>
          <p:cNvSpPr>
            <a:spLocks noGrp="1"/>
          </p:cNvSpPr>
          <p:nvPr>
            <p:ph idx="1"/>
          </p:nvPr>
        </p:nvSpPr>
        <p:spPr>
          <a:xfrm>
            <a:off x="1333500" y="1066800"/>
            <a:ext cx="7543800" cy="4648200"/>
          </a:xfrm>
        </p:spPr>
        <p:txBody>
          <a:bodyPr/>
          <a:lstStyle/>
          <a:p>
            <a:r>
              <a:rPr lang="en-US" altLang="en-US" smtClean="0"/>
              <a:t>If the color B field has a component that is parallel to </a:t>
            </a:r>
          </a:p>
          <a:p>
            <a:pPr>
              <a:spcBef>
                <a:spcPct val="0"/>
              </a:spcBef>
              <a:buFontTx/>
              <a:buNone/>
            </a:pPr>
            <a:r>
              <a:rPr lang="en-US" altLang="en-US" smtClean="0"/>
              <a:t>	the color E field then </a:t>
            </a:r>
          </a:p>
          <a:p>
            <a:endParaRPr lang="en-US" altLang="en-US" smtClean="0"/>
          </a:p>
          <a:p>
            <a:endParaRPr lang="en-US" altLang="en-US" smtClean="0"/>
          </a:p>
          <a:p>
            <a:endParaRPr lang="en-US" altLang="en-US" sz="800" smtClean="0"/>
          </a:p>
          <a:p>
            <a:pPr>
              <a:buFontTx/>
              <a:buNone/>
            </a:pPr>
            <a:r>
              <a:rPr lang="en-US" altLang="en-US" smtClean="0"/>
              <a:t>	and under P and CP transformations</a:t>
            </a:r>
          </a:p>
          <a:p>
            <a:pPr>
              <a:buFontTx/>
              <a:buNone/>
            </a:pPr>
            <a:endParaRPr lang="en-US" altLang="en-US" smtClean="0"/>
          </a:p>
          <a:p>
            <a:pPr>
              <a:buFontTx/>
              <a:buNone/>
            </a:pPr>
            <a:endParaRPr lang="en-US" altLang="en-US" smtClean="0"/>
          </a:p>
          <a:p>
            <a:pPr>
              <a:buFontTx/>
              <a:buNone/>
            </a:pPr>
            <a:r>
              <a:rPr lang="en-US" altLang="en-US" smtClean="0"/>
              <a:t>	which means that parity and CP symmetries are broken</a:t>
            </a:r>
          </a:p>
          <a:p>
            <a:pPr>
              <a:buFontTx/>
              <a:buNone/>
            </a:pPr>
            <a:endParaRPr lang="en-US" altLang="en-US" smtClean="0"/>
          </a:p>
          <a:p>
            <a:r>
              <a:rPr lang="en-US" altLang="en-US" smtClean="0"/>
              <a:t>Finally, gauge field configurations exist with finite action and quantized topological charge</a:t>
            </a:r>
          </a:p>
          <a:p>
            <a:pPr lvl="1"/>
            <a:r>
              <a:rPr lang="en-US" altLang="en-US" smtClean="0"/>
              <a:t>Q</a:t>
            </a:r>
            <a:r>
              <a:rPr lang="en-US" altLang="en-US" baseline="-25000" smtClean="0"/>
              <a:t>w</a:t>
            </a:r>
            <a:r>
              <a:rPr lang="en-US" altLang="en-US" smtClean="0"/>
              <a:t> is the winding number .</a:t>
            </a:r>
          </a:p>
        </p:txBody>
      </p:sp>
      <p:graphicFrame>
        <p:nvGraphicFramePr>
          <p:cNvPr id="11266" name="Object 3"/>
          <p:cNvGraphicFramePr>
            <a:graphicFrameLocks noChangeAspect="1"/>
          </p:cNvGraphicFramePr>
          <p:nvPr>
            <p:extLst>
              <p:ext uri="{D42A27DB-BD31-4B8C-83A1-F6EECF244321}">
                <p14:modId xmlns:p14="http://schemas.microsoft.com/office/powerpoint/2010/main" val="3278251240"/>
              </p:ext>
            </p:extLst>
          </p:nvPr>
        </p:nvGraphicFramePr>
        <p:xfrm>
          <a:off x="6019800" y="228600"/>
          <a:ext cx="1674812" cy="609600"/>
        </p:xfrm>
        <a:graphic>
          <a:graphicData uri="http://schemas.openxmlformats.org/presentationml/2006/ole">
            <mc:AlternateContent xmlns:mc="http://schemas.openxmlformats.org/markup-compatibility/2006">
              <mc:Choice xmlns:v="urn:schemas-microsoft-com:vml" Requires="v">
                <p:oleObj spid="_x0000_s11609" name="Equation" r:id="rId4" imgW="838080" imgH="304560" progId="Equation.3">
                  <p:embed/>
                </p:oleObj>
              </mc:Choice>
              <mc:Fallback>
                <p:oleObj name="Equation" r:id="rId4" imgW="838080" imgH="30456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28600"/>
                        <a:ext cx="1674812"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7" name="Object 4"/>
          <p:cNvGraphicFramePr>
            <a:graphicFrameLocks noChangeAspect="1"/>
          </p:cNvGraphicFramePr>
          <p:nvPr/>
        </p:nvGraphicFramePr>
        <p:xfrm>
          <a:off x="1981200" y="1752600"/>
          <a:ext cx="3705225" cy="609600"/>
        </p:xfrm>
        <a:graphic>
          <a:graphicData uri="http://schemas.openxmlformats.org/presentationml/2006/ole">
            <mc:AlternateContent xmlns:mc="http://schemas.openxmlformats.org/markup-compatibility/2006">
              <mc:Choice xmlns:v="urn:schemas-microsoft-com:vml" Requires="v">
                <p:oleObj spid="_x0000_s11610" name="Equation" r:id="rId6" imgW="1854000" imgH="304560" progId="Equation.3">
                  <p:embed/>
                </p:oleObj>
              </mc:Choice>
              <mc:Fallback>
                <p:oleObj name="Equation" r:id="rId6" imgW="1854000" imgH="30456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1752600"/>
                        <a:ext cx="37052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8" name="Object 5"/>
          <p:cNvGraphicFramePr>
            <a:graphicFrameLocks noChangeAspect="1"/>
          </p:cNvGraphicFramePr>
          <p:nvPr/>
        </p:nvGraphicFramePr>
        <p:xfrm>
          <a:off x="1973263" y="2886075"/>
          <a:ext cx="3046412" cy="482600"/>
        </p:xfrm>
        <a:graphic>
          <a:graphicData uri="http://schemas.openxmlformats.org/presentationml/2006/ole">
            <mc:AlternateContent xmlns:mc="http://schemas.openxmlformats.org/markup-compatibility/2006">
              <mc:Choice xmlns:v="urn:schemas-microsoft-com:vml" Requires="v">
                <p:oleObj spid="_x0000_s11611" name="Equation" r:id="rId8" imgW="1523880" imgH="253800" progId="Equation.3">
                  <p:embed/>
                </p:oleObj>
              </mc:Choice>
              <mc:Fallback>
                <p:oleObj name="Equation" r:id="rId8" imgW="1523880" imgH="2538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3263" y="2886075"/>
                        <a:ext cx="30464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271"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3075" y="5029200"/>
            <a:ext cx="5502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Box 8"/>
          <p:cNvSpPr txBox="1">
            <a:spLocks noChangeArrowheads="1"/>
          </p:cNvSpPr>
          <p:nvPr/>
        </p:nvSpPr>
        <p:spPr bwMode="auto">
          <a:xfrm>
            <a:off x="1476375" y="5876925"/>
            <a:ext cx="6296025" cy="584200"/>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These configurations are related to instanton and sphaleron transitions … but that topic is beyond the scope of my talk</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285750" y="311150"/>
            <a:ext cx="8248650" cy="534988"/>
          </a:xfrm>
        </p:spPr>
        <p:txBody>
          <a:bodyPr/>
          <a:lstStyle/>
          <a:p>
            <a:r>
              <a:rPr lang="en-US" altLang="en-US" sz="2400" smtClean="0"/>
              <a:t>Cumulants and full PID for pions</a:t>
            </a:r>
          </a:p>
        </p:txBody>
      </p:sp>
      <p:sp>
        <p:nvSpPr>
          <p:cNvPr id="6148" name="Content Placeholder 2"/>
          <p:cNvSpPr>
            <a:spLocks noGrp="1"/>
          </p:cNvSpPr>
          <p:nvPr>
            <p:ph idx="1"/>
          </p:nvPr>
        </p:nvSpPr>
        <p:spPr>
          <a:xfrm>
            <a:off x="609600" y="1143000"/>
            <a:ext cx="7924800" cy="1817688"/>
          </a:xfrm>
        </p:spPr>
        <p:txBody>
          <a:bodyPr/>
          <a:lstStyle/>
          <a:p>
            <a:r>
              <a:rPr lang="en-US" altLang="en-US" smtClean="0">
                <a:sym typeface="Symbol" pitchFamily="18" charset="2"/>
              </a:rPr>
              <a:t>Note that …  cos (</a:t>
            </a:r>
            <a:r>
              <a:rPr lang="en-US" altLang="en-US" baseline="-25000" smtClean="0">
                <a:sym typeface="Symbol" pitchFamily="18" charset="2"/>
              </a:rPr>
              <a:t>i</a:t>
            </a:r>
            <a:r>
              <a:rPr lang="en-US" altLang="en-US" smtClean="0">
                <a:sym typeface="Symbol" pitchFamily="18" charset="2"/>
              </a:rPr>
              <a:t> + </a:t>
            </a:r>
            <a:r>
              <a:rPr lang="en-US" altLang="en-US" baseline="-25000" smtClean="0">
                <a:sym typeface="Symbol" pitchFamily="18" charset="2"/>
              </a:rPr>
              <a:t>j</a:t>
            </a:r>
            <a:r>
              <a:rPr lang="en-US" altLang="en-US" smtClean="0">
                <a:sym typeface="Symbol" pitchFamily="18" charset="2"/>
              </a:rPr>
              <a:t> - 2 </a:t>
            </a:r>
            <a:r>
              <a:rPr lang="en-US" altLang="en-US" baseline="-25000" smtClean="0">
                <a:sym typeface="Symbol" pitchFamily="18" charset="2"/>
              </a:rPr>
              <a:t>k</a:t>
            </a:r>
            <a:r>
              <a:rPr lang="en-US" altLang="en-US" smtClean="0">
                <a:sym typeface="Symbol" pitchFamily="18" charset="2"/>
              </a:rPr>
              <a:t> )   =  Re  e</a:t>
            </a:r>
            <a:r>
              <a:rPr lang="en-US" altLang="en-US" baseline="30000" smtClean="0">
                <a:sym typeface="Symbol" pitchFamily="18" charset="2"/>
              </a:rPr>
              <a:t>i</a:t>
            </a:r>
            <a:r>
              <a:rPr lang="en-US" altLang="en-US" smtClean="0">
                <a:sym typeface="Symbol" pitchFamily="18" charset="2"/>
              </a:rPr>
              <a:t> </a:t>
            </a:r>
            <a:r>
              <a:rPr lang="en-US" altLang="en-US" baseline="30000" smtClean="0">
                <a:sym typeface="Symbol" pitchFamily="18" charset="2"/>
              </a:rPr>
              <a:t>(i + j - 2 k )</a:t>
            </a:r>
            <a:r>
              <a:rPr lang="en-US" altLang="en-US" smtClean="0">
                <a:sym typeface="Symbol" pitchFamily="18" charset="2"/>
              </a:rPr>
              <a:t> </a:t>
            </a:r>
          </a:p>
          <a:p>
            <a:pPr lvl="1"/>
            <a:r>
              <a:rPr lang="en-US" altLang="en-US" smtClean="0">
                <a:sym typeface="Symbol" pitchFamily="18" charset="2"/>
              </a:rPr>
              <a:t>This is the basis for the cumulant technique</a:t>
            </a:r>
          </a:p>
          <a:p>
            <a:pPr lvl="1"/>
            <a:r>
              <a:rPr lang="en-US" altLang="en-US" smtClean="0">
                <a:sym typeface="Symbol" pitchFamily="18" charset="2"/>
              </a:rPr>
              <a:t>A powerful tool that allows us to subtract two particles correlations from the three particle correlation that we are trying to measure</a:t>
            </a:r>
          </a:p>
          <a:p>
            <a:pPr lvl="1"/>
            <a:r>
              <a:rPr lang="en-US" altLang="en-US" smtClean="0">
                <a:sym typeface="Symbol" pitchFamily="18" charset="2"/>
              </a:rPr>
              <a:t>Automatically ‘re-centers’ the data  (i.e. acceptance corrections)</a:t>
            </a:r>
          </a:p>
          <a:p>
            <a:pPr lvl="1"/>
            <a:endParaRPr lang="en-US" altLang="en-US" smtClean="0">
              <a:sym typeface="Symbol" pitchFamily="18" charset="2"/>
            </a:endParaRPr>
          </a:p>
          <a:p>
            <a:r>
              <a:rPr lang="en-US" altLang="en-US" smtClean="0"/>
              <a:t>So for example: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Test acceptance corrections … but also to test full PID </a:t>
            </a:r>
          </a:p>
          <a:p>
            <a:pPr lvl="1"/>
            <a:r>
              <a:rPr lang="en-US" altLang="en-US" smtClean="0"/>
              <a:t>All previous analyses were done for all-charged particles</a:t>
            </a:r>
          </a:p>
          <a:p>
            <a:pPr lvl="1"/>
            <a:r>
              <a:rPr lang="en-US" altLang="en-US" smtClean="0"/>
              <a:t>Now select pions (</a:t>
            </a:r>
            <a:r>
              <a:rPr lang="en-US" altLang="en-US" smtClean="0">
                <a:sym typeface="Symbol" pitchFamily="18" charset="2"/>
              </a:rPr>
              <a:t> 2) and reject electrons ( 2)</a:t>
            </a:r>
          </a:p>
          <a:p>
            <a:pPr lvl="1"/>
            <a:r>
              <a:rPr lang="en-US" altLang="en-US" smtClean="0">
                <a:sym typeface="Symbol" pitchFamily="18" charset="2"/>
              </a:rPr>
              <a:t>Goal: to confirm that it is hadrons, not leptons, that show the PV signal</a:t>
            </a:r>
            <a:endParaRPr lang="en-US" altLang="en-US" smtClean="0"/>
          </a:p>
        </p:txBody>
      </p:sp>
      <p:graphicFrame>
        <p:nvGraphicFramePr>
          <p:cNvPr id="6146" name="Object 5"/>
          <p:cNvGraphicFramePr>
            <a:graphicFrameLocks noChangeAspect="1"/>
          </p:cNvGraphicFramePr>
          <p:nvPr/>
        </p:nvGraphicFramePr>
        <p:xfrm>
          <a:off x="1314450" y="3386138"/>
          <a:ext cx="6173788" cy="1490662"/>
        </p:xfrm>
        <a:graphic>
          <a:graphicData uri="http://schemas.openxmlformats.org/presentationml/2006/ole">
            <mc:AlternateContent xmlns:mc="http://schemas.openxmlformats.org/markup-compatibility/2006">
              <mc:Choice xmlns:v="urn:schemas-microsoft-com:vml" Requires="v">
                <p:oleObj spid="_x0000_s6260" name="Equation" r:id="rId3" imgW="4101840" imgH="990360" progId="Equation.3">
                  <p:embed/>
                </p:oleObj>
              </mc:Choice>
              <mc:Fallback>
                <p:oleObj name="Equation" r:id="rId3" imgW="4101840" imgH="99036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3386138"/>
                        <a:ext cx="6173788" cy="1490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p:cNvSpPr>
            <a:spLocks noGrp="1"/>
          </p:cNvSpPr>
          <p:nvPr>
            <p:ph type="title"/>
          </p:nvPr>
        </p:nvSpPr>
        <p:spPr/>
        <p:txBody>
          <a:bodyPr/>
          <a:lstStyle/>
          <a:p>
            <a:r>
              <a:rPr lang="en-US" altLang="en-US" smtClean="0"/>
              <a:t>Full Cumulant – Analysis and Results</a:t>
            </a:r>
          </a:p>
        </p:txBody>
      </p:sp>
      <p:sp>
        <p:nvSpPr>
          <p:cNvPr id="7178" name="Content Placeholder 2"/>
          <p:cNvSpPr>
            <a:spLocks noGrp="1"/>
          </p:cNvSpPr>
          <p:nvPr>
            <p:ph idx="1"/>
          </p:nvPr>
        </p:nvSpPr>
        <p:spPr>
          <a:xfrm>
            <a:off x="428625" y="2667000"/>
            <a:ext cx="7067550" cy="457200"/>
          </a:xfrm>
        </p:spPr>
        <p:txBody>
          <a:bodyPr/>
          <a:lstStyle/>
          <a:p>
            <a:pPr>
              <a:buFontTx/>
              <a:buNone/>
            </a:pPr>
            <a:r>
              <a:rPr lang="en-US" altLang="en-US" smtClean="0"/>
              <a:t>Real Terms</a:t>
            </a:r>
          </a:p>
        </p:txBody>
      </p:sp>
      <p:grpSp>
        <p:nvGrpSpPr>
          <p:cNvPr id="7179" name="Group 7"/>
          <p:cNvGrpSpPr>
            <a:grpSpLocks/>
          </p:cNvGrpSpPr>
          <p:nvPr/>
        </p:nvGrpSpPr>
        <p:grpSpPr bwMode="auto">
          <a:xfrm>
            <a:off x="1514475" y="3048000"/>
            <a:ext cx="6846888" cy="1203325"/>
            <a:chOff x="695325" y="2301875"/>
            <a:chExt cx="6846888" cy="1203325"/>
          </a:xfrm>
        </p:grpSpPr>
        <p:graphicFrame>
          <p:nvGraphicFramePr>
            <p:cNvPr id="7174" name="Object 3"/>
            <p:cNvGraphicFramePr>
              <a:graphicFrameLocks noChangeAspect="1"/>
            </p:cNvGraphicFramePr>
            <p:nvPr/>
          </p:nvGraphicFramePr>
          <p:xfrm>
            <a:off x="695325" y="2301875"/>
            <a:ext cx="2843213" cy="422275"/>
          </p:xfrm>
          <a:graphic>
            <a:graphicData uri="http://schemas.openxmlformats.org/presentationml/2006/ole">
              <mc:AlternateContent xmlns:mc="http://schemas.openxmlformats.org/markup-compatibility/2006">
                <mc:Choice xmlns:v="urn:schemas-microsoft-com:vml" Requires="v">
                  <p:oleObj spid="_x0000_s7967" name="Equation" r:id="rId3" imgW="1879560" imgH="279360" progId="Equation.3">
                    <p:embed/>
                  </p:oleObj>
                </mc:Choice>
                <mc:Fallback>
                  <p:oleObj name="Equation" r:id="rId3" imgW="1879560" imgH="27936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2301875"/>
                          <a:ext cx="2843213"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5" name="Object 7"/>
            <p:cNvGraphicFramePr>
              <a:graphicFrameLocks noChangeAspect="1"/>
            </p:cNvGraphicFramePr>
            <p:nvPr/>
          </p:nvGraphicFramePr>
          <p:xfrm>
            <a:off x="1241425" y="2705100"/>
            <a:ext cx="5530850" cy="422275"/>
          </p:xfrm>
          <a:graphic>
            <a:graphicData uri="http://schemas.openxmlformats.org/presentationml/2006/ole">
              <mc:AlternateContent xmlns:mc="http://schemas.openxmlformats.org/markup-compatibility/2006">
                <mc:Choice xmlns:v="urn:schemas-microsoft-com:vml" Requires="v">
                  <p:oleObj spid="_x0000_s7968" name="Equation" r:id="rId5" imgW="3657600" imgH="279360" progId="Equation.3">
                    <p:embed/>
                  </p:oleObj>
                </mc:Choice>
                <mc:Fallback>
                  <p:oleObj name="Equation" r:id="rId5" imgW="3657600" imgH="27936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1425" y="2705100"/>
                          <a:ext cx="5530850"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6" name="Object 8"/>
            <p:cNvGraphicFramePr>
              <a:graphicFrameLocks noChangeAspect="1"/>
            </p:cNvGraphicFramePr>
            <p:nvPr/>
          </p:nvGraphicFramePr>
          <p:xfrm>
            <a:off x="1238250" y="3082925"/>
            <a:ext cx="6303963" cy="422275"/>
          </p:xfrm>
          <a:graphic>
            <a:graphicData uri="http://schemas.openxmlformats.org/presentationml/2006/ole">
              <mc:AlternateContent xmlns:mc="http://schemas.openxmlformats.org/markup-compatibility/2006">
                <mc:Choice xmlns:v="urn:schemas-microsoft-com:vml" Requires="v">
                  <p:oleObj spid="_x0000_s7969" name="Equation" r:id="rId7" imgW="4165560" imgH="279360" progId="Equation.3">
                    <p:embed/>
                  </p:oleObj>
                </mc:Choice>
                <mc:Fallback>
                  <p:oleObj name="Equation" r:id="rId7" imgW="4165560" imgH="27936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8250" y="3082925"/>
                          <a:ext cx="6303963"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 name="Content Placeholder 2"/>
          <p:cNvSpPr txBox="1">
            <a:spLocks/>
          </p:cNvSpPr>
          <p:nvPr/>
        </p:nvSpPr>
        <p:spPr bwMode="auto">
          <a:xfrm>
            <a:off x="438150" y="4279900"/>
            <a:ext cx="7715250" cy="444500"/>
          </a:xfrm>
          <a:prstGeom prst="rect">
            <a:avLst/>
          </a:prstGeom>
          <a:noFill/>
          <a:ln w="12700">
            <a:noFill/>
            <a:miter lim="800000"/>
            <a:headEnd/>
            <a:tailEnd/>
          </a:ln>
        </p:spPr>
        <p:txBody>
          <a:bodyPr lIns="91173" tIns="45587" rIns="91173" bIns="45587"/>
          <a:lstStyle/>
          <a:p>
            <a:pPr marL="282575" indent="-282575" defTabSz="901700">
              <a:spcBef>
                <a:spcPct val="30000"/>
              </a:spcBef>
              <a:buSzPct val="100000"/>
              <a:defRPr/>
            </a:pPr>
            <a:r>
              <a:rPr lang="en-US" sz="1800" kern="0" dirty="0">
                <a:solidFill>
                  <a:schemeClr val="tx1"/>
                </a:solidFill>
                <a:latin typeface="Arial" pitchFamily="34" charset="0"/>
              </a:rPr>
              <a:t>Imaginary Terms enter via cross-terms to create additional real terms</a:t>
            </a:r>
          </a:p>
        </p:txBody>
      </p:sp>
      <p:graphicFrame>
        <p:nvGraphicFramePr>
          <p:cNvPr id="7170" name="Object 5"/>
          <p:cNvGraphicFramePr>
            <a:graphicFrameLocks noChangeAspect="1"/>
          </p:cNvGraphicFramePr>
          <p:nvPr/>
        </p:nvGraphicFramePr>
        <p:xfrm>
          <a:off x="390525" y="1143000"/>
          <a:ext cx="6192838" cy="1490663"/>
        </p:xfrm>
        <a:graphic>
          <a:graphicData uri="http://schemas.openxmlformats.org/presentationml/2006/ole">
            <mc:AlternateContent xmlns:mc="http://schemas.openxmlformats.org/markup-compatibility/2006">
              <mc:Choice xmlns:v="urn:schemas-microsoft-com:vml" Requires="v">
                <p:oleObj spid="_x0000_s7970" name="Equation" r:id="rId9" imgW="4114800" imgH="990360" progId="Equation.3">
                  <p:embed/>
                </p:oleObj>
              </mc:Choice>
              <mc:Fallback>
                <p:oleObj name="Equation" r:id="rId9" imgW="4114800" imgH="99036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0525" y="1143000"/>
                        <a:ext cx="6192838" cy="1490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181" name="Group 12"/>
          <p:cNvGrpSpPr>
            <a:grpSpLocks/>
          </p:cNvGrpSpPr>
          <p:nvPr/>
        </p:nvGrpSpPr>
        <p:grpSpPr bwMode="auto">
          <a:xfrm>
            <a:off x="2057400" y="4686300"/>
            <a:ext cx="6704013" cy="1181100"/>
            <a:chOff x="1223963" y="5143500"/>
            <a:chExt cx="6704012" cy="1181100"/>
          </a:xfrm>
        </p:grpSpPr>
        <p:graphicFrame>
          <p:nvGraphicFramePr>
            <p:cNvPr id="7171" name="Object 6"/>
            <p:cNvGraphicFramePr>
              <a:graphicFrameLocks noChangeAspect="1"/>
            </p:cNvGraphicFramePr>
            <p:nvPr/>
          </p:nvGraphicFramePr>
          <p:xfrm>
            <a:off x="1227138" y="5143500"/>
            <a:ext cx="5395912" cy="422275"/>
          </p:xfrm>
          <a:graphic>
            <a:graphicData uri="http://schemas.openxmlformats.org/presentationml/2006/ole">
              <mc:AlternateContent xmlns:mc="http://schemas.openxmlformats.org/markup-compatibility/2006">
                <mc:Choice xmlns:v="urn:schemas-microsoft-com:vml" Requires="v">
                  <p:oleObj spid="_x0000_s7971" name="Equation" r:id="rId11" imgW="3568680" imgH="279360" progId="Equation.3">
                    <p:embed/>
                  </p:oleObj>
                </mc:Choice>
                <mc:Fallback>
                  <p:oleObj name="Equation" r:id="rId11" imgW="3568680" imgH="279360" progId="Equation.3">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27138" y="5143500"/>
                          <a:ext cx="5395912"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7"/>
            <p:cNvGraphicFramePr>
              <a:graphicFrameLocks noChangeAspect="1"/>
            </p:cNvGraphicFramePr>
            <p:nvPr/>
          </p:nvGraphicFramePr>
          <p:xfrm>
            <a:off x="1223963" y="5521325"/>
            <a:ext cx="6170612" cy="422275"/>
          </p:xfrm>
          <a:graphic>
            <a:graphicData uri="http://schemas.openxmlformats.org/presentationml/2006/ole">
              <mc:AlternateContent xmlns:mc="http://schemas.openxmlformats.org/markup-compatibility/2006">
                <mc:Choice xmlns:v="urn:schemas-microsoft-com:vml" Requires="v">
                  <p:oleObj spid="_x0000_s7972" name="Equation" r:id="rId13" imgW="4076640" imgH="279360" progId="Equation.3">
                    <p:embed/>
                  </p:oleObj>
                </mc:Choice>
                <mc:Fallback>
                  <p:oleObj name="Equation" r:id="rId13" imgW="4076640" imgH="279360" progId="Equation.3">
                    <p:embed/>
                    <p:pic>
                      <p:nvPicPr>
                        <p:cNvPr id="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23963" y="5521325"/>
                          <a:ext cx="6170612"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8"/>
            <p:cNvGraphicFramePr>
              <a:graphicFrameLocks noChangeAspect="1"/>
            </p:cNvGraphicFramePr>
            <p:nvPr/>
          </p:nvGraphicFramePr>
          <p:xfrm>
            <a:off x="1238250" y="5902325"/>
            <a:ext cx="6689725" cy="422275"/>
          </p:xfrm>
          <a:graphic>
            <a:graphicData uri="http://schemas.openxmlformats.org/presentationml/2006/ole">
              <mc:AlternateContent xmlns:mc="http://schemas.openxmlformats.org/markup-compatibility/2006">
                <mc:Choice xmlns:v="urn:schemas-microsoft-com:vml" Requires="v">
                  <p:oleObj spid="_x0000_s7973" name="Equation" r:id="rId15" imgW="4419360" imgH="279360" progId="Equation.3">
                    <p:embed/>
                  </p:oleObj>
                </mc:Choice>
                <mc:Fallback>
                  <p:oleObj name="Equation" r:id="rId15" imgW="4419360" imgH="279360" progId="Equation.3">
                    <p:embed/>
                    <p:pic>
                      <p:nvPicPr>
                        <p:cNvPr id="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38250" y="5902325"/>
                          <a:ext cx="6689725"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182" name="TextBox 13"/>
          <p:cNvSpPr txBox="1">
            <a:spLocks noChangeArrowheads="1"/>
          </p:cNvSpPr>
          <p:nvPr/>
        </p:nvSpPr>
        <p:spPr bwMode="auto">
          <a:xfrm>
            <a:off x="1219200" y="6062663"/>
            <a:ext cx="6705600" cy="338137"/>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Acceptance corrections are </a:t>
            </a:r>
            <a:r>
              <a:rPr lang="en-US" altLang="en-US" u="sng">
                <a:solidFill>
                  <a:schemeClr val="tx1"/>
                </a:solidFill>
              </a:rPr>
              <a:t>crucial</a:t>
            </a:r>
            <a:r>
              <a:rPr lang="en-US" altLang="en-US">
                <a:solidFill>
                  <a:schemeClr val="tx1"/>
                </a:solidFill>
              </a:rPr>
              <a:t> when doing full PID in STAR</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85750" y="311150"/>
            <a:ext cx="8020050" cy="534988"/>
          </a:xfrm>
        </p:spPr>
        <p:txBody>
          <a:bodyPr/>
          <a:lstStyle/>
          <a:p>
            <a:pPr eaLnBrk="1" hangingPunct="1"/>
            <a:r>
              <a:rPr lang="en-US" altLang="en-US" smtClean="0"/>
              <a:t>Looking for new physics </a:t>
            </a:r>
            <a:r>
              <a:rPr lang="en-US" altLang="en-US" smtClean="0">
                <a:solidFill>
                  <a:schemeClr val="accent2"/>
                </a:solidFill>
              </a:rPr>
              <a:t>– </a:t>
            </a:r>
            <a:r>
              <a:rPr lang="en-US" altLang="en-US" sz="2400" smtClean="0">
                <a:solidFill>
                  <a:schemeClr val="accent2"/>
                </a:solidFill>
              </a:rPr>
              <a:t>Strong Parity Violation </a:t>
            </a:r>
          </a:p>
        </p:txBody>
      </p:sp>
      <p:sp>
        <p:nvSpPr>
          <p:cNvPr id="14339" name="Content Placeholder 2"/>
          <p:cNvSpPr>
            <a:spLocks noGrp="1"/>
          </p:cNvSpPr>
          <p:nvPr>
            <p:ph idx="1"/>
          </p:nvPr>
        </p:nvSpPr>
        <p:spPr>
          <a:xfrm>
            <a:off x="533400" y="1828800"/>
            <a:ext cx="8077200" cy="3581400"/>
          </a:xfrm>
        </p:spPr>
        <p:txBody>
          <a:bodyPr/>
          <a:lstStyle/>
          <a:p>
            <a:pPr eaLnBrk="1" hangingPunct="1"/>
            <a:r>
              <a:rPr lang="en-US" altLang="en-US" smtClean="0"/>
              <a:t>The conventional point of view</a:t>
            </a:r>
          </a:p>
          <a:p>
            <a:pPr lvl="1" eaLnBrk="1" hangingPunct="1"/>
            <a:r>
              <a:rPr lang="en-US" altLang="en-US" smtClean="0">
                <a:solidFill>
                  <a:schemeClr val="accent2"/>
                </a:solidFill>
              </a:rPr>
              <a:t>“Parity is conserved in the strong and electromagnetic interactions” </a:t>
            </a:r>
          </a:p>
          <a:p>
            <a:pPr lvl="2" eaLnBrk="1" hangingPunct="1"/>
            <a:r>
              <a:rPr lang="en-US" altLang="en-US" smtClean="0"/>
              <a:t>See, for example, Perkins “Introduction to High Energy Physics”</a:t>
            </a:r>
          </a:p>
          <a:p>
            <a:pPr lvl="2" eaLnBrk="1" hangingPunct="1"/>
            <a:endParaRPr lang="en-US" altLang="en-US" smtClean="0"/>
          </a:p>
          <a:p>
            <a:pPr eaLnBrk="1" hangingPunct="1"/>
            <a:endParaRPr lang="en-US" altLang="en-US" smtClean="0"/>
          </a:p>
          <a:p>
            <a:pPr eaLnBrk="1" hangingPunct="1"/>
            <a:endParaRPr lang="en-US" altLang="en-US" smtClean="0"/>
          </a:p>
          <a:p>
            <a:pPr eaLnBrk="1" hangingPunct="1"/>
            <a:r>
              <a:rPr lang="en-US" altLang="en-US" smtClean="0"/>
              <a:t>The less-conventional point of view</a:t>
            </a:r>
          </a:p>
          <a:p>
            <a:pPr lvl="1"/>
            <a:r>
              <a:rPr lang="en-US" altLang="en-US" smtClean="0">
                <a:solidFill>
                  <a:schemeClr val="accent2"/>
                </a:solidFill>
              </a:rPr>
              <a:t>In the vicinity of a deconfining phase transition, the QCD vacuum can possess meta-stable domains leading to P and CP violation.</a:t>
            </a:r>
          </a:p>
          <a:p>
            <a:pPr lvl="2"/>
            <a:r>
              <a:rPr lang="en-US" altLang="en-US" smtClean="0"/>
              <a:t>See, for example, Kharzeev, Pisarski, and Tytgat   PRL 81, 512 (1998).</a:t>
            </a:r>
          </a:p>
          <a:p>
            <a:pPr eaLnBrk="1" hangingPunct="1"/>
            <a:endParaRPr lang="en-US" altLang="en-US" smtClean="0"/>
          </a:p>
        </p:txBody>
      </p:sp>
      <p:sp>
        <p:nvSpPr>
          <p:cNvPr id="14340" name="TextBox 3"/>
          <p:cNvSpPr txBox="1">
            <a:spLocks noChangeArrowheads="1"/>
          </p:cNvSpPr>
          <p:nvPr/>
        </p:nvSpPr>
        <p:spPr bwMode="auto">
          <a:xfrm>
            <a:off x="1066800" y="5773738"/>
            <a:ext cx="7010400" cy="246062"/>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sz="1000">
                <a:solidFill>
                  <a:schemeClr val="tx1"/>
                </a:solidFill>
              </a:rPr>
              <a:t>Thanks to wonderful talks given by Harmen Warringa at BNL, Sergei Voloshin QM2009 and Evan Finch CPOD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85750" y="311150"/>
            <a:ext cx="7562850" cy="534988"/>
          </a:xfrm>
        </p:spPr>
        <p:txBody>
          <a:bodyPr/>
          <a:lstStyle/>
          <a:p>
            <a:r>
              <a:rPr lang="en-US" altLang="en-US" smtClean="0"/>
              <a:t>Explicit P and CP violation is allowed in QCD</a:t>
            </a:r>
          </a:p>
        </p:txBody>
      </p:sp>
      <p:sp>
        <p:nvSpPr>
          <p:cNvPr id="15363" name="Content Placeholder 2"/>
          <p:cNvSpPr>
            <a:spLocks noGrp="1"/>
          </p:cNvSpPr>
          <p:nvPr>
            <p:ph idx="1"/>
          </p:nvPr>
        </p:nvSpPr>
        <p:spPr>
          <a:xfrm>
            <a:off x="628650" y="1143000"/>
            <a:ext cx="7839075" cy="5334000"/>
          </a:xfrm>
        </p:spPr>
        <p:txBody>
          <a:bodyPr/>
          <a:lstStyle/>
          <a:p>
            <a:r>
              <a:rPr lang="en-US" altLang="en-US" smtClean="0"/>
              <a:t>A very simple addition to the bare QCD Lagrangian is interesting </a:t>
            </a:r>
          </a:p>
          <a:p>
            <a:pPr lvl="1"/>
            <a:r>
              <a:rPr lang="en-US" altLang="en-US" i="1" smtClean="0"/>
              <a:t>L</a:t>
            </a:r>
            <a:r>
              <a:rPr lang="en-US" altLang="en-US" i="1" baseline="-25000" smtClean="0"/>
              <a:t>QCD</a:t>
            </a:r>
            <a:r>
              <a:rPr lang="en-US" altLang="en-US" i="1" smtClean="0"/>
              <a:t>  </a:t>
            </a:r>
            <a:r>
              <a:rPr lang="en-US" altLang="en-US" i="1" smtClean="0">
                <a:sym typeface="Symbol" pitchFamily="18" charset="2"/>
              </a:rPr>
              <a:t>   </a:t>
            </a:r>
            <a:r>
              <a:rPr lang="en-US" altLang="en-US" i="1" smtClean="0"/>
              <a:t>L</a:t>
            </a:r>
            <a:r>
              <a:rPr lang="en-US" altLang="en-US" i="1" baseline="-25000" smtClean="0"/>
              <a:t>QCD</a:t>
            </a:r>
            <a:r>
              <a:rPr lang="en-US" altLang="en-US" i="1" smtClean="0"/>
              <a:t>  +  </a:t>
            </a:r>
            <a:r>
              <a:rPr lang="en-US" altLang="en-US" i="1" smtClean="0">
                <a:sym typeface="Symbol" pitchFamily="18" charset="2"/>
              </a:rPr>
              <a:t> </a:t>
            </a:r>
            <a:r>
              <a:rPr lang="en-US" altLang="en-US" i="1" smtClean="0"/>
              <a:t>L </a:t>
            </a:r>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endParaRPr lang="en-US" altLang="en-US" i="1" smtClean="0"/>
          </a:p>
          <a:p>
            <a:r>
              <a:rPr lang="en-US" altLang="en-US" smtClean="0"/>
              <a:t>Why is </a:t>
            </a:r>
            <a:r>
              <a:rPr lang="en-US" altLang="en-US" smtClean="0">
                <a:sym typeface="Symbol" pitchFamily="18" charset="2"/>
              </a:rPr>
              <a:t> so small?  </a:t>
            </a:r>
          </a:p>
          <a:p>
            <a:pPr lvl="1"/>
            <a:r>
              <a:rPr lang="en-US" altLang="en-US" smtClean="0">
                <a:sym typeface="Symbol" pitchFamily="18" charset="2"/>
              </a:rPr>
              <a:t>Perhaps due to Peccei-Quinn symmetry … which would imply the existence of axions.</a:t>
            </a:r>
            <a:endParaRPr lang="en-US" altLang="en-US" smtClean="0"/>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 y="1952625"/>
            <a:ext cx="7664450"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6"/>
          <p:cNvSpPr txBox="1">
            <a:spLocks noChangeArrowheads="1"/>
          </p:cNvSpPr>
          <p:nvPr/>
        </p:nvSpPr>
        <p:spPr bwMode="auto">
          <a:xfrm>
            <a:off x="2286000" y="6315075"/>
            <a:ext cx="4572000" cy="338138"/>
          </a:xfrm>
          <a:prstGeom prst="rect">
            <a:avLst/>
          </a:prstGeom>
          <a:solidFill>
            <a:schemeClr val="accent1">
              <a:lumMod val="20000"/>
              <a:lumOff val="80000"/>
            </a:schemeClr>
          </a:solidFill>
          <a:ln w="9525">
            <a:solidFill>
              <a:schemeClr val="tx1"/>
            </a:solidFill>
            <a:miter lim="800000"/>
            <a:headEnd/>
            <a:tailEnd/>
          </a:ln>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a:solidFill>
                  <a:schemeClr val="tx1"/>
                </a:solidFill>
              </a:rPr>
              <a:t>An old but still interesting problem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Detour regarding Double Beta Decay</a:t>
            </a:r>
            <a:endParaRPr lang="en-US" dirty="0"/>
          </a:p>
        </p:txBody>
      </p:sp>
      <p:sp>
        <p:nvSpPr>
          <p:cNvPr id="3" name="Content Placeholder 2"/>
          <p:cNvSpPr>
            <a:spLocks noGrp="1"/>
          </p:cNvSpPr>
          <p:nvPr>
            <p:ph idx="1"/>
          </p:nvPr>
        </p:nvSpPr>
        <p:spPr>
          <a:xfrm>
            <a:off x="1466850" y="2601913"/>
            <a:ext cx="7067550" cy="2046287"/>
          </a:xfrm>
        </p:spPr>
        <p:txBody>
          <a:bodyPr/>
          <a:lstStyle/>
          <a:p>
            <a:endParaRPr lang="en-US" dirty="0"/>
          </a:p>
          <a:p>
            <a:endParaRPr lang="en-US" dirty="0" smtClean="0"/>
          </a:p>
          <a:p>
            <a:pPr lvl="2"/>
            <a:r>
              <a:rPr lang="en-US" dirty="0" smtClean="0"/>
              <a:t>This is too cool to pass up ….</a:t>
            </a:r>
            <a:endParaRPr lang="en-US" dirty="0"/>
          </a:p>
        </p:txBody>
      </p:sp>
    </p:spTree>
    <p:extLst>
      <p:ext uri="{BB962C8B-B14F-4D97-AF65-F5344CB8AC3E}">
        <p14:creationId xmlns:p14="http://schemas.microsoft.com/office/powerpoint/2010/main" val="30075580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en-US" altLang="en-US" dirty="0" smtClean="0"/>
              <a:t>Even the Neutron decays …</a:t>
            </a:r>
            <a:endParaRPr lang="en-US" altLang="en-US" dirty="0"/>
          </a:p>
        </p:txBody>
      </p:sp>
      <p:sp>
        <p:nvSpPr>
          <p:cNvPr id="344067" name="Rectangle 3"/>
          <p:cNvSpPr>
            <a:spLocks noGrp="1" noChangeArrowheads="1"/>
          </p:cNvSpPr>
          <p:nvPr>
            <p:ph type="body" idx="1"/>
          </p:nvPr>
        </p:nvSpPr>
        <p:spPr>
          <a:xfrm>
            <a:off x="1066799" y="1097622"/>
            <a:ext cx="7620001" cy="4243388"/>
          </a:xfrm>
        </p:spPr>
        <p:txBody>
          <a:bodyPr/>
          <a:lstStyle/>
          <a:p>
            <a:r>
              <a:rPr lang="en-US" altLang="en-US" dirty="0"/>
              <a:t>A free neutron is not stable and will </a:t>
            </a:r>
            <a:r>
              <a:rPr lang="en-US" altLang="en-US" dirty="0" smtClean="0"/>
              <a:t>decay via Beta Decay</a:t>
            </a:r>
            <a:endParaRPr lang="en-US" altLang="en-US" dirty="0"/>
          </a:p>
          <a:p>
            <a:pPr lvl="1"/>
            <a:r>
              <a:rPr lang="en-US" altLang="en-US" dirty="0"/>
              <a:t>The half life is 614.6 </a:t>
            </a:r>
            <a:r>
              <a:rPr lang="en-US" altLang="en-US" dirty="0" smtClean="0"/>
              <a:t>seconds  or   </a:t>
            </a:r>
            <a:r>
              <a:rPr lang="en-US" altLang="en-US" dirty="0" err="1" smtClean="0"/>
              <a:t>c</a:t>
            </a:r>
            <a:r>
              <a:rPr lang="en-US" altLang="en-US" dirty="0" err="1" smtClean="0">
                <a:latin typeface="Symbol" pitchFamily="18" charset="2"/>
              </a:rPr>
              <a:t>t</a:t>
            </a:r>
            <a:r>
              <a:rPr lang="en-US" altLang="en-US" dirty="0" smtClean="0"/>
              <a:t> </a:t>
            </a:r>
            <a:r>
              <a:rPr lang="en-US" altLang="en-US" dirty="0"/>
              <a:t>= 2.65 x 10</a:t>
            </a:r>
            <a:r>
              <a:rPr lang="en-US" altLang="en-US" baseline="30000" dirty="0"/>
              <a:t>8</a:t>
            </a:r>
            <a:r>
              <a:rPr lang="en-US" altLang="en-US" dirty="0"/>
              <a:t> </a:t>
            </a:r>
            <a:r>
              <a:rPr lang="en-US" altLang="en-US" dirty="0" smtClean="0"/>
              <a:t>km</a:t>
            </a:r>
            <a:endParaRPr lang="en-US" altLang="en-US" dirty="0"/>
          </a:p>
          <a:p>
            <a:pPr lvl="2"/>
            <a:r>
              <a:rPr lang="en-US" altLang="en-US" dirty="0" smtClean="0"/>
              <a:t>about </a:t>
            </a:r>
            <a:r>
              <a:rPr lang="en-US" altLang="en-US" dirty="0"/>
              <a:t>equal to the attention span of a full professor of physics </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endParaRPr lang="en-US" altLang="en-US" sz="1600" dirty="0"/>
          </a:p>
          <a:p>
            <a:pPr marL="452438" lvl="1" indent="0">
              <a:buNone/>
            </a:pPr>
            <a:endParaRPr lang="en-US" altLang="en-US" dirty="0"/>
          </a:p>
        </p:txBody>
      </p:sp>
      <p:grpSp>
        <p:nvGrpSpPr>
          <p:cNvPr id="344099" name="Group 35"/>
          <p:cNvGrpSpPr>
            <a:grpSpLocks/>
          </p:cNvGrpSpPr>
          <p:nvPr/>
        </p:nvGrpSpPr>
        <p:grpSpPr bwMode="auto">
          <a:xfrm>
            <a:off x="1143000" y="2743200"/>
            <a:ext cx="6400800" cy="914400"/>
            <a:chOff x="720" y="1920"/>
            <a:chExt cx="4032" cy="576"/>
          </a:xfrm>
        </p:grpSpPr>
        <p:sp>
          <p:nvSpPr>
            <p:cNvPr id="344070" name="AutoShape 6"/>
            <p:cNvSpPr>
              <a:spLocks noChangeArrowheads="1"/>
            </p:cNvSpPr>
            <p:nvPr/>
          </p:nvSpPr>
          <p:spPr bwMode="auto">
            <a:xfrm>
              <a:off x="1632" y="2055"/>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4082" name="Group 18"/>
            <p:cNvGrpSpPr>
              <a:grpSpLocks/>
            </p:cNvGrpSpPr>
            <p:nvPr/>
          </p:nvGrpSpPr>
          <p:grpSpPr bwMode="auto">
            <a:xfrm>
              <a:off x="720" y="1920"/>
              <a:ext cx="576" cy="576"/>
              <a:chOff x="720" y="2016"/>
              <a:chExt cx="576" cy="576"/>
            </a:xfrm>
          </p:grpSpPr>
          <p:sp>
            <p:nvSpPr>
              <p:cNvPr id="344068" name="Oval 4"/>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3" name="Text Box 9"/>
              <p:cNvSpPr txBox="1">
                <a:spLocks noChangeArrowheads="1"/>
              </p:cNvSpPr>
              <p:nvPr/>
            </p:nvSpPr>
            <p:spPr bwMode="auto">
              <a:xfrm>
                <a:off x="840" y="2192"/>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44081" name="Group 17"/>
            <p:cNvGrpSpPr>
              <a:grpSpLocks/>
            </p:cNvGrpSpPr>
            <p:nvPr/>
          </p:nvGrpSpPr>
          <p:grpSpPr bwMode="auto">
            <a:xfrm>
              <a:off x="2592" y="1920"/>
              <a:ext cx="576" cy="576"/>
              <a:chOff x="2592" y="2016"/>
              <a:chExt cx="576" cy="576"/>
            </a:xfrm>
          </p:grpSpPr>
          <p:sp>
            <p:nvSpPr>
              <p:cNvPr id="344069" name="Oval 5"/>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4" name="Text Box 10"/>
              <p:cNvSpPr txBox="1">
                <a:spLocks noChangeArrowheads="1"/>
              </p:cNvSpPr>
              <p:nvPr/>
            </p:nvSpPr>
            <p:spPr bwMode="auto">
              <a:xfrm>
                <a:off x="2778"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sp>
          <p:nvSpPr>
            <p:cNvPr id="344075" name="Text Box 11"/>
            <p:cNvSpPr txBox="1">
              <a:spLocks noChangeArrowheads="1"/>
            </p:cNvSpPr>
            <p:nvPr/>
          </p:nvSpPr>
          <p:spPr bwMode="auto">
            <a:xfrm>
              <a:off x="3360" y="2092"/>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44080" name="Group 16"/>
            <p:cNvGrpSpPr>
              <a:grpSpLocks/>
            </p:cNvGrpSpPr>
            <p:nvPr/>
          </p:nvGrpSpPr>
          <p:grpSpPr bwMode="auto">
            <a:xfrm>
              <a:off x="3722" y="2088"/>
              <a:ext cx="288" cy="240"/>
              <a:chOff x="3722" y="2184"/>
              <a:chExt cx="288" cy="240"/>
            </a:xfrm>
          </p:grpSpPr>
          <p:sp>
            <p:nvSpPr>
              <p:cNvPr id="344071" name="Oval 7"/>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76" name="Text Box 12"/>
              <p:cNvSpPr txBox="1">
                <a:spLocks noChangeArrowheads="1"/>
              </p:cNvSpPr>
              <p:nvPr/>
            </p:nvSpPr>
            <p:spPr bwMode="auto">
              <a:xfrm>
                <a:off x="3722" y="2189"/>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rPr>
                  <a:t>e</a:t>
                </a:r>
              </a:p>
            </p:txBody>
          </p:sp>
        </p:grpSp>
        <p:sp>
          <p:nvSpPr>
            <p:cNvPr id="344079" name="Text Box 15"/>
            <p:cNvSpPr txBox="1">
              <a:spLocks noChangeArrowheads="1"/>
            </p:cNvSpPr>
            <p:nvPr/>
          </p:nvSpPr>
          <p:spPr bwMode="auto">
            <a:xfrm>
              <a:off x="4128" y="2092"/>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44084" name="Group 20"/>
            <p:cNvGrpSpPr>
              <a:grpSpLocks/>
            </p:cNvGrpSpPr>
            <p:nvPr/>
          </p:nvGrpSpPr>
          <p:grpSpPr bwMode="auto">
            <a:xfrm>
              <a:off x="4512" y="2089"/>
              <a:ext cx="240" cy="240"/>
              <a:chOff x="4512" y="2064"/>
              <a:chExt cx="240" cy="240"/>
            </a:xfrm>
          </p:grpSpPr>
          <p:sp>
            <p:nvSpPr>
              <p:cNvPr id="344072" name="Oval 8"/>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44083" name="Object 19"/>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78962"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344098" name="Group 34"/>
          <p:cNvGrpSpPr>
            <a:grpSpLocks/>
          </p:cNvGrpSpPr>
          <p:nvPr/>
        </p:nvGrpSpPr>
        <p:grpSpPr bwMode="auto">
          <a:xfrm>
            <a:off x="5334000" y="3771900"/>
            <a:ext cx="2971800" cy="876300"/>
            <a:chOff x="3360" y="2568"/>
            <a:chExt cx="1872" cy="552"/>
          </a:xfrm>
        </p:grpSpPr>
        <p:sp>
          <p:nvSpPr>
            <p:cNvPr id="344086" name="AutoShape 22"/>
            <p:cNvSpPr>
              <a:spLocks/>
            </p:cNvSpPr>
            <p:nvPr/>
          </p:nvSpPr>
          <p:spPr bwMode="auto">
            <a:xfrm rot="16200000">
              <a:off x="4092" y="2220"/>
              <a:ext cx="312" cy="1008"/>
            </a:xfrm>
            <a:prstGeom prst="leftBrace">
              <a:avLst>
                <a:gd name="adj1" fmla="val 26923"/>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88" name="Text Box 24"/>
            <p:cNvSpPr txBox="1">
              <a:spLocks noChangeArrowheads="1"/>
            </p:cNvSpPr>
            <p:nvPr/>
          </p:nvSpPr>
          <p:spPr bwMode="auto">
            <a:xfrm>
              <a:off x="3360" y="2908"/>
              <a:ext cx="18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0" dirty="0">
                  <a:solidFill>
                    <a:schemeClr val="tx1"/>
                  </a:solidFill>
                  <a:latin typeface="Arial" charset="0"/>
                </a:rPr>
                <a:t>conserve lepton number</a:t>
              </a:r>
            </a:p>
          </p:txBody>
        </p:sp>
      </p:grpSp>
      <p:grpSp>
        <p:nvGrpSpPr>
          <p:cNvPr id="344097" name="Group 33"/>
          <p:cNvGrpSpPr>
            <a:grpSpLocks/>
          </p:cNvGrpSpPr>
          <p:nvPr/>
        </p:nvGrpSpPr>
        <p:grpSpPr bwMode="auto">
          <a:xfrm>
            <a:off x="1447800" y="2209800"/>
            <a:ext cx="7467600" cy="2438400"/>
            <a:chOff x="912" y="1584"/>
            <a:chExt cx="4704" cy="1536"/>
          </a:xfrm>
        </p:grpSpPr>
        <p:sp>
          <p:nvSpPr>
            <p:cNvPr id="344085" name="AutoShape 21"/>
            <p:cNvSpPr>
              <a:spLocks/>
            </p:cNvSpPr>
            <p:nvPr/>
          </p:nvSpPr>
          <p:spPr bwMode="auto">
            <a:xfrm rot="16200000">
              <a:off x="1812" y="1692"/>
              <a:ext cx="312" cy="2112"/>
            </a:xfrm>
            <a:prstGeom prst="leftBrace">
              <a:avLst>
                <a:gd name="adj1" fmla="val 56410"/>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87" name="Text Box 23"/>
            <p:cNvSpPr txBox="1">
              <a:spLocks noChangeArrowheads="1"/>
            </p:cNvSpPr>
            <p:nvPr/>
          </p:nvSpPr>
          <p:spPr bwMode="auto">
            <a:xfrm>
              <a:off x="1104" y="2908"/>
              <a:ext cx="18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600" b="0" dirty="0">
                  <a:solidFill>
                    <a:schemeClr val="tx1"/>
                  </a:solidFill>
                  <a:latin typeface="Arial" charset="0"/>
                </a:rPr>
                <a:t>conserve baryon number</a:t>
              </a:r>
            </a:p>
          </p:txBody>
        </p:sp>
        <p:grpSp>
          <p:nvGrpSpPr>
            <p:cNvPr id="344093" name="Group 29"/>
            <p:cNvGrpSpPr>
              <a:grpSpLocks/>
            </p:cNvGrpSpPr>
            <p:nvPr/>
          </p:nvGrpSpPr>
          <p:grpSpPr bwMode="auto">
            <a:xfrm>
              <a:off x="2928" y="1584"/>
              <a:ext cx="2688" cy="366"/>
              <a:chOff x="2928" y="1584"/>
              <a:chExt cx="2688" cy="366"/>
            </a:xfrm>
          </p:grpSpPr>
          <p:sp>
            <p:nvSpPr>
              <p:cNvPr id="344089" name="AutoShape 25"/>
              <p:cNvSpPr>
                <a:spLocks/>
              </p:cNvSpPr>
              <p:nvPr/>
            </p:nvSpPr>
            <p:spPr bwMode="auto">
              <a:xfrm rot="5400000">
                <a:off x="3720" y="888"/>
                <a:ext cx="144" cy="1728"/>
              </a:xfrm>
              <a:prstGeom prst="leftBrace">
                <a:avLst>
                  <a:gd name="adj1" fmla="val 100000"/>
                  <a:gd name="adj2" fmla="val 5115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90" name="Text Box 26"/>
              <p:cNvSpPr txBox="1">
                <a:spLocks noChangeArrowheads="1"/>
              </p:cNvSpPr>
              <p:nvPr/>
            </p:nvSpPr>
            <p:spPr bwMode="auto">
              <a:xfrm>
                <a:off x="4752" y="1584"/>
                <a:ext cx="86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0" dirty="0">
                    <a:solidFill>
                      <a:schemeClr val="tx1"/>
                    </a:solidFill>
                  </a:rPr>
                  <a:t>conserve charge</a:t>
                </a:r>
              </a:p>
            </p:txBody>
          </p:sp>
        </p:grpSp>
      </p:grpSp>
      <p:sp>
        <p:nvSpPr>
          <p:cNvPr id="344095" name="Text Box 31"/>
          <p:cNvSpPr txBox="1">
            <a:spLocks noChangeArrowheads="1"/>
          </p:cNvSpPr>
          <p:nvPr/>
        </p:nvSpPr>
        <p:spPr bwMode="auto">
          <a:xfrm>
            <a:off x="3276600" y="4907622"/>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Tree>
    <p:extLst>
      <p:ext uri="{BB962C8B-B14F-4D97-AF65-F5344CB8AC3E}">
        <p14:creationId xmlns:p14="http://schemas.microsoft.com/office/powerpoint/2010/main" val="2811254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4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285750" y="182880"/>
            <a:ext cx="8172450" cy="534988"/>
          </a:xfrm>
        </p:spPr>
        <p:txBody>
          <a:bodyPr/>
          <a:lstStyle/>
          <a:p>
            <a:pPr>
              <a:lnSpc>
                <a:spcPct val="80000"/>
              </a:lnSpc>
            </a:pPr>
            <a:r>
              <a:rPr lang="en-US" altLang="en-US" sz="2400" dirty="0"/>
              <a:t>In QM, it is not necessary to conserve energy </a:t>
            </a:r>
            <a:br>
              <a:rPr lang="en-US" altLang="en-US" sz="2400" dirty="0"/>
            </a:br>
            <a:r>
              <a:rPr lang="en-US" altLang="en-US" sz="1600" dirty="0"/>
              <a:t>(at </a:t>
            </a:r>
            <a:r>
              <a:rPr lang="en-US" altLang="en-US" sz="1600" dirty="0" smtClean="0"/>
              <a:t>every </a:t>
            </a:r>
            <a:r>
              <a:rPr lang="en-US" altLang="en-US" sz="1600" dirty="0"/>
              <a:t>step</a:t>
            </a:r>
            <a:r>
              <a:rPr lang="en-US" altLang="en-US" sz="1600" dirty="0" smtClean="0"/>
              <a:t>); </a:t>
            </a:r>
            <a:r>
              <a:rPr lang="en-US" altLang="en-US" sz="2400" dirty="0" smtClean="0"/>
              <a:t>two </a:t>
            </a:r>
            <a:r>
              <a:rPr lang="en-US" altLang="en-US" sz="2400" dirty="0"/>
              <a:t>neutron can decay simultaneously …</a:t>
            </a:r>
            <a:endParaRPr lang="en-US" altLang="en-US" sz="1600" dirty="0"/>
          </a:p>
        </p:txBody>
      </p:sp>
      <p:sp>
        <p:nvSpPr>
          <p:cNvPr id="382979" name="Rectangle 3"/>
          <p:cNvSpPr>
            <a:spLocks noGrp="1" noChangeArrowheads="1"/>
          </p:cNvSpPr>
          <p:nvPr>
            <p:ph type="body" idx="1"/>
          </p:nvPr>
        </p:nvSpPr>
        <p:spPr>
          <a:xfrm>
            <a:off x="1038225" y="3962400"/>
            <a:ext cx="7419975" cy="1828800"/>
          </a:xfrm>
        </p:spPr>
        <p:txBody>
          <a:bodyPr/>
          <a:lstStyle/>
          <a:p>
            <a:r>
              <a:rPr lang="en-US" altLang="en-US" dirty="0"/>
              <a:t>Two neutrino double beta decay is a 2</a:t>
            </a:r>
            <a:r>
              <a:rPr lang="en-US" altLang="en-US" baseline="30000" dirty="0"/>
              <a:t>nd</a:t>
            </a:r>
            <a:r>
              <a:rPr lang="en-US" altLang="en-US" dirty="0"/>
              <a:t> order weak decay</a:t>
            </a:r>
          </a:p>
          <a:p>
            <a:pPr lvl="1"/>
            <a:r>
              <a:rPr lang="en-US" altLang="en-US" dirty="0"/>
              <a:t>It is an allowed decay (in terms of spin selection rules)</a:t>
            </a:r>
          </a:p>
          <a:p>
            <a:pPr lvl="1"/>
            <a:r>
              <a:rPr lang="en-US" altLang="en-US" dirty="0"/>
              <a:t>It proceeds via virtual states in the intermediate nucleus</a:t>
            </a:r>
          </a:p>
          <a:p>
            <a:pPr lvl="1"/>
            <a:endParaRPr lang="en-US" altLang="en-US" dirty="0"/>
          </a:p>
          <a:p>
            <a:pPr lvl="1"/>
            <a:endParaRPr lang="en-US" altLang="en-US" dirty="0"/>
          </a:p>
          <a:p>
            <a:pPr lvl="1"/>
            <a:endParaRPr lang="en-US" altLang="en-US" dirty="0"/>
          </a:p>
          <a:p>
            <a:r>
              <a:rPr lang="en-US" altLang="en-US" dirty="0"/>
              <a:t>It produces </a:t>
            </a:r>
            <a:r>
              <a:rPr lang="en-US" altLang="en-US" u="sng" dirty="0"/>
              <a:t>two electrons and two neutrinos in the final state</a:t>
            </a:r>
          </a:p>
          <a:p>
            <a:pPr lvl="1"/>
            <a:r>
              <a:rPr lang="en-US" altLang="en-US" dirty="0"/>
              <a:t>First discussed by M. Goeppert-Mayer in 1935 and predicted to have a half life &gt; 10</a:t>
            </a:r>
            <a:r>
              <a:rPr lang="en-US" altLang="en-US" baseline="30000" dirty="0"/>
              <a:t>20</a:t>
            </a:r>
            <a:r>
              <a:rPr lang="en-US" altLang="en-US" dirty="0"/>
              <a:t> years.   It has been observed </a:t>
            </a:r>
            <a:r>
              <a:rPr lang="en-US" altLang="en-US" dirty="0" smtClean="0"/>
              <a:t>in </a:t>
            </a:r>
            <a:r>
              <a:rPr lang="en-US" altLang="en-US" baseline="30000" dirty="0" smtClean="0"/>
              <a:t>136</a:t>
            </a:r>
            <a:r>
              <a:rPr lang="en-US" altLang="en-US" dirty="0" smtClean="0"/>
              <a:t>Xe &amp; more</a:t>
            </a:r>
            <a:endParaRPr lang="en-US" altLang="en-US" dirty="0">
              <a:solidFill>
                <a:srgbClr val="008000"/>
              </a:solidFill>
            </a:endParaRPr>
          </a:p>
        </p:txBody>
      </p:sp>
      <p:grpSp>
        <p:nvGrpSpPr>
          <p:cNvPr id="383000" name="Group 24"/>
          <p:cNvGrpSpPr>
            <a:grpSpLocks/>
          </p:cNvGrpSpPr>
          <p:nvPr/>
        </p:nvGrpSpPr>
        <p:grpSpPr bwMode="auto">
          <a:xfrm>
            <a:off x="1457325" y="1343025"/>
            <a:ext cx="7162800" cy="914400"/>
            <a:chOff x="918" y="960"/>
            <a:chExt cx="4512" cy="576"/>
          </a:xfrm>
        </p:grpSpPr>
        <p:grpSp>
          <p:nvGrpSpPr>
            <p:cNvPr id="382981" name="Group 5"/>
            <p:cNvGrpSpPr>
              <a:grpSpLocks/>
            </p:cNvGrpSpPr>
            <p:nvPr/>
          </p:nvGrpSpPr>
          <p:grpSpPr bwMode="auto">
            <a:xfrm>
              <a:off x="918" y="960"/>
              <a:ext cx="2448" cy="576"/>
              <a:chOff x="816" y="864"/>
              <a:chExt cx="2448" cy="576"/>
            </a:xfrm>
          </p:grpSpPr>
          <p:sp>
            <p:nvSpPr>
              <p:cNvPr id="382982"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2983" name="Group 7"/>
              <p:cNvGrpSpPr>
                <a:grpSpLocks/>
              </p:cNvGrpSpPr>
              <p:nvPr/>
            </p:nvGrpSpPr>
            <p:grpSpPr bwMode="auto">
              <a:xfrm>
                <a:off x="816" y="864"/>
                <a:ext cx="576" cy="576"/>
                <a:chOff x="720" y="2016"/>
                <a:chExt cx="576" cy="576"/>
              </a:xfrm>
            </p:grpSpPr>
            <p:sp>
              <p:nvSpPr>
                <p:cNvPr id="382984" name="Oval 8"/>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85" name="Text Box 9"/>
                <p:cNvSpPr txBox="1">
                  <a:spLocks noChangeArrowheads="1"/>
                </p:cNvSpPr>
                <p:nvPr/>
              </p:nvSpPr>
              <p:spPr bwMode="auto">
                <a:xfrm>
                  <a:off x="840" y="2205"/>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82986" name="Group 10"/>
              <p:cNvGrpSpPr>
                <a:grpSpLocks/>
              </p:cNvGrpSpPr>
              <p:nvPr/>
            </p:nvGrpSpPr>
            <p:grpSpPr bwMode="auto">
              <a:xfrm>
                <a:off x="2688" y="864"/>
                <a:ext cx="576" cy="576"/>
                <a:chOff x="2592" y="2016"/>
                <a:chExt cx="576" cy="576"/>
              </a:xfrm>
            </p:grpSpPr>
            <p:sp>
              <p:nvSpPr>
                <p:cNvPr id="382987"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88" name="Text Box 12"/>
                <p:cNvSpPr txBox="1">
                  <a:spLocks noChangeArrowheads="1"/>
                </p:cNvSpPr>
                <p:nvPr/>
              </p:nvSpPr>
              <p:spPr bwMode="auto">
                <a:xfrm>
                  <a:off x="2772" y="219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grpSp>
        <p:grpSp>
          <p:nvGrpSpPr>
            <p:cNvPr id="382989" name="Group 13"/>
            <p:cNvGrpSpPr>
              <a:grpSpLocks/>
            </p:cNvGrpSpPr>
            <p:nvPr/>
          </p:nvGrpSpPr>
          <p:grpSpPr bwMode="auto">
            <a:xfrm>
              <a:off x="4038" y="1128"/>
              <a:ext cx="1392" cy="241"/>
              <a:chOff x="3456" y="1032"/>
              <a:chExt cx="1392" cy="241"/>
            </a:xfrm>
          </p:grpSpPr>
          <p:sp>
            <p:nvSpPr>
              <p:cNvPr id="382990"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2991" name="Group 15"/>
              <p:cNvGrpSpPr>
                <a:grpSpLocks/>
              </p:cNvGrpSpPr>
              <p:nvPr/>
            </p:nvGrpSpPr>
            <p:grpSpPr bwMode="auto">
              <a:xfrm>
                <a:off x="3818" y="1032"/>
                <a:ext cx="288" cy="240"/>
                <a:chOff x="3722" y="2184"/>
                <a:chExt cx="288" cy="240"/>
              </a:xfrm>
            </p:grpSpPr>
            <p:sp>
              <p:nvSpPr>
                <p:cNvPr id="382992"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993" name="Text Box 17"/>
                <p:cNvSpPr txBox="1">
                  <a:spLocks noChangeArrowheads="1"/>
                </p:cNvSpPr>
                <p:nvPr/>
              </p:nvSpPr>
              <p:spPr bwMode="auto">
                <a:xfrm>
                  <a:off x="3722" y="2192"/>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rPr>
                    <a:t>e</a:t>
                  </a:r>
                </a:p>
              </p:txBody>
            </p:sp>
          </p:grpSp>
          <p:sp>
            <p:nvSpPr>
              <p:cNvPr id="382994"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2995" name="Group 19"/>
              <p:cNvGrpSpPr>
                <a:grpSpLocks/>
              </p:cNvGrpSpPr>
              <p:nvPr/>
            </p:nvGrpSpPr>
            <p:grpSpPr bwMode="auto">
              <a:xfrm>
                <a:off x="4608" y="1033"/>
                <a:ext cx="240" cy="240"/>
                <a:chOff x="4512" y="2064"/>
                <a:chExt cx="240" cy="240"/>
              </a:xfrm>
            </p:grpSpPr>
            <p:sp>
              <p:nvSpPr>
                <p:cNvPr id="382996"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2997"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3285"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sp>
        <p:nvSpPr>
          <p:cNvPr id="382998" name="Oval 22"/>
          <p:cNvSpPr>
            <a:spLocks noChangeArrowheads="1"/>
          </p:cNvSpPr>
          <p:nvPr/>
        </p:nvSpPr>
        <p:spPr bwMode="auto">
          <a:xfrm>
            <a:off x="542925" y="914400"/>
            <a:ext cx="2133600" cy="27908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3001" name="Group 25"/>
          <p:cNvGrpSpPr>
            <a:grpSpLocks/>
          </p:cNvGrpSpPr>
          <p:nvPr/>
        </p:nvGrpSpPr>
        <p:grpSpPr bwMode="auto">
          <a:xfrm>
            <a:off x="1447800" y="2409825"/>
            <a:ext cx="7162800" cy="914400"/>
            <a:chOff x="918" y="960"/>
            <a:chExt cx="4512" cy="576"/>
          </a:xfrm>
        </p:grpSpPr>
        <p:grpSp>
          <p:nvGrpSpPr>
            <p:cNvPr id="383002" name="Group 26"/>
            <p:cNvGrpSpPr>
              <a:grpSpLocks/>
            </p:cNvGrpSpPr>
            <p:nvPr/>
          </p:nvGrpSpPr>
          <p:grpSpPr bwMode="auto">
            <a:xfrm>
              <a:off x="918" y="960"/>
              <a:ext cx="2448" cy="576"/>
              <a:chOff x="816" y="864"/>
              <a:chExt cx="2448" cy="576"/>
            </a:xfrm>
          </p:grpSpPr>
          <p:sp>
            <p:nvSpPr>
              <p:cNvPr id="383003" name="AutoShape 27"/>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3004" name="Group 28"/>
              <p:cNvGrpSpPr>
                <a:grpSpLocks/>
              </p:cNvGrpSpPr>
              <p:nvPr/>
            </p:nvGrpSpPr>
            <p:grpSpPr bwMode="auto">
              <a:xfrm>
                <a:off x="816" y="864"/>
                <a:ext cx="576" cy="576"/>
                <a:chOff x="720" y="2016"/>
                <a:chExt cx="576" cy="576"/>
              </a:xfrm>
            </p:grpSpPr>
            <p:sp>
              <p:nvSpPr>
                <p:cNvPr id="383005" name="Oval 29"/>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06" name="Text Box 30"/>
                <p:cNvSpPr txBox="1">
                  <a:spLocks noChangeArrowheads="1"/>
                </p:cNvSpPr>
                <p:nvPr/>
              </p:nvSpPr>
              <p:spPr bwMode="auto">
                <a:xfrm>
                  <a:off x="840" y="2193"/>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n</a:t>
                  </a:r>
                </a:p>
              </p:txBody>
            </p:sp>
          </p:grpSp>
          <p:grpSp>
            <p:nvGrpSpPr>
              <p:cNvPr id="383007" name="Group 31"/>
              <p:cNvGrpSpPr>
                <a:grpSpLocks/>
              </p:cNvGrpSpPr>
              <p:nvPr/>
            </p:nvGrpSpPr>
            <p:grpSpPr bwMode="auto">
              <a:xfrm>
                <a:off x="2688" y="864"/>
                <a:ext cx="576" cy="576"/>
                <a:chOff x="2592" y="2016"/>
                <a:chExt cx="576" cy="576"/>
              </a:xfrm>
            </p:grpSpPr>
            <p:sp>
              <p:nvSpPr>
                <p:cNvPr id="383008" name="Oval 32"/>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09" name="Text Box 33"/>
                <p:cNvSpPr txBox="1">
                  <a:spLocks noChangeArrowheads="1"/>
                </p:cNvSpPr>
                <p:nvPr/>
              </p:nvSpPr>
              <p:spPr bwMode="auto">
                <a:xfrm>
                  <a:off x="2772" y="2193"/>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rPr>
                    <a:t>p</a:t>
                  </a:r>
                </a:p>
              </p:txBody>
            </p:sp>
          </p:grpSp>
        </p:grpSp>
        <p:grpSp>
          <p:nvGrpSpPr>
            <p:cNvPr id="383010" name="Group 34"/>
            <p:cNvGrpSpPr>
              <a:grpSpLocks/>
            </p:cNvGrpSpPr>
            <p:nvPr/>
          </p:nvGrpSpPr>
          <p:grpSpPr bwMode="auto">
            <a:xfrm>
              <a:off x="4038" y="1128"/>
              <a:ext cx="1392" cy="241"/>
              <a:chOff x="3456" y="1032"/>
              <a:chExt cx="1392" cy="241"/>
            </a:xfrm>
          </p:grpSpPr>
          <p:sp>
            <p:nvSpPr>
              <p:cNvPr id="383011" name="Text Box 35"/>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3012" name="Group 36"/>
              <p:cNvGrpSpPr>
                <a:grpSpLocks/>
              </p:cNvGrpSpPr>
              <p:nvPr/>
            </p:nvGrpSpPr>
            <p:grpSpPr bwMode="auto">
              <a:xfrm>
                <a:off x="3818" y="1032"/>
                <a:ext cx="288" cy="240"/>
                <a:chOff x="3722" y="2184"/>
                <a:chExt cx="288" cy="240"/>
              </a:xfrm>
            </p:grpSpPr>
            <p:sp>
              <p:nvSpPr>
                <p:cNvPr id="383013" name="Oval 37"/>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014" name="Text Box 38"/>
                <p:cNvSpPr txBox="1">
                  <a:spLocks noChangeArrowheads="1"/>
                </p:cNvSpPr>
                <p:nvPr/>
              </p:nvSpPr>
              <p:spPr bwMode="auto">
                <a:xfrm>
                  <a:off x="3722" y="2192"/>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rPr>
                    <a:t>e</a:t>
                  </a:r>
                </a:p>
              </p:txBody>
            </p:sp>
          </p:grpSp>
          <p:sp>
            <p:nvSpPr>
              <p:cNvPr id="383015" name="Text Box 39"/>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rPr>
                  <a:t>+</a:t>
                </a:r>
              </a:p>
            </p:txBody>
          </p:sp>
          <p:grpSp>
            <p:nvGrpSpPr>
              <p:cNvPr id="383016" name="Group 40"/>
              <p:cNvGrpSpPr>
                <a:grpSpLocks/>
              </p:cNvGrpSpPr>
              <p:nvPr/>
            </p:nvGrpSpPr>
            <p:grpSpPr bwMode="auto">
              <a:xfrm>
                <a:off x="4608" y="1033"/>
                <a:ext cx="240" cy="240"/>
                <a:chOff x="4512" y="2064"/>
                <a:chExt cx="240" cy="240"/>
              </a:xfrm>
            </p:grpSpPr>
            <p:sp>
              <p:nvSpPr>
                <p:cNvPr id="383017" name="Oval 41"/>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3018" name="Object 42"/>
                <p:cNvGraphicFramePr>
                  <a:graphicFrameLocks noChangeAspect="1"/>
                </p:cNvGraphicFramePr>
                <p:nvPr>
                  <p:extLst>
                    <p:ext uri="{D42A27DB-BD31-4B8C-83A1-F6EECF244321}">
                      <p14:modId xmlns:p14="http://schemas.microsoft.com/office/powerpoint/2010/main" val="1028132201"/>
                    </p:ext>
                  </p:extLst>
                </p:nvPr>
              </p:nvGraphicFramePr>
              <p:xfrm>
                <a:off x="4578" y="2113"/>
                <a:ext cx="132" cy="156"/>
              </p:xfrm>
              <a:graphic>
                <a:graphicData uri="http://schemas.openxmlformats.org/presentationml/2006/ole">
                  <mc:AlternateContent xmlns:mc="http://schemas.openxmlformats.org/markup-compatibility/2006">
                    <mc:Choice xmlns:v="urn:schemas-microsoft-com:vml" Requires="v">
                      <p:oleObj spid="_x0000_s83286" name="Equation" r:id="rId6" imgW="139680" imgH="164880" progId="Equation.DSMT4">
                        <p:embed/>
                      </p:oleObj>
                    </mc:Choice>
                    <mc:Fallback>
                      <p:oleObj name="Equation" r:id="rId6"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13"/>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sp>
        <p:nvSpPr>
          <p:cNvPr id="383019" name="Oval 43"/>
          <p:cNvSpPr>
            <a:spLocks noChangeArrowheads="1"/>
          </p:cNvSpPr>
          <p:nvPr/>
        </p:nvSpPr>
        <p:spPr bwMode="auto">
          <a:xfrm>
            <a:off x="4038600" y="914400"/>
            <a:ext cx="2133600" cy="27908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83020" name="Object 44"/>
          <p:cNvGraphicFramePr>
            <a:graphicFrameLocks noChangeAspect="1"/>
          </p:cNvGraphicFramePr>
          <p:nvPr/>
        </p:nvGraphicFramePr>
        <p:xfrm>
          <a:off x="1714500" y="4892675"/>
          <a:ext cx="5621338" cy="822325"/>
        </p:xfrm>
        <a:graphic>
          <a:graphicData uri="http://schemas.openxmlformats.org/presentationml/2006/ole">
            <mc:AlternateContent xmlns:mc="http://schemas.openxmlformats.org/markup-compatibility/2006">
              <mc:Choice xmlns:v="urn:schemas-microsoft-com:vml" Requires="v">
                <p:oleObj spid="_x0000_s83287" name="Equation" r:id="rId7" imgW="3733560" imgH="545760" progId="Equation.DSMT4">
                  <p:embed/>
                </p:oleObj>
              </mc:Choice>
              <mc:Fallback>
                <p:oleObj name="Equation" r:id="rId7" imgW="3733560" imgH="54576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4500" y="4892675"/>
                        <a:ext cx="5621338"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08976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29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29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29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30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297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29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285750" y="311150"/>
            <a:ext cx="7562850" cy="534988"/>
          </a:xfrm>
        </p:spPr>
        <p:txBody>
          <a:bodyPr/>
          <a:lstStyle/>
          <a:p>
            <a:r>
              <a:rPr lang="en-US" altLang="en-US"/>
              <a:t>Two </a:t>
            </a:r>
            <a:r>
              <a:rPr lang="en-US" altLang="en-US">
                <a:latin typeface="Symbol" pitchFamily="18" charset="2"/>
              </a:rPr>
              <a:t>n</a:t>
            </a:r>
            <a:r>
              <a:rPr lang="en-US" altLang="en-US"/>
              <a:t> Double Beta Decay is a 4 Body Process</a:t>
            </a:r>
          </a:p>
        </p:txBody>
      </p:sp>
      <p:sp>
        <p:nvSpPr>
          <p:cNvPr id="386051" name="Rectangle 3"/>
          <p:cNvSpPr>
            <a:spLocks noGrp="1" noChangeArrowheads="1"/>
          </p:cNvSpPr>
          <p:nvPr>
            <p:ph type="body" idx="1"/>
          </p:nvPr>
        </p:nvSpPr>
        <p:spPr>
          <a:xfrm>
            <a:off x="1038225" y="4495800"/>
            <a:ext cx="7067550" cy="914400"/>
          </a:xfrm>
        </p:spPr>
        <p:txBody>
          <a:bodyPr/>
          <a:lstStyle/>
          <a:p>
            <a:r>
              <a:rPr lang="en-US" altLang="en-US" dirty="0"/>
              <a:t>The summed energy of the 2 electrons in the final state is a broad spectrum that reaches from 0 to T</a:t>
            </a:r>
            <a:r>
              <a:rPr lang="en-US" altLang="en-US" baseline="-25000" dirty="0"/>
              <a:t>0 </a:t>
            </a:r>
            <a:r>
              <a:rPr lang="en-US" altLang="en-US" dirty="0"/>
              <a:t>where T</a:t>
            </a:r>
            <a:r>
              <a:rPr lang="en-US" altLang="en-US" baseline="-25000" dirty="0"/>
              <a:t>0 </a:t>
            </a:r>
            <a:r>
              <a:rPr lang="en-US" altLang="en-US" dirty="0"/>
              <a:t>is the </a:t>
            </a:r>
            <a:r>
              <a:rPr lang="en-US" altLang="en-US" dirty="0" err="1"/>
              <a:t>kinematically</a:t>
            </a:r>
            <a:r>
              <a:rPr lang="en-US" altLang="en-US" dirty="0"/>
              <a:t> allowed endpoint (shown as 1.0 in the figure).</a:t>
            </a:r>
          </a:p>
          <a:p>
            <a:endParaRPr lang="en-US" altLang="en-US" sz="1200" dirty="0"/>
          </a:p>
          <a:p>
            <a:r>
              <a:rPr lang="en-US" altLang="en-US" dirty="0"/>
              <a:t>The decay rate depends on T</a:t>
            </a:r>
            <a:r>
              <a:rPr lang="en-US" altLang="en-US" baseline="-25000" dirty="0"/>
              <a:t>0</a:t>
            </a:r>
            <a:r>
              <a:rPr lang="en-US" altLang="en-US" baseline="30000" dirty="0"/>
              <a:t>11 </a:t>
            </a:r>
            <a:r>
              <a:rPr lang="en-US" altLang="en-US" dirty="0"/>
              <a:t>and so there is great advantage to studying nuclear systems where the decay energy is large (typically a few MeV).</a:t>
            </a:r>
            <a:endParaRPr lang="en-US" altLang="en-US" baseline="30000" dirty="0"/>
          </a:p>
        </p:txBody>
      </p:sp>
      <p:grpSp>
        <p:nvGrpSpPr>
          <p:cNvPr id="386056" name="Group 8"/>
          <p:cNvGrpSpPr>
            <a:grpSpLocks/>
          </p:cNvGrpSpPr>
          <p:nvPr/>
        </p:nvGrpSpPr>
        <p:grpSpPr bwMode="auto">
          <a:xfrm>
            <a:off x="1368425" y="1066800"/>
            <a:ext cx="6405563" cy="3344863"/>
            <a:chOff x="704" y="1014"/>
            <a:chExt cx="4035" cy="2107"/>
          </a:xfrm>
        </p:grpSpPr>
        <p:pic>
          <p:nvPicPr>
            <p:cNvPr id="386052" name="Picture 4" descr="Vogel-E-Fi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 y="1014"/>
              <a:ext cx="4035" cy="2107"/>
            </a:xfrm>
            <a:prstGeom prst="rect">
              <a:avLst/>
            </a:prstGeom>
            <a:noFill/>
            <a:extLst>
              <a:ext uri="{909E8E84-426E-40DD-AFC4-6F175D3DCCD1}">
                <a14:hiddenFill xmlns:a14="http://schemas.microsoft.com/office/drawing/2010/main">
                  <a:solidFill>
                    <a:srgbClr val="FFFFFF"/>
                  </a:solidFill>
                </a14:hiddenFill>
              </a:ext>
            </a:extLst>
          </p:spPr>
        </p:pic>
        <p:sp>
          <p:nvSpPr>
            <p:cNvPr id="386053" name="Rectangle 5"/>
            <p:cNvSpPr>
              <a:spLocks noChangeArrowheads="1"/>
            </p:cNvSpPr>
            <p:nvPr/>
          </p:nvSpPr>
          <p:spPr bwMode="auto">
            <a:xfrm>
              <a:off x="2754" y="1188"/>
              <a:ext cx="1344" cy="8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6054" name="Rectangle 6"/>
            <p:cNvSpPr>
              <a:spLocks noChangeArrowheads="1"/>
            </p:cNvSpPr>
            <p:nvPr/>
          </p:nvSpPr>
          <p:spPr bwMode="auto">
            <a:xfrm>
              <a:off x="3612" y="2484"/>
              <a:ext cx="432"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5393158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1" name="Picture 5" descr="Untitled-3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860425"/>
            <a:ext cx="8683625" cy="4654550"/>
          </a:xfrm>
          <a:prstGeom prst="rect">
            <a:avLst/>
          </a:prstGeom>
          <a:noFill/>
          <a:extLst>
            <a:ext uri="{909E8E84-426E-40DD-AFC4-6F175D3DCCD1}">
              <a14:hiddenFill xmlns:a14="http://schemas.microsoft.com/office/drawing/2010/main">
                <a:solidFill>
                  <a:srgbClr val="FFFFFF"/>
                </a:solidFill>
              </a14:hiddenFill>
            </a:ext>
          </a:extLst>
        </p:spPr>
      </p:pic>
      <p:pic>
        <p:nvPicPr>
          <p:cNvPr id="362500" name="Picture 4" descr="Untitled-4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1289050"/>
            <a:ext cx="8683625" cy="4654550"/>
          </a:xfrm>
          <a:prstGeom prst="rect">
            <a:avLst/>
          </a:prstGeom>
          <a:noFill/>
          <a:extLst>
            <a:ext uri="{909E8E84-426E-40DD-AFC4-6F175D3DCCD1}">
              <a14:hiddenFill xmlns:a14="http://schemas.microsoft.com/office/drawing/2010/main">
                <a:solidFill>
                  <a:srgbClr val="FFFFFF"/>
                </a:solidFill>
              </a14:hiddenFill>
            </a:ext>
          </a:extLst>
        </p:spPr>
      </p:pic>
      <p:sp>
        <p:nvSpPr>
          <p:cNvPr id="362498" name="Rectangle 2"/>
          <p:cNvSpPr>
            <a:spLocks noGrp="1" noChangeArrowheads="1"/>
          </p:cNvSpPr>
          <p:nvPr>
            <p:ph type="title"/>
          </p:nvPr>
        </p:nvSpPr>
        <p:spPr>
          <a:xfrm>
            <a:off x="285750" y="311150"/>
            <a:ext cx="7562850" cy="534988"/>
          </a:xfrm>
        </p:spPr>
        <p:txBody>
          <a:bodyPr/>
          <a:lstStyle/>
          <a:p>
            <a:r>
              <a:rPr lang="en-US" altLang="en-US" dirty="0" smtClean="0"/>
              <a:t>Energy is conserved when </a:t>
            </a:r>
            <a:r>
              <a:rPr lang="en-US" altLang="en-US" baseline="30000" dirty="0" smtClean="0"/>
              <a:t>76</a:t>
            </a:r>
            <a:r>
              <a:rPr lang="en-US" altLang="en-US" dirty="0" smtClean="0"/>
              <a:t>Ge decays to </a:t>
            </a:r>
            <a:r>
              <a:rPr lang="en-US" altLang="en-US" baseline="30000" dirty="0" smtClean="0"/>
              <a:t>76</a:t>
            </a:r>
            <a:r>
              <a:rPr lang="en-US" altLang="en-US" dirty="0" smtClean="0"/>
              <a:t>Se</a:t>
            </a:r>
            <a:endParaRPr lang="en-US" altLang="en-US" dirty="0"/>
          </a:p>
        </p:txBody>
      </p:sp>
      <p:sp>
        <p:nvSpPr>
          <p:cNvPr id="6" name="TextBox 3"/>
          <p:cNvSpPr txBox="1">
            <a:spLocks noChangeArrowheads="1"/>
          </p:cNvSpPr>
          <p:nvPr/>
        </p:nvSpPr>
        <p:spPr bwMode="auto">
          <a:xfrm>
            <a:off x="1356691" y="6094754"/>
            <a:ext cx="6430617" cy="338554"/>
          </a:xfrm>
          <a:prstGeom prst="rect">
            <a:avLst/>
          </a:prstGeom>
          <a:solidFill>
            <a:schemeClr val="accent1">
              <a:lumMod val="20000"/>
              <a:lumOff val="80000"/>
            </a:schemeClr>
          </a:solidFill>
          <a:ln w="9525">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dirty="0">
                <a:solidFill>
                  <a:schemeClr val="tx1"/>
                </a:solidFill>
                <a:sym typeface="Symbol"/>
              </a:rPr>
              <a:t>2</a:t>
            </a:r>
            <a:r>
              <a:rPr lang="en-US" altLang="en-US" dirty="0" smtClean="0">
                <a:solidFill>
                  <a:schemeClr val="tx1"/>
                </a:solidFill>
                <a:sym typeface="Symbol"/>
              </a:rPr>
              <a:t></a:t>
            </a:r>
            <a:r>
              <a:rPr lang="en-US" altLang="en-US" dirty="0" smtClean="0">
                <a:solidFill>
                  <a:schemeClr val="tx1"/>
                </a:solidFill>
              </a:rPr>
              <a:t>  double beta decay is an allowed process, just very slow</a:t>
            </a:r>
            <a:endParaRPr lang="en-US" altLang="en-US" dirty="0">
              <a:solidFill>
                <a:schemeClr val="tx1"/>
              </a:solidFill>
            </a:endParaRPr>
          </a:p>
        </p:txBody>
      </p:sp>
      <p:sp>
        <p:nvSpPr>
          <p:cNvPr id="10" name="TextBox 9"/>
          <p:cNvSpPr txBox="1"/>
          <p:nvPr/>
        </p:nvSpPr>
        <p:spPr>
          <a:xfrm>
            <a:off x="4800600" y="5486400"/>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11" name="TextBox 10"/>
          <p:cNvSpPr txBox="1"/>
          <p:nvPr/>
        </p:nvSpPr>
        <p:spPr>
          <a:xfrm>
            <a:off x="2895600" y="5178623"/>
            <a:ext cx="1524000" cy="461665"/>
          </a:xfrm>
          <a:prstGeom prst="rect">
            <a:avLst/>
          </a:prstGeom>
          <a:noFill/>
        </p:spPr>
        <p:txBody>
          <a:bodyPr wrap="square" rtlCol="0">
            <a:spAutoFit/>
          </a:bodyPr>
          <a:lstStyle/>
          <a:p>
            <a:r>
              <a:rPr lang="en-US" sz="1400" dirty="0" smtClean="0">
                <a:solidFill>
                  <a:srgbClr val="FF0000"/>
                </a:solidFill>
              </a:rPr>
              <a:t>Stable Isotope</a:t>
            </a:r>
          </a:p>
          <a:p>
            <a:r>
              <a:rPr lang="en-US" sz="1000" dirty="0">
                <a:solidFill>
                  <a:srgbClr val="FF0000"/>
                </a:solidFill>
              </a:rPr>
              <a:t>e</a:t>
            </a:r>
            <a:r>
              <a:rPr lang="en-US" sz="1000" dirty="0" smtClean="0">
                <a:solidFill>
                  <a:srgbClr val="FF0000"/>
                </a:solidFill>
              </a:rPr>
              <a:t>xcept for </a:t>
            </a:r>
            <a:r>
              <a:rPr lang="en-US" sz="1000" dirty="0" smtClean="0">
                <a:solidFill>
                  <a:srgbClr val="FF0000"/>
                </a:solidFill>
                <a:sym typeface="Symbol"/>
              </a:rPr>
              <a:t> decay</a:t>
            </a:r>
            <a:endParaRPr lang="en-US" sz="1000" dirty="0" smtClean="0">
              <a:solidFill>
                <a:srgbClr val="FF0000"/>
              </a:solidFill>
            </a:endParaRPr>
          </a:p>
        </p:txBody>
      </p:sp>
      <p:cxnSp>
        <p:nvCxnSpPr>
          <p:cNvPr id="12" name="Straight Arrow Connector 11"/>
          <p:cNvCxnSpPr>
            <a:stCxn id="11" idx="0"/>
          </p:cNvCxnSpPr>
          <p:nvPr/>
        </p:nvCxnSpPr>
        <p:spPr bwMode="auto">
          <a:xfrm flipV="1">
            <a:off x="3657600" y="46482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17979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3.05556E-6 -2.86144E-6 L 3.05556E-6 -0.06662 " pathEditMode="relative" ptsTypes="AA">
                                      <p:cBhvr>
                                        <p:cTn id="6" dur="2000" fill="hold"/>
                                        <p:tgtEl>
                                          <p:spTgt spid="362500"/>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altLang="en-US" dirty="0" smtClean="0"/>
              <a:t>Isobars: The </a:t>
            </a:r>
            <a:r>
              <a:rPr lang="en-US" altLang="en-US" dirty="0"/>
              <a:t>Valley of Stability  at  A = 77</a:t>
            </a:r>
          </a:p>
        </p:txBody>
      </p:sp>
      <p:sp>
        <p:nvSpPr>
          <p:cNvPr id="381955" name="Rectangle 3"/>
          <p:cNvSpPr>
            <a:spLocks noGrp="1" noChangeArrowheads="1"/>
          </p:cNvSpPr>
          <p:nvPr>
            <p:ph type="body" idx="1"/>
          </p:nvPr>
        </p:nvSpPr>
        <p:spPr/>
        <p:txBody>
          <a:bodyPr/>
          <a:lstStyle/>
          <a:p>
            <a:endParaRPr lang="en-US" altLang="en-US"/>
          </a:p>
        </p:txBody>
      </p:sp>
      <p:pic>
        <p:nvPicPr>
          <p:cNvPr id="381957" name="Picture 5" descr="Untitled-1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990600"/>
            <a:ext cx="868362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958" name="Text Box 6"/>
          <p:cNvSpPr txBox="1">
            <a:spLocks noChangeArrowheads="1"/>
          </p:cNvSpPr>
          <p:nvPr/>
        </p:nvSpPr>
        <p:spPr bwMode="auto">
          <a:xfrm>
            <a:off x="3124200" y="1371600"/>
            <a:ext cx="3733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dirty="0">
                <a:solidFill>
                  <a:schemeClr val="hlink"/>
                </a:solidFill>
                <a:latin typeface="Arial" panose="020B0604020202020204" pitchFamily="34" charset="0"/>
                <a:cs typeface="Arial" panose="020B0604020202020204" pitchFamily="34" charset="0"/>
              </a:rPr>
              <a:t>Note: </a:t>
            </a:r>
            <a:r>
              <a:rPr lang="en-US" altLang="en-US" b="0" dirty="0" smtClean="0">
                <a:solidFill>
                  <a:schemeClr val="hlink"/>
                </a:solidFill>
                <a:latin typeface="Arial" panose="020B0604020202020204" pitchFamily="34" charset="0"/>
                <a:cs typeface="Arial" panose="020B0604020202020204" pitchFamily="34" charset="0"/>
              </a:rPr>
              <a:t>proton #  </a:t>
            </a:r>
            <a:r>
              <a:rPr lang="en-US" altLang="en-US" b="0" dirty="0">
                <a:solidFill>
                  <a:schemeClr val="hlink"/>
                </a:solidFill>
                <a:latin typeface="Arial" panose="020B0604020202020204" pitchFamily="34" charset="0"/>
                <a:cs typeface="Arial" panose="020B0604020202020204" pitchFamily="34" charset="0"/>
              </a:rPr>
              <a:t>increases</a:t>
            </a:r>
            <a:r>
              <a:rPr lang="en-US" altLang="en-US" b="0" dirty="0">
                <a:solidFill>
                  <a:schemeClr val="accent2"/>
                </a:solidFill>
                <a:latin typeface="Arial" panose="020B0604020202020204" pitchFamily="34" charset="0"/>
                <a:cs typeface="Arial" panose="020B0604020202020204" pitchFamily="34" charset="0"/>
              </a:rPr>
              <a:t> </a:t>
            </a:r>
          </a:p>
        </p:txBody>
      </p:sp>
      <p:graphicFrame>
        <p:nvGraphicFramePr>
          <p:cNvPr id="381960" name="Object 8"/>
          <p:cNvGraphicFramePr>
            <a:graphicFrameLocks noChangeAspect="1"/>
          </p:cNvGraphicFramePr>
          <p:nvPr>
            <p:extLst>
              <p:ext uri="{D42A27DB-BD31-4B8C-83A1-F6EECF244321}">
                <p14:modId xmlns:p14="http://schemas.microsoft.com/office/powerpoint/2010/main" val="812412425"/>
              </p:ext>
            </p:extLst>
          </p:nvPr>
        </p:nvGraphicFramePr>
        <p:xfrm>
          <a:off x="1524000" y="5715000"/>
          <a:ext cx="6581775" cy="685800"/>
        </p:xfrm>
        <a:graphic>
          <a:graphicData uri="http://schemas.openxmlformats.org/presentationml/2006/ole">
            <mc:AlternateContent xmlns:mc="http://schemas.openxmlformats.org/markup-compatibility/2006">
              <mc:Choice xmlns:v="urn:schemas-microsoft-com:vml" Requires="v">
                <p:oleObj spid="_x0000_s82146" name="Equation" r:id="rId5" imgW="4394160" imgH="457200" progId="Equation.DSMT4">
                  <p:embed/>
                </p:oleObj>
              </mc:Choice>
              <mc:Fallback>
                <p:oleObj name="Equation" r:id="rId5" imgW="4394160" imgH="457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5715000"/>
                        <a:ext cx="6581775" cy="685800"/>
                      </a:xfrm>
                      <a:prstGeom prst="rect">
                        <a:avLst/>
                      </a:prstGeom>
                      <a:solidFill>
                        <a:schemeClr val="accent1">
                          <a:lumMod val="20000"/>
                          <a:lumOff val="80000"/>
                        </a:schemeClr>
                      </a:solidFill>
                      <a:ln w="9525">
                        <a:solidFill>
                          <a:schemeClr val="tx1"/>
                        </a:solidFill>
                        <a:miter lim="800000"/>
                        <a:headEnd/>
                        <a:tailEnd/>
                      </a:ln>
                      <a:effectLst/>
                      <a:extLst/>
                    </p:spPr>
                  </p:pic>
                </p:oleObj>
              </mc:Fallback>
            </mc:AlternateContent>
          </a:graphicData>
        </a:graphic>
      </p:graphicFrame>
      <p:graphicFrame>
        <p:nvGraphicFramePr>
          <p:cNvPr id="381961" name="Object 9"/>
          <p:cNvGraphicFramePr>
            <a:graphicFrameLocks noChangeAspect="1"/>
          </p:cNvGraphicFramePr>
          <p:nvPr/>
        </p:nvGraphicFramePr>
        <p:xfrm>
          <a:off x="2293938" y="6477000"/>
          <a:ext cx="5021262" cy="361950"/>
        </p:xfrm>
        <a:graphic>
          <a:graphicData uri="http://schemas.openxmlformats.org/presentationml/2006/ole">
            <mc:AlternateContent xmlns:mc="http://schemas.openxmlformats.org/markup-compatibility/2006">
              <mc:Choice xmlns:v="urn:schemas-microsoft-com:vml" Requires="v">
                <p:oleObj spid="_x0000_s82147" name="Equation" r:id="rId7" imgW="3352680" imgH="241200" progId="Equation.DSMT4">
                  <p:embed/>
                </p:oleObj>
              </mc:Choice>
              <mc:Fallback>
                <p:oleObj name="Equation" r:id="rId7" imgW="3352680" imgH="241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3938" y="6477000"/>
                        <a:ext cx="5021262" cy="3619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1962" name="Text Box 10"/>
          <p:cNvSpPr txBox="1">
            <a:spLocks noChangeArrowheads="1"/>
          </p:cNvSpPr>
          <p:nvPr/>
        </p:nvSpPr>
        <p:spPr bwMode="auto">
          <a:xfrm>
            <a:off x="3581400" y="1981200"/>
            <a:ext cx="31242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 typeface="Symbol" pitchFamily="18" charset="2"/>
              <a:buNone/>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a:t>
            </a:r>
            <a:r>
              <a:rPr lang="en-US" altLang="en-US" sz="1600" b="0" dirty="0" smtClean="0">
                <a:solidFill>
                  <a:schemeClr val="accent2"/>
                </a:solidFill>
                <a:latin typeface="Arial" panose="020B0604020202020204" pitchFamily="34" charset="0"/>
                <a:cs typeface="Arial" panose="020B0604020202020204" pitchFamily="34" charset="0"/>
                <a:sym typeface="Symbol" pitchFamily="18" charset="2"/>
              </a:rPr>
              <a:t> is </a:t>
            </a: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the pairing energy</a:t>
            </a:r>
          </a:p>
          <a:p>
            <a:pPr>
              <a:buFont typeface="Symbol" pitchFamily="18" charset="2"/>
              <a:buChar char="d"/>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 0 for odd A nuclei</a:t>
            </a:r>
          </a:p>
          <a:p>
            <a:pPr>
              <a:buFont typeface="Symbol" pitchFamily="18" charset="2"/>
              <a:buChar char="d"/>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  12/A</a:t>
            </a:r>
            <a:r>
              <a:rPr lang="en-US" altLang="en-US" sz="1600" b="0" baseline="30000" dirty="0">
                <a:solidFill>
                  <a:schemeClr val="accent2"/>
                </a:solidFill>
                <a:latin typeface="Arial" panose="020B0604020202020204" pitchFamily="34" charset="0"/>
                <a:cs typeface="Arial" panose="020B0604020202020204" pitchFamily="34" charset="0"/>
                <a:sym typeface="Symbol" pitchFamily="18" charset="2"/>
              </a:rPr>
              <a:t>½   </a:t>
            </a: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for odd N, odd Z, </a:t>
            </a:r>
          </a:p>
          <a:p>
            <a:pPr>
              <a:buFont typeface="Symbol" pitchFamily="18" charset="2"/>
              <a:buNone/>
            </a:pPr>
            <a:r>
              <a:rPr lang="en-US" altLang="en-US" sz="1600" b="0" dirty="0">
                <a:solidFill>
                  <a:schemeClr val="accent2"/>
                </a:solidFill>
                <a:latin typeface="Arial" panose="020B0604020202020204" pitchFamily="34" charset="0"/>
                <a:cs typeface="Arial" panose="020B0604020202020204" pitchFamily="34" charset="0"/>
                <a:sym typeface="Symbol" pitchFamily="18" charset="2"/>
              </a:rPr>
              <a:t>                    or even N, even Z</a:t>
            </a:r>
            <a:endParaRPr lang="en-US" altLang="en-US" sz="1600" b="0" baseline="30000" dirty="0">
              <a:solidFill>
                <a:schemeClr val="accent2"/>
              </a:solidFill>
              <a:latin typeface="Arial" panose="020B0604020202020204" pitchFamily="34" charset="0"/>
              <a:cs typeface="Arial" panose="020B0604020202020204" pitchFamily="34" charset="0"/>
              <a:sym typeface="Symbol" pitchFamily="18" charset="2"/>
            </a:endParaRPr>
          </a:p>
        </p:txBody>
      </p:sp>
      <p:sp>
        <p:nvSpPr>
          <p:cNvPr id="381959" name="AutoShape 7"/>
          <p:cNvSpPr>
            <a:spLocks noChangeArrowheads="1"/>
          </p:cNvSpPr>
          <p:nvPr/>
        </p:nvSpPr>
        <p:spPr bwMode="auto">
          <a:xfrm>
            <a:off x="5653087" y="1352550"/>
            <a:ext cx="976313" cy="428625"/>
          </a:xfrm>
          <a:prstGeom prst="rightArrow">
            <a:avLst>
              <a:gd name="adj1" fmla="val 50000"/>
              <a:gd name="adj2" fmla="val 56944"/>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295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19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19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1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1" name="Picture 5" descr="Untitled-3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860425"/>
            <a:ext cx="8683625" cy="4654550"/>
          </a:xfrm>
          <a:prstGeom prst="rect">
            <a:avLst/>
          </a:prstGeom>
          <a:noFill/>
          <a:extLst>
            <a:ext uri="{909E8E84-426E-40DD-AFC4-6F175D3DCCD1}">
              <a14:hiddenFill xmlns:a14="http://schemas.microsoft.com/office/drawing/2010/main">
                <a:solidFill>
                  <a:srgbClr val="FFFFFF"/>
                </a:solidFill>
              </a14:hiddenFill>
            </a:ext>
          </a:extLst>
        </p:spPr>
      </p:pic>
      <p:pic>
        <p:nvPicPr>
          <p:cNvPr id="362500" name="Picture 4" descr="Untitled-4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1289050"/>
            <a:ext cx="8683625" cy="4654550"/>
          </a:xfrm>
          <a:prstGeom prst="rect">
            <a:avLst/>
          </a:prstGeom>
          <a:noFill/>
          <a:extLst>
            <a:ext uri="{909E8E84-426E-40DD-AFC4-6F175D3DCCD1}">
              <a14:hiddenFill xmlns:a14="http://schemas.microsoft.com/office/drawing/2010/main">
                <a:solidFill>
                  <a:srgbClr val="FFFFFF"/>
                </a:solidFill>
              </a14:hiddenFill>
            </a:ext>
          </a:extLst>
        </p:spPr>
      </p:pic>
      <p:sp>
        <p:nvSpPr>
          <p:cNvPr id="362498" name="Rectangle 2"/>
          <p:cNvSpPr>
            <a:spLocks noGrp="1" noChangeArrowheads="1"/>
          </p:cNvSpPr>
          <p:nvPr>
            <p:ph type="title"/>
          </p:nvPr>
        </p:nvSpPr>
        <p:spPr>
          <a:xfrm>
            <a:off x="285750" y="311150"/>
            <a:ext cx="7562850" cy="534988"/>
          </a:xfrm>
        </p:spPr>
        <p:txBody>
          <a:bodyPr/>
          <a:lstStyle/>
          <a:p>
            <a:r>
              <a:rPr lang="en-US" altLang="en-US"/>
              <a:t>The Pairing of Nucleons is Important  (A = 76)</a:t>
            </a:r>
          </a:p>
        </p:txBody>
      </p:sp>
      <p:sp>
        <p:nvSpPr>
          <p:cNvPr id="362502" name="Text Box 6"/>
          <p:cNvSpPr txBox="1">
            <a:spLocks noChangeArrowheads="1"/>
          </p:cNvSpPr>
          <p:nvPr/>
        </p:nvSpPr>
        <p:spPr bwMode="auto">
          <a:xfrm>
            <a:off x="2152650" y="5867400"/>
            <a:ext cx="4838700" cy="584775"/>
          </a:xfrm>
          <a:prstGeom prst="rect">
            <a:avLst/>
          </a:prstGeom>
          <a:solidFill>
            <a:schemeClr val="accent1">
              <a:lumMod val="20000"/>
              <a:lumOff val="80000"/>
            </a:schemeClr>
          </a:solidFill>
          <a:ln w="9525">
            <a:solidFill>
              <a:schemeClr val="tx1"/>
            </a:solidFill>
            <a:miter lim="800000"/>
            <a:headEnd/>
            <a:tailEnd/>
          </a:ln>
          <a:effectLst/>
          <a:extLst/>
        </p:spPr>
        <p:txBody>
          <a:bodyPr wrap="square">
            <a:spAutoFit/>
          </a:bodyPr>
          <a:lstStyle/>
          <a:p>
            <a:pPr algn="ctr">
              <a:spcBef>
                <a:spcPct val="50000"/>
              </a:spcBef>
            </a:pPr>
            <a:r>
              <a:rPr lang="en-US" altLang="en-US" b="0" dirty="0">
                <a:solidFill>
                  <a:schemeClr val="tx1"/>
                </a:solidFill>
                <a:latin typeface="Arial" panose="020B0604020202020204" pitchFamily="34" charset="0"/>
                <a:cs typeface="Arial" panose="020B0604020202020204" pitchFamily="34" charset="0"/>
              </a:rPr>
              <a:t>The pairing energy, </a:t>
            </a:r>
            <a:r>
              <a:rPr lang="en-US" altLang="en-US" b="0" dirty="0">
                <a:solidFill>
                  <a:schemeClr val="tx1"/>
                </a:solidFill>
                <a:latin typeface="Arial" panose="020B0604020202020204" pitchFamily="34" charset="0"/>
                <a:cs typeface="Arial" panose="020B0604020202020204" pitchFamily="34" charset="0"/>
                <a:sym typeface="Symbol" pitchFamily="18" charset="2"/>
              </a:rPr>
              <a:t>, can create a situation where  decay is </a:t>
            </a:r>
            <a:r>
              <a:rPr lang="en-US" altLang="en-US" b="0" dirty="0" err="1">
                <a:solidFill>
                  <a:schemeClr val="tx1"/>
                </a:solidFill>
                <a:latin typeface="Arial" panose="020B0604020202020204" pitchFamily="34" charset="0"/>
                <a:cs typeface="Arial" panose="020B0604020202020204" pitchFamily="34" charset="0"/>
                <a:sym typeface="Symbol" pitchFamily="18" charset="2"/>
              </a:rPr>
              <a:t>kinematically</a:t>
            </a:r>
            <a:r>
              <a:rPr lang="en-US" altLang="en-US" b="0" dirty="0">
                <a:solidFill>
                  <a:schemeClr val="tx1"/>
                </a:solidFill>
                <a:latin typeface="Arial" panose="020B0604020202020204" pitchFamily="34" charset="0"/>
                <a:cs typeface="Arial" panose="020B0604020202020204" pitchFamily="34" charset="0"/>
                <a:sym typeface="Symbol" pitchFamily="18" charset="2"/>
              </a:rPr>
              <a:t> forbidden.</a:t>
            </a:r>
          </a:p>
        </p:txBody>
      </p:sp>
      <p:sp>
        <p:nvSpPr>
          <p:cNvPr id="6" name="TextBox 5"/>
          <p:cNvSpPr txBox="1"/>
          <p:nvPr/>
        </p:nvSpPr>
        <p:spPr>
          <a:xfrm>
            <a:off x="4800600" y="5486400"/>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7" name="TextBox 6"/>
          <p:cNvSpPr txBox="1"/>
          <p:nvPr/>
        </p:nvSpPr>
        <p:spPr>
          <a:xfrm>
            <a:off x="2895600" y="5178623"/>
            <a:ext cx="1524000" cy="307777"/>
          </a:xfrm>
          <a:prstGeom prst="rect">
            <a:avLst/>
          </a:prstGeom>
          <a:noFill/>
        </p:spPr>
        <p:txBody>
          <a:bodyPr wrap="square" rtlCol="0">
            <a:spAutoFit/>
          </a:bodyPr>
          <a:lstStyle/>
          <a:p>
            <a:r>
              <a:rPr lang="en-US" sz="1400" dirty="0" smtClean="0">
                <a:solidFill>
                  <a:srgbClr val="FF0000"/>
                </a:solidFill>
              </a:rPr>
              <a:t>Stable Isotope</a:t>
            </a:r>
          </a:p>
        </p:txBody>
      </p:sp>
      <p:cxnSp>
        <p:nvCxnSpPr>
          <p:cNvPr id="8" name="Straight Arrow Connector 7"/>
          <p:cNvCxnSpPr>
            <a:stCxn id="7" idx="0"/>
          </p:cNvCxnSpPr>
          <p:nvPr/>
        </p:nvCxnSpPr>
        <p:spPr bwMode="auto">
          <a:xfrm flipV="1">
            <a:off x="3657600" y="46482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9" name="TextBox 8"/>
          <p:cNvSpPr txBox="1"/>
          <p:nvPr/>
        </p:nvSpPr>
        <p:spPr>
          <a:xfrm>
            <a:off x="4529847" y="2886408"/>
            <a:ext cx="2209800" cy="307777"/>
          </a:xfrm>
          <a:prstGeom prst="rect">
            <a:avLst/>
          </a:prstGeom>
          <a:noFill/>
        </p:spPr>
        <p:txBody>
          <a:bodyPr wrap="square" rtlCol="0">
            <a:spAutoFit/>
          </a:bodyPr>
          <a:lstStyle/>
          <a:p>
            <a:r>
              <a:rPr lang="en-US" sz="1400" dirty="0" smtClean="0">
                <a:solidFill>
                  <a:srgbClr val="0000CC"/>
                </a:solidFill>
              </a:rPr>
              <a:t>Odd-Odd nuclei</a:t>
            </a:r>
            <a:endParaRPr lang="en-US" sz="1400" dirty="0">
              <a:solidFill>
                <a:srgbClr val="0000CC"/>
              </a:solidFill>
            </a:endParaRPr>
          </a:p>
        </p:txBody>
      </p:sp>
      <p:sp>
        <p:nvSpPr>
          <p:cNvPr id="11" name="TextBox 10"/>
          <p:cNvSpPr txBox="1"/>
          <p:nvPr/>
        </p:nvSpPr>
        <p:spPr>
          <a:xfrm>
            <a:off x="6976758" y="4870846"/>
            <a:ext cx="1752600" cy="307777"/>
          </a:xfrm>
          <a:prstGeom prst="rect">
            <a:avLst/>
          </a:prstGeom>
          <a:noFill/>
        </p:spPr>
        <p:txBody>
          <a:bodyPr wrap="square" rtlCol="0">
            <a:spAutoFit/>
          </a:bodyPr>
          <a:lstStyle/>
          <a:p>
            <a:r>
              <a:rPr lang="en-US" sz="1400" dirty="0" smtClean="0">
                <a:solidFill>
                  <a:srgbClr val="0000CC"/>
                </a:solidFill>
              </a:rPr>
              <a:t>Even-Even nuclei</a:t>
            </a:r>
            <a:endParaRPr lang="en-US" sz="1400" dirty="0">
              <a:solidFill>
                <a:srgbClr val="0000CC"/>
              </a:solidFill>
            </a:endParaRPr>
          </a:p>
        </p:txBody>
      </p:sp>
      <p:cxnSp>
        <p:nvCxnSpPr>
          <p:cNvPr id="12" name="Straight Arrow Connector 11"/>
          <p:cNvCxnSpPr/>
          <p:nvPr/>
        </p:nvCxnSpPr>
        <p:spPr bwMode="auto">
          <a:xfrm flipH="1">
            <a:off x="6172200" y="5043101"/>
            <a:ext cx="609600" cy="13849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3" name="Straight Arrow Connector 12"/>
          <p:cNvCxnSpPr/>
          <p:nvPr/>
        </p:nvCxnSpPr>
        <p:spPr bwMode="auto">
          <a:xfrm flipV="1">
            <a:off x="6934200" y="4191000"/>
            <a:ext cx="0" cy="679846"/>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7" name="Straight Arrow Connector 16"/>
          <p:cNvCxnSpPr/>
          <p:nvPr/>
        </p:nvCxnSpPr>
        <p:spPr bwMode="auto">
          <a:xfrm flipH="1">
            <a:off x="4724400" y="3290501"/>
            <a:ext cx="457200" cy="59569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9" name="Straight Arrow Connector 18"/>
          <p:cNvCxnSpPr/>
          <p:nvPr/>
        </p:nvCxnSpPr>
        <p:spPr bwMode="auto">
          <a:xfrm>
            <a:off x="5334000" y="3290501"/>
            <a:ext cx="304800" cy="297849"/>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spTree>
    <p:extLst>
      <p:ext uri="{BB962C8B-B14F-4D97-AF65-F5344CB8AC3E}">
        <p14:creationId xmlns:p14="http://schemas.microsoft.com/office/powerpoint/2010/main" val="3576237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3.05556E-6 -2.86144E-6 L 3.05556E-6 -0.06662 " pathEditMode="relative" ptsTypes="AA">
                                      <p:cBhvr>
                                        <p:cTn id="6" dur="2000" fill="hold"/>
                                        <p:tgtEl>
                                          <p:spTgt spid="362500"/>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3625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02" grpId="0" animBg="1"/>
      <p:bldP spid="6" grpId="0"/>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9" name="Rectangle 3"/>
          <p:cNvSpPr>
            <a:spLocks noGrp="1" noChangeArrowheads="1"/>
          </p:cNvSpPr>
          <p:nvPr>
            <p:ph type="body" idx="1"/>
          </p:nvPr>
        </p:nvSpPr>
        <p:spPr>
          <a:xfrm>
            <a:off x="533400" y="3990975"/>
            <a:ext cx="8534400" cy="1511300"/>
          </a:xfrm>
        </p:spPr>
        <p:txBody>
          <a:bodyPr/>
          <a:lstStyle/>
          <a:p>
            <a:r>
              <a:rPr lang="en-US" altLang="en-US" dirty="0"/>
              <a:t>Zero neutrino double beta decay can occur if the anti-neutrino from      one beta decay can be used to stimulate the decay of a second neutron  in the same nucleus.</a:t>
            </a:r>
          </a:p>
          <a:p>
            <a:pPr lvl="1"/>
            <a:r>
              <a:rPr lang="en-US" altLang="en-US" dirty="0"/>
              <a:t>This process has two electrons in the final state and no neutrinos</a:t>
            </a:r>
          </a:p>
          <a:p>
            <a:pPr lvl="1"/>
            <a:r>
              <a:rPr lang="en-US" altLang="en-US" dirty="0"/>
              <a:t>It violates lepton number conservation</a:t>
            </a:r>
          </a:p>
          <a:p>
            <a:r>
              <a:rPr lang="en-US" altLang="en-US" dirty="0"/>
              <a:t>To do this, the neutrino must be its own anti-particle (a </a:t>
            </a:r>
            <a:r>
              <a:rPr lang="en-US" altLang="en-US" dirty="0" err="1"/>
              <a:t>Majorana</a:t>
            </a:r>
            <a:r>
              <a:rPr lang="en-US" altLang="en-US" dirty="0"/>
              <a:t> particle)</a:t>
            </a:r>
          </a:p>
          <a:p>
            <a:pPr lvl="1"/>
            <a:r>
              <a:rPr lang="en-US" altLang="en-US" dirty="0"/>
              <a:t>There must be a solution to the helicity problem, too.</a:t>
            </a:r>
          </a:p>
          <a:p>
            <a:pPr lvl="1"/>
            <a:r>
              <a:rPr lang="en-US" altLang="en-US" dirty="0"/>
              <a:t>One solution to this problem is </a:t>
            </a:r>
            <a:r>
              <a:rPr lang="en-US" altLang="en-US" dirty="0" err="1"/>
              <a:t>m</a:t>
            </a:r>
            <a:r>
              <a:rPr lang="en-US" altLang="en-US" baseline="-25000" dirty="0" err="1">
                <a:latin typeface="Symbol" pitchFamily="18" charset="2"/>
              </a:rPr>
              <a:t>n</a:t>
            </a:r>
            <a:endParaRPr lang="en-US" altLang="en-US" baseline="-25000" dirty="0">
              <a:latin typeface="Symbol" pitchFamily="18" charset="2"/>
            </a:endParaRPr>
          </a:p>
        </p:txBody>
      </p:sp>
      <p:grpSp>
        <p:nvGrpSpPr>
          <p:cNvPr id="388141" name="Group 45"/>
          <p:cNvGrpSpPr>
            <a:grpSpLocks/>
          </p:cNvGrpSpPr>
          <p:nvPr/>
        </p:nvGrpSpPr>
        <p:grpSpPr bwMode="auto">
          <a:xfrm>
            <a:off x="609600" y="1219200"/>
            <a:ext cx="7620000" cy="2314575"/>
            <a:chOff x="576" y="846"/>
            <a:chExt cx="4800" cy="1458"/>
          </a:xfrm>
        </p:grpSpPr>
        <p:grpSp>
          <p:nvGrpSpPr>
            <p:cNvPr id="388118" name="Group 22"/>
            <p:cNvGrpSpPr>
              <a:grpSpLocks/>
            </p:cNvGrpSpPr>
            <p:nvPr/>
          </p:nvGrpSpPr>
          <p:grpSpPr bwMode="auto">
            <a:xfrm>
              <a:off x="1344" y="846"/>
              <a:ext cx="4032" cy="576"/>
              <a:chOff x="1056" y="846"/>
              <a:chExt cx="4032" cy="576"/>
            </a:xfrm>
          </p:grpSpPr>
          <p:grpSp>
            <p:nvGrpSpPr>
              <p:cNvPr id="388101" name="Group 5"/>
              <p:cNvGrpSpPr>
                <a:grpSpLocks/>
              </p:cNvGrpSpPr>
              <p:nvPr/>
            </p:nvGrpSpPr>
            <p:grpSpPr bwMode="auto">
              <a:xfrm>
                <a:off x="1056" y="846"/>
                <a:ext cx="2448" cy="576"/>
                <a:chOff x="816" y="864"/>
                <a:chExt cx="2448" cy="576"/>
              </a:xfrm>
            </p:grpSpPr>
            <p:sp>
              <p:nvSpPr>
                <p:cNvPr id="388102"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388103" name="Group 7"/>
                <p:cNvGrpSpPr>
                  <a:grpSpLocks/>
                </p:cNvGrpSpPr>
                <p:nvPr/>
              </p:nvGrpSpPr>
              <p:grpSpPr bwMode="auto">
                <a:xfrm>
                  <a:off x="816" y="864"/>
                  <a:ext cx="576" cy="576"/>
                  <a:chOff x="720" y="2016"/>
                  <a:chExt cx="576" cy="576"/>
                </a:xfrm>
              </p:grpSpPr>
              <p:sp>
                <p:nvSpPr>
                  <p:cNvPr id="388104" name="Oval 8"/>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05" name="Text Box 9"/>
                  <p:cNvSpPr txBox="1">
                    <a:spLocks noChangeArrowheads="1"/>
                  </p:cNvSpPr>
                  <p:nvPr/>
                </p:nvSpPr>
                <p:spPr bwMode="auto">
                  <a:xfrm>
                    <a:off x="840" y="2186"/>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388106" name="Group 10"/>
                <p:cNvGrpSpPr>
                  <a:grpSpLocks/>
                </p:cNvGrpSpPr>
                <p:nvPr/>
              </p:nvGrpSpPr>
              <p:grpSpPr bwMode="auto">
                <a:xfrm>
                  <a:off x="2688" y="864"/>
                  <a:ext cx="576" cy="576"/>
                  <a:chOff x="2592" y="2016"/>
                  <a:chExt cx="576" cy="576"/>
                </a:xfrm>
              </p:grpSpPr>
              <p:sp>
                <p:nvSpPr>
                  <p:cNvPr id="388107"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08" name="Text Box 12"/>
                  <p:cNvSpPr txBox="1">
                    <a:spLocks noChangeArrowheads="1"/>
                  </p:cNvSpPr>
                  <p:nvPr/>
                </p:nvSpPr>
                <p:spPr bwMode="auto">
                  <a:xfrm>
                    <a:off x="2772"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388109" name="Group 13"/>
              <p:cNvGrpSpPr>
                <a:grpSpLocks/>
              </p:cNvGrpSpPr>
              <p:nvPr/>
            </p:nvGrpSpPr>
            <p:grpSpPr bwMode="auto">
              <a:xfrm>
                <a:off x="3696" y="1014"/>
                <a:ext cx="1392" cy="241"/>
                <a:chOff x="3456" y="1032"/>
                <a:chExt cx="1392" cy="241"/>
              </a:xfrm>
            </p:grpSpPr>
            <p:sp>
              <p:nvSpPr>
                <p:cNvPr id="388110"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11" name="Group 15"/>
                <p:cNvGrpSpPr>
                  <a:grpSpLocks/>
                </p:cNvGrpSpPr>
                <p:nvPr/>
              </p:nvGrpSpPr>
              <p:grpSpPr bwMode="auto">
                <a:xfrm>
                  <a:off x="3818" y="1032"/>
                  <a:ext cx="288" cy="240"/>
                  <a:chOff x="3722" y="2184"/>
                  <a:chExt cx="288" cy="240"/>
                </a:xfrm>
              </p:grpSpPr>
              <p:sp>
                <p:nvSpPr>
                  <p:cNvPr id="388112"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13" name="Text Box 17"/>
                  <p:cNvSpPr txBox="1">
                    <a:spLocks noChangeArrowheads="1"/>
                  </p:cNvSpPr>
                  <p:nvPr/>
                </p:nvSpPr>
                <p:spPr bwMode="auto">
                  <a:xfrm>
                    <a:off x="3722" y="2187"/>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latin typeface="Arial" panose="020B0604020202020204" pitchFamily="34" charset="0"/>
                        <a:cs typeface="Arial" panose="020B0604020202020204" pitchFamily="34" charset="0"/>
                      </a:rPr>
                      <a:t>e</a:t>
                    </a:r>
                  </a:p>
                </p:txBody>
              </p:sp>
            </p:grpSp>
            <p:sp>
              <p:nvSpPr>
                <p:cNvPr id="388114"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15" name="Group 19"/>
                <p:cNvGrpSpPr>
                  <a:grpSpLocks/>
                </p:cNvGrpSpPr>
                <p:nvPr/>
              </p:nvGrpSpPr>
              <p:grpSpPr bwMode="auto">
                <a:xfrm>
                  <a:off x="4608" y="1033"/>
                  <a:ext cx="240" cy="240"/>
                  <a:chOff x="4512" y="2064"/>
                  <a:chExt cx="240" cy="240"/>
                </a:xfrm>
              </p:grpSpPr>
              <p:sp>
                <p:nvSpPr>
                  <p:cNvPr id="388116"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388117"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4200"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388140" name="Group 44"/>
            <p:cNvGrpSpPr>
              <a:grpSpLocks/>
            </p:cNvGrpSpPr>
            <p:nvPr/>
          </p:nvGrpSpPr>
          <p:grpSpPr bwMode="auto">
            <a:xfrm>
              <a:off x="576" y="1728"/>
              <a:ext cx="4058" cy="576"/>
              <a:chOff x="576" y="1728"/>
              <a:chExt cx="4058" cy="576"/>
            </a:xfrm>
          </p:grpSpPr>
          <p:grpSp>
            <p:nvGrpSpPr>
              <p:cNvPr id="388120" name="Group 24"/>
              <p:cNvGrpSpPr>
                <a:grpSpLocks/>
              </p:cNvGrpSpPr>
              <p:nvPr/>
            </p:nvGrpSpPr>
            <p:grpSpPr bwMode="auto">
              <a:xfrm>
                <a:off x="1344" y="1728"/>
                <a:ext cx="2448" cy="576"/>
                <a:chOff x="816" y="864"/>
                <a:chExt cx="2448" cy="576"/>
              </a:xfrm>
            </p:grpSpPr>
            <p:sp>
              <p:nvSpPr>
                <p:cNvPr id="388121" name="AutoShape 25"/>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388122" name="Group 26"/>
                <p:cNvGrpSpPr>
                  <a:grpSpLocks/>
                </p:cNvGrpSpPr>
                <p:nvPr/>
              </p:nvGrpSpPr>
              <p:grpSpPr bwMode="auto">
                <a:xfrm>
                  <a:off x="816" y="864"/>
                  <a:ext cx="576" cy="576"/>
                  <a:chOff x="720" y="2016"/>
                  <a:chExt cx="576" cy="576"/>
                </a:xfrm>
              </p:grpSpPr>
              <p:sp>
                <p:nvSpPr>
                  <p:cNvPr id="388123" name="Oval 27"/>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24" name="Text Box 28"/>
                  <p:cNvSpPr txBox="1">
                    <a:spLocks noChangeArrowheads="1"/>
                  </p:cNvSpPr>
                  <p:nvPr/>
                </p:nvSpPr>
                <p:spPr bwMode="auto">
                  <a:xfrm>
                    <a:off x="840" y="2174"/>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388125" name="Group 29"/>
                <p:cNvGrpSpPr>
                  <a:grpSpLocks/>
                </p:cNvGrpSpPr>
                <p:nvPr/>
              </p:nvGrpSpPr>
              <p:grpSpPr bwMode="auto">
                <a:xfrm>
                  <a:off x="2688" y="864"/>
                  <a:ext cx="576" cy="576"/>
                  <a:chOff x="2592" y="2016"/>
                  <a:chExt cx="576" cy="576"/>
                </a:xfrm>
              </p:grpSpPr>
              <p:sp>
                <p:nvSpPr>
                  <p:cNvPr id="388126" name="Oval 30"/>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27" name="Text Box 31"/>
                  <p:cNvSpPr txBox="1">
                    <a:spLocks noChangeArrowheads="1"/>
                  </p:cNvSpPr>
                  <p:nvPr/>
                </p:nvSpPr>
                <p:spPr bwMode="auto">
                  <a:xfrm>
                    <a:off x="2772" y="217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388138" name="Group 42"/>
              <p:cNvGrpSpPr>
                <a:grpSpLocks/>
              </p:cNvGrpSpPr>
              <p:nvPr/>
            </p:nvGrpSpPr>
            <p:grpSpPr bwMode="auto">
              <a:xfrm>
                <a:off x="576" y="1887"/>
                <a:ext cx="4058" cy="249"/>
                <a:chOff x="576" y="1887"/>
                <a:chExt cx="4058" cy="249"/>
              </a:xfrm>
            </p:grpSpPr>
            <p:sp>
              <p:nvSpPr>
                <p:cNvPr id="388129" name="Text Box 33"/>
                <p:cNvSpPr txBox="1">
                  <a:spLocks noChangeArrowheads="1"/>
                </p:cNvSpPr>
                <p:nvPr/>
              </p:nvSpPr>
              <p:spPr bwMode="auto">
                <a:xfrm>
                  <a:off x="3984" y="1900"/>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30" name="Group 34"/>
                <p:cNvGrpSpPr>
                  <a:grpSpLocks/>
                </p:cNvGrpSpPr>
                <p:nvPr/>
              </p:nvGrpSpPr>
              <p:grpSpPr bwMode="auto">
                <a:xfrm>
                  <a:off x="4346" y="1896"/>
                  <a:ext cx="288" cy="240"/>
                  <a:chOff x="3722" y="2184"/>
                  <a:chExt cx="288" cy="240"/>
                </a:xfrm>
              </p:grpSpPr>
              <p:sp>
                <p:nvSpPr>
                  <p:cNvPr id="388131" name="Oval 35"/>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88132" name="Text Box 36"/>
                  <p:cNvSpPr txBox="1">
                    <a:spLocks noChangeArrowheads="1"/>
                  </p:cNvSpPr>
                  <p:nvPr/>
                </p:nvSpPr>
                <p:spPr bwMode="auto">
                  <a:xfrm>
                    <a:off x="3722" y="2187"/>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latin typeface="Arial" panose="020B0604020202020204" pitchFamily="34" charset="0"/>
                        <a:cs typeface="Arial" panose="020B0604020202020204" pitchFamily="34" charset="0"/>
                      </a:rPr>
                      <a:t>e</a:t>
                    </a:r>
                  </a:p>
                </p:txBody>
              </p:sp>
            </p:grpSp>
            <p:sp>
              <p:nvSpPr>
                <p:cNvPr id="388133" name="Text Box 37"/>
                <p:cNvSpPr txBox="1">
                  <a:spLocks noChangeArrowheads="1"/>
                </p:cNvSpPr>
                <p:nvPr/>
              </p:nvSpPr>
              <p:spPr bwMode="auto">
                <a:xfrm>
                  <a:off x="954" y="1887"/>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388137" name="Group 41"/>
                <p:cNvGrpSpPr>
                  <a:grpSpLocks/>
                </p:cNvGrpSpPr>
                <p:nvPr/>
              </p:nvGrpSpPr>
              <p:grpSpPr bwMode="auto">
                <a:xfrm>
                  <a:off x="576" y="1890"/>
                  <a:ext cx="240" cy="240"/>
                  <a:chOff x="576" y="1890"/>
                  <a:chExt cx="240" cy="240"/>
                </a:xfrm>
              </p:grpSpPr>
              <p:sp>
                <p:nvSpPr>
                  <p:cNvPr id="388135" name="Oval 39"/>
                  <p:cNvSpPr>
                    <a:spLocks noChangeArrowheads="1"/>
                  </p:cNvSpPr>
                  <p:nvPr/>
                </p:nvSpPr>
                <p:spPr bwMode="auto">
                  <a:xfrm>
                    <a:off x="576" y="1890"/>
                    <a:ext cx="240" cy="240"/>
                  </a:xfrm>
                  <a:prstGeom prst="ellipse">
                    <a:avLst/>
                  </a:prstGeom>
                  <a:solidFill>
                    <a:schemeClr val="accent1">
                      <a:lumMod val="20000"/>
                      <a:lumOff val="80000"/>
                    </a:scheme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388136" name="Object 40"/>
                  <p:cNvGraphicFramePr>
                    <a:graphicFrameLocks noChangeAspect="1"/>
                  </p:cNvGraphicFramePr>
                  <p:nvPr/>
                </p:nvGraphicFramePr>
                <p:xfrm>
                  <a:off x="642" y="1945"/>
                  <a:ext cx="108" cy="132"/>
                </p:xfrm>
                <a:graphic>
                  <a:graphicData uri="http://schemas.openxmlformats.org/presentationml/2006/ole">
                    <mc:AlternateContent xmlns:mc="http://schemas.openxmlformats.org/markup-compatibility/2006">
                      <mc:Choice xmlns:v="urn:schemas-microsoft-com:vml" Requires="v">
                        <p:oleObj spid="_x0000_s84201" name="Equation" r:id="rId6" imgW="114120" imgH="139680" progId="Equation.DSMT4">
                          <p:embed/>
                        </p:oleObj>
                      </mc:Choice>
                      <mc:Fallback>
                        <p:oleObj name="Equation" r:id="rId6" imgW="114120" imgH="1396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 y="1945"/>
                                <a:ext cx="108" cy="132"/>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cxnSp>
        <p:nvCxnSpPr>
          <p:cNvPr id="388142" name="AutoShape 46"/>
          <p:cNvCxnSpPr>
            <a:cxnSpLocks noChangeShapeType="1"/>
          </p:cNvCxnSpPr>
          <p:nvPr/>
        </p:nvCxnSpPr>
        <p:spPr bwMode="auto">
          <a:xfrm rot="10800000" flipV="1">
            <a:off x="4572000" y="2009775"/>
            <a:ext cx="3429000" cy="381000"/>
          </a:xfrm>
          <a:prstGeom prst="bentConnector3">
            <a:avLst>
              <a:gd name="adj1" fmla="val -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8144" name="Text Box 48"/>
          <p:cNvSpPr txBox="1">
            <a:spLocks noChangeArrowheads="1"/>
          </p:cNvSpPr>
          <p:nvPr/>
        </p:nvSpPr>
        <p:spPr bwMode="auto">
          <a:xfrm>
            <a:off x="3781425" y="2200275"/>
            <a:ext cx="7620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cxnSp>
        <p:nvCxnSpPr>
          <p:cNvPr id="388145" name="AutoShape 49"/>
          <p:cNvCxnSpPr>
            <a:cxnSpLocks noChangeShapeType="1"/>
          </p:cNvCxnSpPr>
          <p:nvPr/>
        </p:nvCxnSpPr>
        <p:spPr bwMode="auto">
          <a:xfrm rot="10800000" flipV="1">
            <a:off x="838200" y="2390775"/>
            <a:ext cx="2895600" cy="381000"/>
          </a:xfrm>
          <a:prstGeom prst="bentConnector3">
            <a:avLst>
              <a:gd name="adj1" fmla="val 9999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Rectangle 2"/>
          <p:cNvSpPr>
            <a:spLocks noGrp="1" noChangeArrowheads="1"/>
          </p:cNvSpPr>
          <p:nvPr>
            <p:ph type="title"/>
          </p:nvPr>
        </p:nvSpPr>
        <p:spPr>
          <a:xfrm>
            <a:off x="285750" y="172720"/>
            <a:ext cx="7867650" cy="534988"/>
          </a:xfrm>
        </p:spPr>
        <p:txBody>
          <a:bodyPr/>
          <a:lstStyle/>
          <a:p>
            <a:r>
              <a:rPr lang="en-US" altLang="en-US" sz="2400" dirty="0"/>
              <a:t>In QM, it is not necessary to conserve energy </a:t>
            </a:r>
            <a:r>
              <a:rPr lang="en-US" altLang="en-US" sz="2400" dirty="0" smtClean="0"/>
              <a:t/>
            </a:r>
            <a:br>
              <a:rPr lang="en-US" altLang="en-US" sz="2400" dirty="0" smtClean="0"/>
            </a:br>
            <a:r>
              <a:rPr lang="en-US" altLang="en-US" sz="1600" dirty="0" smtClean="0"/>
              <a:t>(</a:t>
            </a:r>
            <a:r>
              <a:rPr lang="en-US" altLang="en-US" sz="1600" dirty="0"/>
              <a:t>at each </a:t>
            </a:r>
            <a:r>
              <a:rPr lang="en-US" altLang="en-US" sz="1600" dirty="0" smtClean="0"/>
              <a:t>step);</a:t>
            </a:r>
            <a:r>
              <a:rPr lang="en-US" altLang="en-US" sz="2400" dirty="0" smtClean="0"/>
              <a:t> two </a:t>
            </a:r>
            <a:r>
              <a:rPr lang="en-US" altLang="en-US" sz="2400" dirty="0"/>
              <a:t>n</a:t>
            </a:r>
            <a:r>
              <a:rPr lang="en-US" altLang="en-US" sz="2400" dirty="0" smtClean="0"/>
              <a:t>eutrons can decay simultaneously</a:t>
            </a:r>
            <a:endParaRPr lang="en-US" altLang="en-US" sz="2400" dirty="0"/>
          </a:p>
        </p:txBody>
      </p:sp>
    </p:spTree>
    <p:extLst>
      <p:ext uri="{BB962C8B-B14F-4D97-AF65-F5344CB8AC3E}">
        <p14:creationId xmlns:p14="http://schemas.microsoft.com/office/powerpoint/2010/main" val="2700007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80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4" name="Rectangle 4"/>
          <p:cNvSpPr>
            <a:spLocks noChangeArrowheads="1"/>
          </p:cNvSpPr>
          <p:nvPr/>
        </p:nvSpPr>
        <p:spPr bwMode="auto">
          <a:xfrm>
            <a:off x="285750" y="311150"/>
            <a:ext cx="817245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173" tIns="45587" rIns="91173" bIns="45587" anchor="ctr"/>
          <a:lstStyle>
            <a:lvl1pPr>
              <a:lnSpc>
                <a:spcPct val="90000"/>
              </a:lnSpc>
              <a:defRPr sz="2600" b="1">
                <a:solidFill>
                  <a:srgbClr val="B0AC00"/>
                </a:solidFill>
                <a:latin typeface="Helvetica" pitchFamily="34" charset="0"/>
              </a:defRPr>
            </a:lvl1pPr>
            <a:lvl2pPr>
              <a:lnSpc>
                <a:spcPct val="90000"/>
              </a:lnSpc>
              <a:defRPr sz="2600" b="1">
                <a:solidFill>
                  <a:srgbClr val="B0AC00"/>
                </a:solidFill>
                <a:latin typeface="Helvetica" pitchFamily="34" charset="0"/>
              </a:defRPr>
            </a:lvl2pPr>
            <a:lvl3pPr>
              <a:lnSpc>
                <a:spcPct val="90000"/>
              </a:lnSpc>
              <a:defRPr sz="2600" b="1">
                <a:solidFill>
                  <a:srgbClr val="B0AC00"/>
                </a:solidFill>
                <a:latin typeface="Helvetica" pitchFamily="34" charset="0"/>
              </a:defRPr>
            </a:lvl3pPr>
            <a:lvl4pPr>
              <a:lnSpc>
                <a:spcPct val="90000"/>
              </a:lnSpc>
              <a:defRPr sz="2600" b="1">
                <a:solidFill>
                  <a:srgbClr val="B0AC00"/>
                </a:solidFill>
                <a:latin typeface="Helvetica" pitchFamily="34" charset="0"/>
              </a:defRPr>
            </a:lvl4pPr>
            <a:lvl5pPr>
              <a:lnSpc>
                <a:spcPct val="90000"/>
              </a:lnSpc>
              <a:defRPr sz="2600" b="1">
                <a:solidFill>
                  <a:srgbClr val="B0AC00"/>
                </a:solidFill>
                <a:latin typeface="Helvetica" pitchFamily="34" charset="0"/>
              </a:defRPr>
            </a:lvl5pPr>
            <a:lvl6pPr marL="457200" eaLnBrk="0" fontAlgn="base" hangingPunct="0">
              <a:lnSpc>
                <a:spcPct val="90000"/>
              </a:lnSpc>
              <a:spcBef>
                <a:spcPct val="0"/>
              </a:spcBef>
              <a:spcAft>
                <a:spcPct val="0"/>
              </a:spcAft>
              <a:defRPr sz="2600" b="1">
                <a:solidFill>
                  <a:srgbClr val="B0AC00"/>
                </a:solidFill>
                <a:latin typeface="Helvetica" pitchFamily="34" charset="0"/>
              </a:defRPr>
            </a:lvl6pPr>
            <a:lvl7pPr marL="914400" eaLnBrk="0" fontAlgn="base" hangingPunct="0">
              <a:lnSpc>
                <a:spcPct val="90000"/>
              </a:lnSpc>
              <a:spcBef>
                <a:spcPct val="0"/>
              </a:spcBef>
              <a:spcAft>
                <a:spcPct val="0"/>
              </a:spcAft>
              <a:defRPr sz="2600" b="1">
                <a:solidFill>
                  <a:srgbClr val="B0AC00"/>
                </a:solidFill>
                <a:latin typeface="Helvetica" pitchFamily="34" charset="0"/>
              </a:defRPr>
            </a:lvl7pPr>
            <a:lvl8pPr marL="1371600" eaLnBrk="0" fontAlgn="base" hangingPunct="0">
              <a:lnSpc>
                <a:spcPct val="90000"/>
              </a:lnSpc>
              <a:spcBef>
                <a:spcPct val="0"/>
              </a:spcBef>
              <a:spcAft>
                <a:spcPct val="0"/>
              </a:spcAft>
              <a:defRPr sz="2600" b="1">
                <a:solidFill>
                  <a:srgbClr val="B0AC00"/>
                </a:solidFill>
                <a:latin typeface="Helvetica" pitchFamily="34" charset="0"/>
              </a:defRPr>
            </a:lvl8pPr>
            <a:lvl9pPr marL="1828800" eaLnBrk="0" fontAlgn="base" hangingPunct="0">
              <a:lnSpc>
                <a:spcPct val="90000"/>
              </a:lnSpc>
              <a:spcBef>
                <a:spcPct val="0"/>
              </a:spcBef>
              <a:spcAft>
                <a:spcPct val="0"/>
              </a:spcAft>
              <a:defRPr sz="2600" b="1">
                <a:solidFill>
                  <a:srgbClr val="B0AC00"/>
                </a:solidFill>
                <a:latin typeface="Helvetica" pitchFamily="34" charset="0"/>
              </a:defRPr>
            </a:lvl9pPr>
          </a:lstStyle>
          <a:p>
            <a:r>
              <a:rPr lang="en-US" altLang="en-US" dirty="0"/>
              <a:t>But Zero Neutrino Double Beta Decay is the prize!</a:t>
            </a:r>
          </a:p>
        </p:txBody>
      </p:sp>
      <p:sp>
        <p:nvSpPr>
          <p:cNvPr id="389125" name="Rectangle 5"/>
          <p:cNvSpPr>
            <a:spLocks noChangeArrowheads="1"/>
          </p:cNvSpPr>
          <p:nvPr/>
        </p:nvSpPr>
        <p:spPr bwMode="auto">
          <a:xfrm>
            <a:off x="533400" y="3990975"/>
            <a:ext cx="85344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173" tIns="45587" rIns="91173" bIns="45587"/>
          <a:lstStyle>
            <a:lvl1pPr marL="342900" indent="-342900">
              <a:lnSpc>
                <a:spcPct val="90000"/>
              </a:lnSpc>
              <a:spcBef>
                <a:spcPct val="30000"/>
              </a:spcBef>
              <a:buSzPct val="100000"/>
              <a:buChar char="•"/>
              <a:defRPr b="1">
                <a:solidFill>
                  <a:schemeClr val="tx1"/>
                </a:solidFill>
                <a:latin typeface="Helvetica" pitchFamily="34" charset="0"/>
              </a:defRPr>
            </a:lvl1pPr>
            <a:lvl2pPr marL="742950" indent="-285750">
              <a:lnSpc>
                <a:spcPct val="90000"/>
              </a:lnSpc>
              <a:spcBef>
                <a:spcPct val="30000"/>
              </a:spcBef>
              <a:buSzPct val="100000"/>
              <a:buChar char="–"/>
              <a:defRPr sz="1600" b="1">
                <a:solidFill>
                  <a:srgbClr val="0033CC"/>
                </a:solidFill>
                <a:latin typeface="Helvetica" pitchFamily="34" charset="0"/>
              </a:defRPr>
            </a:lvl2pPr>
            <a:lvl3pPr marL="1143000" indent="-228600">
              <a:lnSpc>
                <a:spcPct val="90000"/>
              </a:lnSpc>
              <a:spcBef>
                <a:spcPct val="30000"/>
              </a:spcBef>
              <a:buSzPct val="100000"/>
              <a:buFont typeface="Helvetica" pitchFamily="34" charset="0"/>
              <a:buChar char="–"/>
              <a:defRPr sz="1600" b="1">
                <a:solidFill>
                  <a:schemeClr val="hlink"/>
                </a:solidFill>
                <a:latin typeface="Helvetica" pitchFamily="34" charset="0"/>
              </a:defRPr>
            </a:lvl3pPr>
            <a:lvl4pPr marL="1600200" indent="-228600">
              <a:lnSpc>
                <a:spcPct val="90000"/>
              </a:lnSpc>
              <a:spcBef>
                <a:spcPct val="30000"/>
              </a:spcBef>
              <a:buSzPct val="100000"/>
              <a:buFont typeface="Helvetica" pitchFamily="34" charset="0"/>
              <a:buChar char="–"/>
              <a:defRPr sz="1400" b="1">
                <a:solidFill>
                  <a:schemeClr val="tx1"/>
                </a:solidFill>
                <a:latin typeface="Helvetica" pitchFamily="34" charset="0"/>
              </a:defRPr>
            </a:lvl4pPr>
            <a:lvl5pPr marL="2057400" indent="-228600">
              <a:lnSpc>
                <a:spcPct val="90000"/>
              </a:lnSpc>
              <a:spcBef>
                <a:spcPct val="30000"/>
              </a:spcBef>
              <a:buSzPct val="100000"/>
              <a:buFont typeface="Helvetica" pitchFamily="34" charset="0"/>
              <a:buChar char="–"/>
              <a:defRPr sz="1200" b="1">
                <a:solidFill>
                  <a:srgbClr val="FF3300"/>
                </a:solidFill>
                <a:latin typeface="Helvetica" pitchFamily="34" charset="0"/>
              </a:defRPr>
            </a:lvl5pPr>
            <a:lvl6pPr marL="25146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6pPr>
            <a:lvl7pPr marL="29718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7pPr>
            <a:lvl8pPr marL="34290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8pPr>
            <a:lvl9pPr marL="3886200" indent="-228600" eaLnBrk="0" fontAlgn="base" hangingPunct="0">
              <a:lnSpc>
                <a:spcPct val="90000"/>
              </a:lnSpc>
              <a:spcBef>
                <a:spcPct val="30000"/>
              </a:spcBef>
              <a:spcAft>
                <a:spcPct val="0"/>
              </a:spcAft>
              <a:buSzPct val="100000"/>
              <a:buFont typeface="Helvetica" pitchFamily="34" charset="0"/>
              <a:buChar char="–"/>
              <a:defRPr sz="1200" b="1">
                <a:solidFill>
                  <a:srgbClr val="FF3300"/>
                </a:solidFill>
                <a:latin typeface="Helvetica" pitchFamily="34" charset="0"/>
              </a:defRPr>
            </a:lvl9pPr>
          </a:lstStyle>
          <a:p>
            <a:pPr>
              <a:buFontTx/>
              <a:buNone/>
            </a:pPr>
            <a:endParaRPr lang="en-US" altLang="en-US" baseline="-25000">
              <a:latin typeface="Arial" panose="020B0604020202020204" pitchFamily="34" charset="0"/>
              <a:cs typeface="Arial" panose="020B0604020202020204" pitchFamily="34" charset="0"/>
            </a:endParaRPr>
          </a:p>
        </p:txBody>
      </p:sp>
      <p:cxnSp>
        <p:nvCxnSpPr>
          <p:cNvPr id="389163" name="AutoShape 43"/>
          <p:cNvCxnSpPr>
            <a:cxnSpLocks noChangeShapeType="1"/>
          </p:cNvCxnSpPr>
          <p:nvPr/>
        </p:nvCxnSpPr>
        <p:spPr bwMode="auto">
          <a:xfrm rot="10800000" flipV="1">
            <a:off x="4572000" y="2009775"/>
            <a:ext cx="3429000" cy="381000"/>
          </a:xfrm>
          <a:prstGeom prst="bentConnector3">
            <a:avLst>
              <a:gd name="adj1" fmla="val -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64" name="Text Box 44"/>
          <p:cNvSpPr txBox="1">
            <a:spLocks noChangeArrowheads="1"/>
          </p:cNvSpPr>
          <p:nvPr/>
        </p:nvSpPr>
        <p:spPr bwMode="auto">
          <a:xfrm>
            <a:off x="3781425" y="2200275"/>
            <a:ext cx="762000" cy="3693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b="0" dirty="0" smtClean="0">
                <a:solidFill>
                  <a:schemeClr val="tx1"/>
                </a:solidFill>
                <a:latin typeface="Arial" panose="020B0604020202020204" pitchFamily="34" charset="0"/>
                <a:cs typeface="Arial" panose="020B0604020202020204" pitchFamily="34" charset="0"/>
              </a:rPr>
              <a:t>Mass</a:t>
            </a:r>
            <a:endParaRPr lang="en-US" altLang="en-US" sz="1800" b="0" dirty="0">
              <a:solidFill>
                <a:schemeClr val="tx1"/>
              </a:solidFill>
              <a:latin typeface="Arial" panose="020B0604020202020204" pitchFamily="34" charset="0"/>
              <a:cs typeface="Arial" panose="020B0604020202020204" pitchFamily="34" charset="0"/>
            </a:endParaRPr>
          </a:p>
        </p:txBody>
      </p:sp>
      <p:cxnSp>
        <p:nvCxnSpPr>
          <p:cNvPr id="389165" name="AutoShape 45"/>
          <p:cNvCxnSpPr>
            <a:cxnSpLocks noChangeShapeType="1"/>
          </p:cNvCxnSpPr>
          <p:nvPr/>
        </p:nvCxnSpPr>
        <p:spPr bwMode="auto">
          <a:xfrm rot="10800000" flipV="1">
            <a:off x="838200" y="2390775"/>
            <a:ext cx="2895600" cy="381000"/>
          </a:xfrm>
          <a:prstGeom prst="bentConnector3">
            <a:avLst>
              <a:gd name="adj1" fmla="val 99995"/>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166" name="Rectangle 46"/>
          <p:cNvSpPr>
            <a:spLocks noGrp="1" noChangeArrowheads="1"/>
          </p:cNvSpPr>
          <p:nvPr>
            <p:ph type="body" idx="1"/>
          </p:nvPr>
        </p:nvSpPr>
        <p:spPr>
          <a:xfrm>
            <a:off x="685800" y="3886200"/>
            <a:ext cx="8029575" cy="2057400"/>
          </a:xfrm>
          <a:noFill/>
          <a:ln/>
        </p:spPr>
        <p:txBody>
          <a:bodyPr/>
          <a:lstStyle/>
          <a:p>
            <a:pPr marL="342900" indent="-342900" defTabSz="914400">
              <a:spcBef>
                <a:spcPts val="600"/>
              </a:spcBef>
              <a:spcAft>
                <a:spcPts val="600"/>
              </a:spcAft>
            </a:pPr>
            <a:r>
              <a:rPr lang="en-US" altLang="en-US" dirty="0"/>
              <a:t>The neutrino is left handed (spin opposite the direction of motion). The anti-neutrino is right handed (spin in the direction of motion).</a:t>
            </a:r>
          </a:p>
          <a:p>
            <a:pPr marL="742950" lvl="1" indent="-285750" defTabSz="914400">
              <a:spcBef>
                <a:spcPts val="0"/>
              </a:spcBef>
              <a:spcAft>
                <a:spcPts val="600"/>
              </a:spcAft>
            </a:pPr>
            <a:r>
              <a:rPr lang="en-US" altLang="en-US" dirty="0"/>
              <a:t>They must be identical for </a:t>
            </a:r>
            <a:r>
              <a:rPr lang="en-US" altLang="en-US" dirty="0" smtClean="0"/>
              <a:t>0</a:t>
            </a:r>
            <a:r>
              <a:rPr lang="en-US" altLang="en-US" dirty="0" smtClean="0">
                <a:sym typeface="Symbol"/>
              </a:rPr>
              <a:t></a:t>
            </a:r>
            <a:r>
              <a:rPr lang="en-US" altLang="en-US" dirty="0" smtClean="0"/>
              <a:t> </a:t>
            </a:r>
            <a:r>
              <a:rPr lang="en-US" altLang="en-US" dirty="0"/>
              <a:t>double beta decay to occur</a:t>
            </a:r>
          </a:p>
          <a:p>
            <a:pPr marL="342900" indent="-342900" defTabSz="914400">
              <a:spcBef>
                <a:spcPts val="600"/>
              </a:spcBef>
              <a:spcAft>
                <a:spcPts val="600"/>
              </a:spcAft>
            </a:pPr>
            <a:r>
              <a:rPr lang="en-US" altLang="en-US" dirty="0"/>
              <a:t>If the </a:t>
            </a:r>
            <a:r>
              <a:rPr lang="en-US" altLang="en-US" dirty="0" smtClean="0">
                <a:sym typeface="Symbol"/>
              </a:rPr>
              <a:t></a:t>
            </a:r>
            <a:r>
              <a:rPr lang="en-US" altLang="en-US" dirty="0" smtClean="0"/>
              <a:t> </a:t>
            </a:r>
            <a:r>
              <a:rPr lang="en-US" altLang="en-US" dirty="0"/>
              <a:t>is massive, then its velocity must be less than c and there exists a frame which is going faster than the </a:t>
            </a:r>
            <a:r>
              <a:rPr lang="en-US" altLang="en-US" dirty="0">
                <a:sym typeface="Symbol"/>
              </a:rPr>
              <a:t></a:t>
            </a:r>
            <a:r>
              <a:rPr lang="en-US" altLang="en-US" dirty="0" smtClean="0"/>
              <a:t>.  </a:t>
            </a:r>
            <a:r>
              <a:rPr lang="en-US" altLang="en-US" dirty="0"/>
              <a:t>If the velocity of the frame exceeds the velocity of the </a:t>
            </a:r>
            <a:r>
              <a:rPr lang="en-US" altLang="en-US" dirty="0">
                <a:sym typeface="Symbol"/>
              </a:rPr>
              <a:t></a:t>
            </a:r>
            <a:r>
              <a:rPr lang="en-US" altLang="en-US" dirty="0" smtClean="0"/>
              <a:t> </a:t>
            </a:r>
            <a:r>
              <a:rPr lang="en-US" altLang="en-US" dirty="0"/>
              <a:t>then the </a:t>
            </a:r>
            <a:r>
              <a:rPr lang="en-US" altLang="en-US" dirty="0">
                <a:sym typeface="Symbol"/>
              </a:rPr>
              <a:t></a:t>
            </a:r>
            <a:r>
              <a:rPr lang="en-US" altLang="en-US" dirty="0" smtClean="0"/>
              <a:t> </a:t>
            </a:r>
            <a:r>
              <a:rPr lang="en-US" altLang="en-US" dirty="0"/>
              <a:t>appears to be going the other way in the new frame.  In other words, its helicity </a:t>
            </a:r>
            <a:r>
              <a:rPr lang="en-US" altLang="en-US" dirty="0" smtClean="0"/>
              <a:t>is </a:t>
            </a:r>
            <a:r>
              <a:rPr lang="en-US" altLang="en-US" dirty="0"/>
              <a:t>flipped</a:t>
            </a:r>
            <a:r>
              <a:rPr lang="en-US" altLang="en-US" dirty="0" smtClean="0"/>
              <a:t>.</a:t>
            </a:r>
          </a:p>
        </p:txBody>
      </p:sp>
      <p:grpSp>
        <p:nvGrpSpPr>
          <p:cNvPr id="45" name="Group 45"/>
          <p:cNvGrpSpPr>
            <a:grpSpLocks/>
          </p:cNvGrpSpPr>
          <p:nvPr/>
        </p:nvGrpSpPr>
        <p:grpSpPr bwMode="auto">
          <a:xfrm>
            <a:off x="609600" y="1219200"/>
            <a:ext cx="7620000" cy="2314575"/>
            <a:chOff x="576" y="846"/>
            <a:chExt cx="4800" cy="1458"/>
          </a:xfrm>
        </p:grpSpPr>
        <p:grpSp>
          <p:nvGrpSpPr>
            <p:cNvPr id="46" name="Group 22"/>
            <p:cNvGrpSpPr>
              <a:grpSpLocks/>
            </p:cNvGrpSpPr>
            <p:nvPr/>
          </p:nvGrpSpPr>
          <p:grpSpPr bwMode="auto">
            <a:xfrm>
              <a:off x="1344" y="846"/>
              <a:ext cx="4032" cy="576"/>
              <a:chOff x="1056" y="846"/>
              <a:chExt cx="4032" cy="576"/>
            </a:xfrm>
          </p:grpSpPr>
          <p:grpSp>
            <p:nvGrpSpPr>
              <p:cNvPr id="65" name="Group 5"/>
              <p:cNvGrpSpPr>
                <a:grpSpLocks/>
              </p:cNvGrpSpPr>
              <p:nvPr/>
            </p:nvGrpSpPr>
            <p:grpSpPr bwMode="auto">
              <a:xfrm>
                <a:off x="1056" y="846"/>
                <a:ext cx="2448" cy="576"/>
                <a:chOff x="816" y="864"/>
                <a:chExt cx="2448" cy="576"/>
              </a:xfrm>
            </p:grpSpPr>
            <p:sp>
              <p:nvSpPr>
                <p:cNvPr id="75" name="AutoShape 6"/>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76" name="Group 7"/>
                <p:cNvGrpSpPr>
                  <a:grpSpLocks/>
                </p:cNvGrpSpPr>
                <p:nvPr/>
              </p:nvGrpSpPr>
              <p:grpSpPr bwMode="auto">
                <a:xfrm>
                  <a:off x="816" y="864"/>
                  <a:ext cx="576" cy="576"/>
                  <a:chOff x="720" y="2016"/>
                  <a:chExt cx="576" cy="576"/>
                </a:xfrm>
              </p:grpSpPr>
              <p:sp>
                <p:nvSpPr>
                  <p:cNvPr id="80" name="Oval 8"/>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81" name="Text Box 9"/>
                  <p:cNvSpPr txBox="1">
                    <a:spLocks noChangeArrowheads="1"/>
                  </p:cNvSpPr>
                  <p:nvPr/>
                </p:nvSpPr>
                <p:spPr bwMode="auto">
                  <a:xfrm>
                    <a:off x="840" y="2186"/>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77" name="Group 10"/>
                <p:cNvGrpSpPr>
                  <a:grpSpLocks/>
                </p:cNvGrpSpPr>
                <p:nvPr/>
              </p:nvGrpSpPr>
              <p:grpSpPr bwMode="auto">
                <a:xfrm>
                  <a:off x="2688" y="864"/>
                  <a:ext cx="576" cy="576"/>
                  <a:chOff x="2592" y="2016"/>
                  <a:chExt cx="576" cy="576"/>
                </a:xfrm>
              </p:grpSpPr>
              <p:sp>
                <p:nvSpPr>
                  <p:cNvPr id="78" name="Oval 11"/>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79" name="Text Box 12"/>
                  <p:cNvSpPr txBox="1">
                    <a:spLocks noChangeArrowheads="1"/>
                  </p:cNvSpPr>
                  <p:nvPr/>
                </p:nvSpPr>
                <p:spPr bwMode="auto">
                  <a:xfrm>
                    <a:off x="2772" y="2191"/>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66" name="Group 13"/>
              <p:cNvGrpSpPr>
                <a:grpSpLocks/>
              </p:cNvGrpSpPr>
              <p:nvPr/>
            </p:nvGrpSpPr>
            <p:grpSpPr bwMode="auto">
              <a:xfrm>
                <a:off x="3696" y="1014"/>
                <a:ext cx="1392" cy="241"/>
                <a:chOff x="3456" y="1032"/>
                <a:chExt cx="1392" cy="241"/>
              </a:xfrm>
            </p:grpSpPr>
            <p:sp>
              <p:nvSpPr>
                <p:cNvPr id="67" name="Text Box 14"/>
                <p:cNvSpPr txBox="1">
                  <a:spLocks noChangeArrowheads="1"/>
                </p:cNvSpPr>
                <p:nvPr/>
              </p:nvSpPr>
              <p:spPr bwMode="auto">
                <a:xfrm>
                  <a:off x="3456"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68" name="Group 15"/>
                <p:cNvGrpSpPr>
                  <a:grpSpLocks/>
                </p:cNvGrpSpPr>
                <p:nvPr/>
              </p:nvGrpSpPr>
              <p:grpSpPr bwMode="auto">
                <a:xfrm>
                  <a:off x="3818" y="1032"/>
                  <a:ext cx="288" cy="240"/>
                  <a:chOff x="3722" y="2184"/>
                  <a:chExt cx="288" cy="240"/>
                </a:xfrm>
              </p:grpSpPr>
              <p:sp>
                <p:nvSpPr>
                  <p:cNvPr id="73" name="Oval 16"/>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74" name="Text Box 17"/>
                  <p:cNvSpPr txBox="1">
                    <a:spLocks noChangeArrowheads="1"/>
                  </p:cNvSpPr>
                  <p:nvPr/>
                </p:nvSpPr>
                <p:spPr bwMode="auto">
                  <a:xfrm>
                    <a:off x="3722" y="2187"/>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latin typeface="Arial" panose="020B0604020202020204" pitchFamily="34" charset="0"/>
                        <a:cs typeface="Arial" panose="020B0604020202020204" pitchFamily="34" charset="0"/>
                      </a:rPr>
                      <a:t>e</a:t>
                    </a:r>
                  </a:p>
                </p:txBody>
              </p:sp>
            </p:grpSp>
            <p:sp>
              <p:nvSpPr>
                <p:cNvPr id="69" name="Text Box 18"/>
                <p:cNvSpPr txBox="1">
                  <a:spLocks noChangeArrowheads="1"/>
                </p:cNvSpPr>
                <p:nvPr/>
              </p:nvSpPr>
              <p:spPr bwMode="auto">
                <a:xfrm>
                  <a:off x="4224" y="1036"/>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70" name="Group 19"/>
                <p:cNvGrpSpPr>
                  <a:grpSpLocks/>
                </p:cNvGrpSpPr>
                <p:nvPr/>
              </p:nvGrpSpPr>
              <p:grpSpPr bwMode="auto">
                <a:xfrm>
                  <a:off x="4608" y="1033"/>
                  <a:ext cx="240" cy="240"/>
                  <a:chOff x="4512" y="2064"/>
                  <a:chExt cx="240" cy="240"/>
                </a:xfrm>
              </p:grpSpPr>
              <p:sp>
                <p:nvSpPr>
                  <p:cNvPr id="71" name="Oval 20"/>
                  <p:cNvSpPr>
                    <a:spLocks noChangeArrowheads="1"/>
                  </p:cNvSpPr>
                  <p:nvPr/>
                </p:nvSpPr>
                <p:spPr bwMode="auto">
                  <a:xfrm>
                    <a:off x="4512" y="2064"/>
                    <a:ext cx="240" cy="240"/>
                  </a:xfrm>
                  <a:prstGeom prst="ellipse">
                    <a:avLst/>
                  </a:prstGeom>
                  <a:solidFill>
                    <a:srgbClr val="EAEAEA"/>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72" name="Object 21"/>
                  <p:cNvGraphicFramePr>
                    <a:graphicFrameLocks noChangeAspect="1"/>
                  </p:cNvGraphicFramePr>
                  <p:nvPr/>
                </p:nvGraphicFramePr>
                <p:xfrm>
                  <a:off x="4578" y="2107"/>
                  <a:ext cx="132" cy="156"/>
                </p:xfrm>
                <a:graphic>
                  <a:graphicData uri="http://schemas.openxmlformats.org/presentationml/2006/ole">
                    <mc:AlternateContent xmlns:mc="http://schemas.openxmlformats.org/markup-compatibility/2006">
                      <mc:Choice xmlns:v="urn:schemas-microsoft-com:vml" Requires="v">
                        <p:oleObj spid="_x0000_s85222" name="Equation" r:id="rId4" imgW="139680" imgH="164880" progId="Equation.DSMT4">
                          <p:embed/>
                        </p:oleObj>
                      </mc:Choice>
                      <mc:Fallback>
                        <p:oleObj name="Equation" r:id="rId4" imgW="139680" imgH="1648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 y="2107"/>
                                <a:ext cx="132" cy="156"/>
                              </a:xfrm>
                              <a:prstGeom prst="rect">
                                <a:avLst/>
                              </a:prstGeom>
                              <a:solidFill>
                                <a:srgbClr val="EAEAE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nvGrpSpPr>
            <p:cNvPr id="47" name="Group 44"/>
            <p:cNvGrpSpPr>
              <a:grpSpLocks/>
            </p:cNvGrpSpPr>
            <p:nvPr/>
          </p:nvGrpSpPr>
          <p:grpSpPr bwMode="auto">
            <a:xfrm>
              <a:off x="576" y="1728"/>
              <a:ext cx="4058" cy="576"/>
              <a:chOff x="576" y="1728"/>
              <a:chExt cx="4058" cy="576"/>
            </a:xfrm>
          </p:grpSpPr>
          <p:grpSp>
            <p:nvGrpSpPr>
              <p:cNvPr id="48" name="Group 24"/>
              <p:cNvGrpSpPr>
                <a:grpSpLocks/>
              </p:cNvGrpSpPr>
              <p:nvPr/>
            </p:nvGrpSpPr>
            <p:grpSpPr bwMode="auto">
              <a:xfrm>
                <a:off x="1344" y="1728"/>
                <a:ext cx="2448" cy="576"/>
                <a:chOff x="816" y="864"/>
                <a:chExt cx="2448" cy="576"/>
              </a:xfrm>
            </p:grpSpPr>
            <p:sp>
              <p:nvSpPr>
                <p:cNvPr id="58" name="AutoShape 25"/>
                <p:cNvSpPr>
                  <a:spLocks noChangeArrowheads="1"/>
                </p:cNvSpPr>
                <p:nvPr/>
              </p:nvSpPr>
              <p:spPr bwMode="auto">
                <a:xfrm>
                  <a:off x="1728" y="999"/>
                  <a:ext cx="615" cy="306"/>
                </a:xfrm>
                <a:prstGeom prst="right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nvGrpSpPr>
                <p:cNvPr id="59" name="Group 26"/>
                <p:cNvGrpSpPr>
                  <a:grpSpLocks/>
                </p:cNvGrpSpPr>
                <p:nvPr/>
              </p:nvGrpSpPr>
              <p:grpSpPr bwMode="auto">
                <a:xfrm>
                  <a:off x="816" y="864"/>
                  <a:ext cx="576" cy="576"/>
                  <a:chOff x="720" y="2016"/>
                  <a:chExt cx="576" cy="576"/>
                </a:xfrm>
              </p:grpSpPr>
              <p:sp>
                <p:nvSpPr>
                  <p:cNvPr id="63" name="Oval 27"/>
                  <p:cNvSpPr>
                    <a:spLocks noChangeArrowheads="1"/>
                  </p:cNvSpPr>
                  <p:nvPr/>
                </p:nvSpPr>
                <p:spPr bwMode="auto">
                  <a:xfrm>
                    <a:off x="720" y="2016"/>
                    <a:ext cx="576" cy="576"/>
                  </a:xfrm>
                  <a:prstGeom prst="ellipse">
                    <a:avLst/>
                  </a:prstGeom>
                  <a:solidFill>
                    <a:schemeClr val="accent2">
                      <a:lumMod val="20000"/>
                      <a:lumOff val="8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64" name="Text Box 28"/>
                  <p:cNvSpPr txBox="1">
                    <a:spLocks noChangeArrowheads="1"/>
                  </p:cNvSpPr>
                  <p:nvPr/>
                </p:nvSpPr>
                <p:spPr bwMode="auto">
                  <a:xfrm>
                    <a:off x="840" y="2174"/>
                    <a:ext cx="336" cy="213"/>
                  </a:xfrm>
                  <a:prstGeom prst="rect">
                    <a:avLst/>
                  </a:prstGeom>
                  <a:solidFill>
                    <a:schemeClr val="accent2">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n</a:t>
                    </a:r>
                  </a:p>
                </p:txBody>
              </p:sp>
            </p:grpSp>
            <p:grpSp>
              <p:nvGrpSpPr>
                <p:cNvPr id="60" name="Group 29"/>
                <p:cNvGrpSpPr>
                  <a:grpSpLocks/>
                </p:cNvGrpSpPr>
                <p:nvPr/>
              </p:nvGrpSpPr>
              <p:grpSpPr bwMode="auto">
                <a:xfrm>
                  <a:off x="2688" y="864"/>
                  <a:ext cx="576" cy="576"/>
                  <a:chOff x="2592" y="2016"/>
                  <a:chExt cx="576" cy="576"/>
                </a:xfrm>
              </p:grpSpPr>
              <p:sp>
                <p:nvSpPr>
                  <p:cNvPr id="61" name="Oval 30"/>
                  <p:cNvSpPr>
                    <a:spLocks noChangeArrowheads="1"/>
                  </p:cNvSpPr>
                  <p:nvPr/>
                </p:nvSpPr>
                <p:spPr bwMode="auto">
                  <a:xfrm>
                    <a:off x="2592" y="2016"/>
                    <a:ext cx="576" cy="576"/>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62" name="Text Box 31"/>
                  <p:cNvSpPr txBox="1">
                    <a:spLocks noChangeArrowheads="1"/>
                  </p:cNvSpPr>
                  <p:nvPr/>
                </p:nvSpPr>
                <p:spPr bwMode="auto">
                  <a:xfrm>
                    <a:off x="2772" y="2179"/>
                    <a:ext cx="2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tx1"/>
                        </a:solidFill>
                        <a:latin typeface="Arial" panose="020B0604020202020204" pitchFamily="34" charset="0"/>
                        <a:cs typeface="Arial" panose="020B0604020202020204" pitchFamily="34" charset="0"/>
                      </a:rPr>
                      <a:t>p</a:t>
                    </a:r>
                  </a:p>
                </p:txBody>
              </p:sp>
            </p:grpSp>
          </p:grpSp>
          <p:grpSp>
            <p:nvGrpSpPr>
              <p:cNvPr id="49" name="Group 42"/>
              <p:cNvGrpSpPr>
                <a:grpSpLocks/>
              </p:cNvGrpSpPr>
              <p:nvPr/>
            </p:nvGrpSpPr>
            <p:grpSpPr bwMode="auto">
              <a:xfrm>
                <a:off x="576" y="1887"/>
                <a:ext cx="4058" cy="249"/>
                <a:chOff x="576" y="1887"/>
                <a:chExt cx="4058" cy="249"/>
              </a:xfrm>
            </p:grpSpPr>
            <p:sp>
              <p:nvSpPr>
                <p:cNvPr id="50" name="Text Box 33"/>
                <p:cNvSpPr txBox="1">
                  <a:spLocks noChangeArrowheads="1"/>
                </p:cNvSpPr>
                <p:nvPr/>
              </p:nvSpPr>
              <p:spPr bwMode="auto">
                <a:xfrm>
                  <a:off x="3984" y="1900"/>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51" name="Group 34"/>
                <p:cNvGrpSpPr>
                  <a:grpSpLocks/>
                </p:cNvGrpSpPr>
                <p:nvPr/>
              </p:nvGrpSpPr>
              <p:grpSpPr bwMode="auto">
                <a:xfrm>
                  <a:off x="4346" y="1896"/>
                  <a:ext cx="288" cy="240"/>
                  <a:chOff x="3722" y="2184"/>
                  <a:chExt cx="288" cy="240"/>
                </a:xfrm>
              </p:grpSpPr>
              <p:sp>
                <p:nvSpPr>
                  <p:cNvPr id="56" name="Oval 35"/>
                  <p:cNvSpPr>
                    <a:spLocks noChangeArrowheads="1"/>
                  </p:cNvSpPr>
                  <p:nvPr/>
                </p:nvSpPr>
                <p:spPr bwMode="auto">
                  <a:xfrm>
                    <a:off x="3744" y="2184"/>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57" name="Text Box 36"/>
                  <p:cNvSpPr txBox="1">
                    <a:spLocks noChangeArrowheads="1"/>
                  </p:cNvSpPr>
                  <p:nvPr/>
                </p:nvSpPr>
                <p:spPr bwMode="auto">
                  <a:xfrm>
                    <a:off x="3722" y="2187"/>
                    <a:ext cx="28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solidFill>
                          <a:schemeClr val="bg1"/>
                        </a:solidFill>
                        <a:latin typeface="Arial" panose="020B0604020202020204" pitchFamily="34" charset="0"/>
                        <a:cs typeface="Arial" panose="020B0604020202020204" pitchFamily="34" charset="0"/>
                      </a:rPr>
                      <a:t>e</a:t>
                    </a:r>
                  </a:p>
                </p:txBody>
              </p:sp>
            </p:grpSp>
            <p:sp>
              <p:nvSpPr>
                <p:cNvPr id="52" name="Text Box 37"/>
                <p:cNvSpPr txBox="1">
                  <a:spLocks noChangeArrowheads="1"/>
                </p:cNvSpPr>
                <p:nvPr/>
              </p:nvSpPr>
              <p:spPr bwMode="auto">
                <a:xfrm>
                  <a:off x="954" y="1887"/>
                  <a:ext cx="24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solidFill>
                        <a:schemeClr val="tx1"/>
                      </a:solidFill>
                      <a:latin typeface="Arial" panose="020B0604020202020204" pitchFamily="34" charset="0"/>
                      <a:cs typeface="Arial" panose="020B0604020202020204" pitchFamily="34" charset="0"/>
                    </a:rPr>
                    <a:t>+</a:t>
                  </a:r>
                </a:p>
              </p:txBody>
            </p:sp>
            <p:grpSp>
              <p:nvGrpSpPr>
                <p:cNvPr id="53" name="Group 41"/>
                <p:cNvGrpSpPr>
                  <a:grpSpLocks/>
                </p:cNvGrpSpPr>
                <p:nvPr/>
              </p:nvGrpSpPr>
              <p:grpSpPr bwMode="auto">
                <a:xfrm>
                  <a:off x="576" y="1890"/>
                  <a:ext cx="240" cy="240"/>
                  <a:chOff x="576" y="1890"/>
                  <a:chExt cx="240" cy="240"/>
                </a:xfrm>
              </p:grpSpPr>
              <p:sp>
                <p:nvSpPr>
                  <p:cNvPr id="54" name="Oval 39"/>
                  <p:cNvSpPr>
                    <a:spLocks noChangeArrowheads="1"/>
                  </p:cNvSpPr>
                  <p:nvPr/>
                </p:nvSpPr>
                <p:spPr bwMode="auto">
                  <a:xfrm>
                    <a:off x="576" y="1890"/>
                    <a:ext cx="240" cy="240"/>
                  </a:xfrm>
                  <a:prstGeom prst="ellipse">
                    <a:avLst/>
                  </a:prstGeom>
                  <a:solidFill>
                    <a:schemeClr val="accent1">
                      <a:lumMod val="20000"/>
                      <a:lumOff val="80000"/>
                    </a:scheme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aphicFrame>
                <p:nvGraphicFramePr>
                  <p:cNvPr id="55" name="Object 40"/>
                  <p:cNvGraphicFramePr>
                    <a:graphicFrameLocks noChangeAspect="1"/>
                  </p:cNvGraphicFramePr>
                  <p:nvPr/>
                </p:nvGraphicFramePr>
                <p:xfrm>
                  <a:off x="642" y="1945"/>
                  <a:ext cx="108" cy="132"/>
                </p:xfrm>
                <a:graphic>
                  <a:graphicData uri="http://schemas.openxmlformats.org/presentationml/2006/ole">
                    <mc:AlternateContent xmlns:mc="http://schemas.openxmlformats.org/markup-compatibility/2006">
                      <mc:Choice xmlns:v="urn:schemas-microsoft-com:vml" Requires="v">
                        <p:oleObj spid="_x0000_s85223" name="Equation" r:id="rId6" imgW="114120" imgH="139680" progId="Equation.DSMT4">
                          <p:embed/>
                        </p:oleObj>
                      </mc:Choice>
                      <mc:Fallback>
                        <p:oleObj name="Equation" r:id="rId6" imgW="114120" imgH="1396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 y="1945"/>
                                <a:ext cx="108" cy="132"/>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grpSp>
      <p:sp>
        <p:nvSpPr>
          <p:cNvPr id="82" name="TextBox 3"/>
          <p:cNvSpPr txBox="1">
            <a:spLocks noChangeArrowheads="1"/>
          </p:cNvSpPr>
          <p:nvPr/>
        </p:nvSpPr>
        <p:spPr bwMode="auto">
          <a:xfrm>
            <a:off x="1113183" y="6108629"/>
            <a:ext cx="6934200" cy="338554"/>
          </a:xfrm>
          <a:prstGeom prst="rect">
            <a:avLst/>
          </a:prstGeom>
          <a:solidFill>
            <a:schemeClr val="accent1">
              <a:lumMod val="20000"/>
              <a:lumOff val="80000"/>
            </a:schemeClr>
          </a:solidFill>
          <a:ln w="9525">
            <a:solidFill>
              <a:schemeClr val="tx1"/>
            </a:solidFill>
            <a:miter lim="800000"/>
            <a:headEnd/>
            <a:tailEnd/>
          </a:ln>
        </p:spPr>
        <p:txBody>
          <a:bodyPr wrap="square">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ctr" eaLnBrk="1" hangingPunct="1"/>
            <a:r>
              <a:rPr lang="en-US" altLang="en-US" dirty="0" smtClean="0">
                <a:solidFill>
                  <a:schemeClr val="tx1"/>
                </a:solidFill>
              </a:rPr>
              <a:t>0</a:t>
            </a:r>
            <a:r>
              <a:rPr lang="en-US" altLang="en-US" dirty="0">
                <a:solidFill>
                  <a:schemeClr val="tx1"/>
                </a:solidFill>
                <a:sym typeface="Symbol"/>
              </a:rPr>
              <a:t></a:t>
            </a:r>
            <a:r>
              <a:rPr lang="en-US" altLang="en-US" dirty="0">
                <a:solidFill>
                  <a:schemeClr val="tx1"/>
                </a:solidFill>
              </a:rPr>
              <a:t> </a:t>
            </a:r>
            <a:r>
              <a:rPr lang="en-US" altLang="en-US" dirty="0" smtClean="0">
                <a:solidFill>
                  <a:schemeClr val="tx1"/>
                </a:solidFill>
              </a:rPr>
              <a:t> double beta decay is the smoking gun for a massive neutrino</a:t>
            </a:r>
            <a:endParaRPr lang="en-US" altLang="en-US" dirty="0">
              <a:solidFill>
                <a:schemeClr val="tx1"/>
              </a:solidFill>
            </a:endParaRPr>
          </a:p>
        </p:txBody>
      </p:sp>
    </p:spTree>
    <p:extLst>
      <p:ext uri="{BB962C8B-B14F-4D97-AF65-F5344CB8AC3E}">
        <p14:creationId xmlns:p14="http://schemas.microsoft.com/office/powerpoint/2010/main" val="1383314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9166">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9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6"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285750" y="311150"/>
            <a:ext cx="7410450" cy="534988"/>
          </a:xfrm>
        </p:spPr>
        <p:txBody>
          <a:bodyPr/>
          <a:lstStyle/>
          <a:p>
            <a:r>
              <a:rPr lang="en-US" altLang="en-US"/>
              <a:t>Two Modes of Double Beta Decay, 2</a:t>
            </a:r>
            <a:r>
              <a:rPr lang="en-US" altLang="en-US">
                <a:latin typeface="Symbol" pitchFamily="18" charset="2"/>
              </a:rPr>
              <a:t>n</a:t>
            </a:r>
            <a:r>
              <a:rPr lang="en-US" altLang="en-US"/>
              <a:t> and 0</a:t>
            </a:r>
            <a:r>
              <a:rPr lang="en-US" altLang="en-US">
                <a:latin typeface="Symbol" pitchFamily="18" charset="2"/>
              </a:rPr>
              <a:t>n</a:t>
            </a:r>
          </a:p>
        </p:txBody>
      </p:sp>
      <p:sp>
        <p:nvSpPr>
          <p:cNvPr id="334851" name="Rectangle 3"/>
          <p:cNvSpPr>
            <a:spLocks noGrp="1" noChangeArrowheads="1"/>
          </p:cNvSpPr>
          <p:nvPr>
            <p:ph type="body" idx="1"/>
          </p:nvPr>
        </p:nvSpPr>
        <p:spPr>
          <a:xfrm>
            <a:off x="5715000" y="3695700"/>
            <a:ext cx="2819400" cy="1524000"/>
          </a:xfrm>
        </p:spPr>
        <p:txBody>
          <a:bodyPr/>
          <a:lstStyle/>
          <a:p>
            <a:r>
              <a:rPr lang="en-US" altLang="en-US" dirty="0"/>
              <a:t>The two modes can be distinguished by the summed energy of the electrons in the final state.</a:t>
            </a:r>
          </a:p>
          <a:p>
            <a:r>
              <a:rPr lang="en-US" altLang="en-US" dirty="0"/>
              <a:t>The 0</a:t>
            </a:r>
            <a:r>
              <a:rPr lang="en-US" altLang="en-US" dirty="0">
                <a:latin typeface="Symbol" pitchFamily="18" charset="2"/>
              </a:rPr>
              <a:t>n</a:t>
            </a:r>
            <a:r>
              <a:rPr lang="en-US" altLang="en-US" dirty="0"/>
              <a:t> decay is identified as the narrow peak at the kinematic limit of the decay process.</a:t>
            </a:r>
          </a:p>
        </p:txBody>
      </p:sp>
      <p:pic>
        <p:nvPicPr>
          <p:cNvPr id="3348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38200"/>
            <a:ext cx="688340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4854" name="Picture 6" descr="Vogel-E-Fig1"/>
          <p:cNvPicPr>
            <a:picLocks noChangeAspect="1" noChangeArrowheads="1"/>
          </p:cNvPicPr>
          <p:nvPr/>
        </p:nvPicPr>
        <p:blipFill>
          <a:blip r:embed="rId4" cstate="print">
            <a:extLst>
              <a:ext uri="{28A0092B-C50C-407E-A947-70E740481C1C}">
                <a14:useLocalDpi xmlns:a14="http://schemas.microsoft.com/office/drawing/2010/main" val="0"/>
              </a:ext>
            </a:extLst>
          </a:blip>
          <a:srcRect r="12848"/>
          <a:stretch>
            <a:fillRect/>
          </a:stretch>
        </p:blipFill>
        <p:spPr bwMode="auto">
          <a:xfrm>
            <a:off x="523875" y="3581400"/>
            <a:ext cx="4884738"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7" name="Text Box 9"/>
          <p:cNvSpPr txBox="1">
            <a:spLocks noChangeArrowheads="1"/>
          </p:cNvSpPr>
          <p:nvPr/>
        </p:nvSpPr>
        <p:spPr bwMode="auto">
          <a:xfrm>
            <a:off x="1752600" y="530225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2</a:t>
            </a:r>
            <a:r>
              <a:rPr lang="en-US" altLang="en-US">
                <a:latin typeface="Symbol" pitchFamily="18" charset="2"/>
              </a:rPr>
              <a:t>n</a:t>
            </a:r>
            <a:r>
              <a:rPr lang="en-US" altLang="en-US"/>
              <a:t> spectrum</a:t>
            </a:r>
          </a:p>
        </p:txBody>
      </p:sp>
      <p:sp>
        <p:nvSpPr>
          <p:cNvPr id="334858" name="Text Box 10"/>
          <p:cNvSpPr txBox="1">
            <a:spLocks noChangeArrowheads="1"/>
          </p:cNvSpPr>
          <p:nvPr/>
        </p:nvSpPr>
        <p:spPr bwMode="auto">
          <a:xfrm>
            <a:off x="4191000" y="530225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0</a:t>
            </a:r>
            <a:r>
              <a:rPr lang="en-US" altLang="en-US">
                <a:latin typeface="Symbol" pitchFamily="18" charset="2"/>
              </a:rPr>
              <a:t>n</a:t>
            </a:r>
            <a:r>
              <a:rPr lang="en-US" altLang="en-US"/>
              <a:t> peak</a:t>
            </a:r>
          </a:p>
        </p:txBody>
      </p:sp>
    </p:spTree>
    <p:extLst>
      <p:ext uri="{BB962C8B-B14F-4D97-AF65-F5344CB8AC3E}">
        <p14:creationId xmlns:p14="http://schemas.microsoft.com/office/powerpoint/2010/main" val="39578039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285750" y="311150"/>
            <a:ext cx="7639050" cy="534988"/>
          </a:xfrm>
        </p:spPr>
        <p:txBody>
          <a:bodyPr/>
          <a:lstStyle/>
          <a:p>
            <a:r>
              <a:rPr lang="en-US" altLang="en-US" dirty="0" smtClean="0"/>
              <a:t>Other Isobars &amp; Double Beta Decay systems</a:t>
            </a:r>
            <a:endParaRPr lang="en-US" altLang="en-US" dirty="0"/>
          </a:p>
        </p:txBody>
      </p:sp>
      <p:sp>
        <p:nvSpPr>
          <p:cNvPr id="279555" name="Rectangle 3"/>
          <p:cNvSpPr>
            <a:spLocks noGrp="1" noChangeArrowheads="1"/>
          </p:cNvSpPr>
          <p:nvPr>
            <p:ph type="body" idx="1"/>
          </p:nvPr>
        </p:nvSpPr>
        <p:spPr>
          <a:xfrm>
            <a:off x="1219200" y="5499100"/>
            <a:ext cx="7067550" cy="1130300"/>
          </a:xfrm>
        </p:spPr>
        <p:txBody>
          <a:bodyPr/>
          <a:lstStyle/>
          <a:p>
            <a:r>
              <a:rPr lang="en-US" altLang="en-US" baseline="30000" dirty="0" smtClean="0"/>
              <a:t>136</a:t>
            </a:r>
            <a:r>
              <a:rPr lang="en-US" altLang="en-US" dirty="0" smtClean="0"/>
              <a:t>Xe is another double beta decay candidate</a:t>
            </a:r>
          </a:p>
          <a:p>
            <a:r>
              <a:rPr lang="en-US" altLang="en-US" dirty="0" smtClean="0"/>
              <a:t>Excellent, because </a:t>
            </a:r>
            <a:r>
              <a:rPr lang="en-US" altLang="en-US" baseline="30000" dirty="0" smtClean="0"/>
              <a:t>136</a:t>
            </a:r>
            <a:r>
              <a:rPr lang="en-US" altLang="en-US" dirty="0" smtClean="0"/>
              <a:t>Xe can be the gas in a TPC and TPCs are really good at seeing the track of two electrons</a:t>
            </a:r>
            <a:endParaRPr lang="en-US" altLang="en-US" dirty="0"/>
          </a:p>
        </p:txBody>
      </p:sp>
      <p:pic>
        <p:nvPicPr>
          <p:cNvPr id="2795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6587" t="5614" r="13463" b="17927"/>
          <a:stretch/>
        </p:blipFill>
        <p:spPr bwMode="auto">
          <a:xfrm>
            <a:off x="1600200" y="990600"/>
            <a:ext cx="5934425" cy="4234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629400" y="2209800"/>
            <a:ext cx="2209800" cy="523220"/>
          </a:xfrm>
          <a:prstGeom prst="rect">
            <a:avLst/>
          </a:prstGeom>
          <a:noFill/>
        </p:spPr>
        <p:txBody>
          <a:bodyPr wrap="square" rtlCol="0">
            <a:spAutoFit/>
          </a:bodyPr>
          <a:lstStyle/>
          <a:p>
            <a:r>
              <a:rPr lang="en-US" sz="1400" dirty="0" smtClean="0">
                <a:solidFill>
                  <a:srgbClr val="0000CC"/>
                </a:solidFill>
              </a:rPr>
              <a:t>Parabola describing odd-odd nuclei</a:t>
            </a:r>
            <a:endParaRPr lang="en-US" sz="1400" dirty="0">
              <a:solidFill>
                <a:srgbClr val="0000CC"/>
              </a:solidFill>
            </a:endParaRPr>
          </a:p>
        </p:txBody>
      </p:sp>
      <p:sp>
        <p:nvSpPr>
          <p:cNvPr id="6" name="TextBox 5"/>
          <p:cNvSpPr txBox="1"/>
          <p:nvPr/>
        </p:nvSpPr>
        <p:spPr>
          <a:xfrm>
            <a:off x="6019800" y="4114800"/>
            <a:ext cx="2209800" cy="523220"/>
          </a:xfrm>
          <a:prstGeom prst="rect">
            <a:avLst/>
          </a:prstGeom>
          <a:noFill/>
        </p:spPr>
        <p:txBody>
          <a:bodyPr wrap="square" rtlCol="0">
            <a:spAutoFit/>
          </a:bodyPr>
          <a:lstStyle/>
          <a:p>
            <a:r>
              <a:rPr lang="en-US" sz="1400" dirty="0" smtClean="0">
                <a:solidFill>
                  <a:srgbClr val="0000CC"/>
                </a:solidFill>
              </a:rPr>
              <a:t>Parabola describing even-even nuclei</a:t>
            </a:r>
            <a:endParaRPr lang="en-US" sz="1400" dirty="0">
              <a:solidFill>
                <a:srgbClr val="0000CC"/>
              </a:solidFill>
            </a:endParaRPr>
          </a:p>
        </p:txBody>
      </p:sp>
      <p:cxnSp>
        <p:nvCxnSpPr>
          <p:cNvPr id="4" name="Straight Arrow Connector 3"/>
          <p:cNvCxnSpPr>
            <a:stCxn id="2" idx="1"/>
          </p:cNvCxnSpPr>
          <p:nvPr/>
        </p:nvCxnSpPr>
        <p:spPr bwMode="auto">
          <a:xfrm flipH="1">
            <a:off x="6019800" y="2471410"/>
            <a:ext cx="609600" cy="30778"/>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7" name="Straight Arrow Connector 6"/>
          <p:cNvCxnSpPr/>
          <p:nvPr/>
        </p:nvCxnSpPr>
        <p:spPr bwMode="auto">
          <a:xfrm>
            <a:off x="6019800" y="4407187"/>
            <a:ext cx="914400" cy="914400"/>
          </a:xfrm>
          <a:prstGeom prst="straightConnector1">
            <a:avLst/>
          </a:prstGeom>
          <a:solidFill>
            <a:schemeClr val="accent1"/>
          </a:solidFill>
          <a:ln w="9525" cap="flat" cmpd="sng" algn="ctr">
            <a:noFill/>
            <a:prstDash val="solid"/>
            <a:round/>
            <a:headEnd type="none" w="med" len="med"/>
            <a:tailEnd type="arrow"/>
          </a:ln>
          <a:effectLst/>
        </p:spPr>
      </p:cxnSp>
      <p:cxnSp>
        <p:nvCxnSpPr>
          <p:cNvPr id="9" name="Straight Arrow Connector 8"/>
          <p:cNvCxnSpPr/>
          <p:nvPr/>
        </p:nvCxnSpPr>
        <p:spPr bwMode="auto">
          <a:xfrm flipH="1" flipV="1">
            <a:off x="5410200" y="4267200"/>
            <a:ext cx="609600" cy="139987"/>
          </a:xfrm>
          <a:prstGeom prst="straightConnector1">
            <a:avLst/>
          </a:prstGeom>
          <a:solidFill>
            <a:schemeClr val="accent1"/>
          </a:solidFill>
          <a:ln w="19050" cap="flat" cmpd="sng" algn="ctr">
            <a:solidFill>
              <a:srgbClr val="0000CC"/>
            </a:solidFill>
            <a:prstDash val="solid"/>
            <a:round/>
            <a:headEnd type="none" w="med" len="med"/>
            <a:tailEnd type="arrow"/>
          </a:ln>
          <a:effectLst/>
        </p:spPr>
      </p:cxnSp>
      <p:cxnSp>
        <p:nvCxnSpPr>
          <p:cNvPr id="12" name="Straight Arrow Connector 11"/>
          <p:cNvCxnSpPr/>
          <p:nvPr/>
        </p:nvCxnSpPr>
        <p:spPr bwMode="auto">
          <a:xfrm flipH="1">
            <a:off x="3124200" y="2819400"/>
            <a:ext cx="381000" cy="292387"/>
          </a:xfrm>
          <a:prstGeom prst="straightConnector1">
            <a:avLst/>
          </a:prstGeom>
          <a:solidFill>
            <a:schemeClr val="accent1"/>
          </a:solidFill>
          <a:ln w="19050" cap="flat" cmpd="sng" algn="ctr">
            <a:solidFill>
              <a:srgbClr val="0000CC"/>
            </a:solidFill>
            <a:prstDash val="solid"/>
            <a:round/>
            <a:headEnd type="arrow" w="med" len="med"/>
            <a:tailEnd type="arrow" w="med" len="med"/>
          </a:ln>
          <a:effectLst/>
        </p:spPr>
      </p:cxnSp>
      <p:sp>
        <p:nvSpPr>
          <p:cNvPr id="13" name="TextBox 12"/>
          <p:cNvSpPr txBox="1"/>
          <p:nvPr/>
        </p:nvSpPr>
        <p:spPr>
          <a:xfrm>
            <a:off x="319125" y="2980811"/>
            <a:ext cx="2514600" cy="738664"/>
          </a:xfrm>
          <a:prstGeom prst="rect">
            <a:avLst/>
          </a:prstGeom>
          <a:noFill/>
        </p:spPr>
        <p:txBody>
          <a:bodyPr wrap="square" rtlCol="0">
            <a:spAutoFit/>
          </a:bodyPr>
          <a:lstStyle/>
          <a:p>
            <a:r>
              <a:rPr lang="en-US" sz="1400" dirty="0" smtClean="0">
                <a:solidFill>
                  <a:srgbClr val="0000CC"/>
                </a:solidFill>
              </a:rPr>
              <a:t>Gap created by energy released in making pairs of neutrons and/or protons</a:t>
            </a:r>
            <a:endParaRPr lang="en-US" sz="1400" dirty="0">
              <a:solidFill>
                <a:srgbClr val="0000CC"/>
              </a:solidFill>
            </a:endParaRPr>
          </a:p>
        </p:txBody>
      </p:sp>
      <p:sp>
        <p:nvSpPr>
          <p:cNvPr id="14" name="TextBox 13"/>
          <p:cNvSpPr txBox="1"/>
          <p:nvPr/>
        </p:nvSpPr>
        <p:spPr>
          <a:xfrm>
            <a:off x="6858000" y="2980811"/>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cxnSp>
        <p:nvCxnSpPr>
          <p:cNvPr id="16" name="Straight Arrow Connector 15"/>
          <p:cNvCxnSpPr>
            <a:stCxn id="14" idx="1"/>
          </p:cNvCxnSpPr>
          <p:nvPr/>
        </p:nvCxnSpPr>
        <p:spPr bwMode="auto">
          <a:xfrm flipH="1" flipV="1">
            <a:off x="6553200" y="3134699"/>
            <a:ext cx="304800" cy="1"/>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20" name="TextBox 19"/>
          <p:cNvSpPr txBox="1"/>
          <p:nvPr/>
        </p:nvSpPr>
        <p:spPr>
          <a:xfrm>
            <a:off x="3886200" y="5102423"/>
            <a:ext cx="1524000" cy="307777"/>
          </a:xfrm>
          <a:prstGeom prst="rect">
            <a:avLst/>
          </a:prstGeom>
          <a:noFill/>
        </p:spPr>
        <p:txBody>
          <a:bodyPr wrap="square" rtlCol="0">
            <a:spAutoFit/>
          </a:bodyPr>
          <a:lstStyle/>
          <a:p>
            <a:r>
              <a:rPr lang="en-US" sz="1400" dirty="0" smtClean="0">
                <a:solidFill>
                  <a:srgbClr val="FF0000"/>
                </a:solidFill>
              </a:rPr>
              <a:t>Stable Isotope</a:t>
            </a:r>
            <a:endParaRPr lang="en-US" sz="1400" dirty="0">
              <a:solidFill>
                <a:srgbClr val="FF0000"/>
              </a:solidFill>
            </a:endParaRPr>
          </a:p>
        </p:txBody>
      </p:sp>
      <p:sp>
        <p:nvSpPr>
          <p:cNvPr id="21" name="TextBox 20"/>
          <p:cNvSpPr txBox="1"/>
          <p:nvPr/>
        </p:nvSpPr>
        <p:spPr>
          <a:xfrm>
            <a:off x="2209800" y="4264223"/>
            <a:ext cx="1524000" cy="461665"/>
          </a:xfrm>
          <a:prstGeom prst="rect">
            <a:avLst/>
          </a:prstGeom>
          <a:noFill/>
        </p:spPr>
        <p:txBody>
          <a:bodyPr wrap="square" rtlCol="0">
            <a:spAutoFit/>
          </a:bodyPr>
          <a:lstStyle/>
          <a:p>
            <a:r>
              <a:rPr lang="en-US" sz="1400" dirty="0" smtClean="0">
                <a:solidFill>
                  <a:srgbClr val="FF0000"/>
                </a:solidFill>
              </a:rPr>
              <a:t>Stable Isotope</a:t>
            </a:r>
          </a:p>
          <a:p>
            <a:r>
              <a:rPr lang="en-US" sz="1000" dirty="0" smtClean="0">
                <a:solidFill>
                  <a:srgbClr val="FF0000"/>
                </a:solidFill>
              </a:rPr>
              <a:t>Except for </a:t>
            </a:r>
            <a:r>
              <a:rPr lang="en-US" sz="1000" dirty="0" smtClean="0">
                <a:solidFill>
                  <a:srgbClr val="FF0000"/>
                </a:solidFill>
                <a:sym typeface="Symbol"/>
              </a:rPr>
              <a:t> decay</a:t>
            </a:r>
            <a:endParaRPr lang="en-US" sz="1000" dirty="0">
              <a:solidFill>
                <a:srgbClr val="FF0000"/>
              </a:solidFill>
            </a:endParaRPr>
          </a:p>
        </p:txBody>
      </p:sp>
      <p:cxnSp>
        <p:nvCxnSpPr>
          <p:cNvPr id="18" name="Straight Arrow Connector 17"/>
          <p:cNvCxnSpPr>
            <a:stCxn id="21" idx="0"/>
          </p:cNvCxnSpPr>
          <p:nvPr/>
        </p:nvCxnSpPr>
        <p:spPr bwMode="auto">
          <a:xfrm flipV="1">
            <a:off x="2971800" y="3733801"/>
            <a:ext cx="228600" cy="53042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19568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Detour</a:t>
            </a:r>
            <a:endParaRPr lang="en-US" dirty="0"/>
          </a:p>
        </p:txBody>
      </p:sp>
      <p:sp>
        <p:nvSpPr>
          <p:cNvPr id="5" name="Rectangle 3"/>
          <p:cNvSpPr txBox="1">
            <a:spLocks noChangeArrowheads="1"/>
          </p:cNvSpPr>
          <p:nvPr/>
        </p:nvSpPr>
        <p:spPr bwMode="auto">
          <a:xfrm>
            <a:off x="1038225" y="1928813"/>
            <a:ext cx="70675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173" tIns="45587" rIns="91173" bIns="45587" numCol="1" anchor="t" anchorCtr="0" compatLnSpc="1">
            <a:prstTxWarp prst="textNoShape">
              <a:avLst/>
            </a:prstTxWarp>
          </a:bodyPr>
          <a:lstStyle>
            <a:lvl1pPr marL="282575" indent="-282575" algn="l" defTabSz="901700" rtl="0" eaLnBrk="0" fontAlgn="base" hangingPunct="0">
              <a:lnSpc>
                <a:spcPct val="90000"/>
              </a:lnSpc>
              <a:spcBef>
                <a:spcPct val="30000"/>
              </a:spcBef>
              <a:spcAft>
                <a:spcPct val="0"/>
              </a:spcAft>
              <a:buSzPct val="100000"/>
              <a:buChar char="•"/>
              <a:defRPr sz="1800" b="1">
                <a:solidFill>
                  <a:schemeClr val="tx1"/>
                </a:solidFill>
                <a:latin typeface="Arial" pitchFamily="34" charset="0"/>
                <a:ea typeface="+mn-ea"/>
                <a:cs typeface="Arial" pitchFamily="34" charset="0"/>
              </a:defRPr>
            </a:lvl1pPr>
            <a:lvl2pPr marL="677863" indent="-225425" algn="l" defTabSz="901700" rtl="0" eaLnBrk="0" fontAlgn="base" hangingPunct="0">
              <a:lnSpc>
                <a:spcPct val="90000"/>
              </a:lnSpc>
              <a:spcBef>
                <a:spcPct val="30000"/>
              </a:spcBef>
              <a:spcAft>
                <a:spcPct val="0"/>
              </a:spcAft>
              <a:buSzPct val="100000"/>
              <a:buChar char="–"/>
              <a:defRPr sz="1600" b="1">
                <a:solidFill>
                  <a:srgbClr val="0033CC"/>
                </a:solidFill>
                <a:latin typeface="Arial" pitchFamily="34" charset="0"/>
                <a:cs typeface="Arial" pitchFamily="34" charset="0"/>
              </a:defRPr>
            </a:lvl2pPr>
            <a:lvl3pPr marL="1127125" indent="-225425" algn="l" defTabSz="901700" rtl="0" eaLnBrk="0" fontAlgn="base" hangingPunct="0">
              <a:lnSpc>
                <a:spcPct val="90000"/>
              </a:lnSpc>
              <a:spcBef>
                <a:spcPct val="30000"/>
              </a:spcBef>
              <a:spcAft>
                <a:spcPct val="0"/>
              </a:spcAft>
              <a:buSzPct val="100000"/>
              <a:buChar char="•"/>
              <a:defRPr sz="1600" b="1">
                <a:solidFill>
                  <a:schemeClr val="hlink"/>
                </a:solidFill>
                <a:latin typeface="Arial" pitchFamily="34" charset="0"/>
                <a:cs typeface="Arial" pitchFamily="34" charset="0"/>
              </a:defRPr>
            </a:lvl3pPr>
            <a:lvl4pPr marL="1522413" indent="-169863" algn="l" defTabSz="901700" rtl="0" eaLnBrk="0" fontAlgn="base" hangingPunct="0">
              <a:lnSpc>
                <a:spcPct val="90000"/>
              </a:lnSpc>
              <a:spcBef>
                <a:spcPct val="30000"/>
              </a:spcBef>
              <a:spcAft>
                <a:spcPct val="0"/>
              </a:spcAft>
              <a:buSzPct val="100000"/>
              <a:buFont typeface="Helvetica"/>
              <a:buChar char="–"/>
              <a:defRPr sz="1400" b="1">
                <a:solidFill>
                  <a:schemeClr val="tx1"/>
                </a:solidFill>
                <a:latin typeface="Arial" pitchFamily="34" charset="0"/>
                <a:cs typeface="Arial" pitchFamily="34" charset="0"/>
              </a:defRPr>
            </a:lvl4pPr>
            <a:lvl5pPr marL="1974850" indent="-169863" algn="l" defTabSz="901700" rtl="0" eaLnBrk="0" fontAlgn="base" hangingPunct="0">
              <a:lnSpc>
                <a:spcPct val="90000"/>
              </a:lnSpc>
              <a:spcBef>
                <a:spcPct val="30000"/>
              </a:spcBef>
              <a:spcAft>
                <a:spcPct val="0"/>
              </a:spcAft>
              <a:buSzPct val="100000"/>
              <a:buChar char="•"/>
              <a:defRPr sz="1200" b="1">
                <a:solidFill>
                  <a:srgbClr val="FF3300"/>
                </a:solidFill>
                <a:latin typeface="Arial" pitchFamily="34" charset="0"/>
                <a:cs typeface="Arial" pitchFamily="34" charset="0"/>
              </a:defRPr>
            </a:lvl5pPr>
            <a:lvl6pPr marL="24320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6pPr>
            <a:lvl7pPr marL="28892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7pPr>
            <a:lvl8pPr marL="33464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8pPr>
            <a:lvl9pPr marL="3803650" indent="-169863" algn="l" defTabSz="901700" rtl="0" eaLnBrk="1" fontAlgn="base" hangingPunct="1">
              <a:lnSpc>
                <a:spcPct val="90000"/>
              </a:lnSpc>
              <a:spcBef>
                <a:spcPct val="30000"/>
              </a:spcBef>
              <a:spcAft>
                <a:spcPct val="0"/>
              </a:spcAft>
              <a:buSzPct val="100000"/>
              <a:buChar char="•"/>
              <a:defRPr sz="1200" b="1">
                <a:solidFill>
                  <a:srgbClr val="FF3300"/>
                </a:solidFill>
                <a:latin typeface="+mn-lt"/>
              </a:defRPr>
            </a:lvl9pPr>
          </a:lstStyle>
          <a:p>
            <a:pPr marL="342900" indent="-342900">
              <a:buFontTx/>
              <a:buNone/>
            </a:pPr>
            <a:r>
              <a:rPr lang="en-US" altLang="en-US" kern="0" dirty="0" smtClean="0">
                <a:solidFill>
                  <a:srgbClr val="0000CC"/>
                </a:solidFill>
              </a:rPr>
              <a:t>The observation of 0</a:t>
            </a:r>
            <a:r>
              <a:rPr lang="en-US" altLang="en-US" kern="0" dirty="0" smtClean="0">
                <a:solidFill>
                  <a:srgbClr val="0000CC"/>
                </a:solidFill>
                <a:latin typeface="Symbol" pitchFamily="18" charset="2"/>
              </a:rPr>
              <a:t>n</a:t>
            </a:r>
            <a:r>
              <a:rPr lang="en-US" altLang="en-US" kern="0" dirty="0" smtClean="0">
                <a:solidFill>
                  <a:srgbClr val="0000CC"/>
                </a:solidFill>
              </a:rPr>
              <a:t> </a:t>
            </a:r>
            <a:r>
              <a:rPr lang="en-US" altLang="en-US" kern="0" dirty="0" smtClean="0">
                <a:solidFill>
                  <a:srgbClr val="0000CC"/>
                </a:solidFill>
                <a:latin typeface="Symbol" pitchFamily="18" charset="2"/>
              </a:rPr>
              <a:t>bb</a:t>
            </a:r>
            <a:r>
              <a:rPr lang="en-US" altLang="en-US" kern="0" dirty="0" smtClean="0">
                <a:solidFill>
                  <a:srgbClr val="0000CC"/>
                </a:solidFill>
              </a:rPr>
              <a:t> would:</a:t>
            </a:r>
          </a:p>
          <a:p>
            <a:pPr marL="342900" indent="-342900">
              <a:buFontTx/>
              <a:buNone/>
            </a:pPr>
            <a:endParaRPr lang="en-US" altLang="en-US" kern="0" dirty="0" smtClean="0">
              <a:solidFill>
                <a:srgbClr val="085FE4"/>
              </a:solidFill>
            </a:endParaRPr>
          </a:p>
          <a:p>
            <a:pPr marL="342900" indent="-342900">
              <a:buFont typeface="Times" pitchFamily="18" charset="0"/>
              <a:buAutoNum type="arabicPeriod"/>
            </a:pPr>
            <a:r>
              <a:rPr lang="en-US" altLang="en-US" b="0" kern="0" dirty="0"/>
              <a:t>Determine the absolute mass scale for </a:t>
            </a:r>
            <a:r>
              <a:rPr lang="en-US" altLang="en-US" b="0" kern="0" dirty="0" smtClean="0"/>
              <a:t>neutrinos</a:t>
            </a:r>
            <a:endParaRPr lang="en-US" altLang="en-US" b="0" kern="0" dirty="0"/>
          </a:p>
          <a:p>
            <a:pPr marL="342900" indent="-342900">
              <a:buFont typeface="Times" pitchFamily="18" charset="0"/>
              <a:buAutoNum type="arabicPeriod"/>
            </a:pPr>
            <a:r>
              <a:rPr lang="en-US" altLang="en-US" b="0" kern="0" dirty="0" smtClean="0"/>
              <a:t>Demonstrate lepton number violation</a:t>
            </a:r>
          </a:p>
          <a:p>
            <a:pPr marL="342900" indent="-342900">
              <a:buFont typeface="Times" pitchFamily="18" charset="0"/>
              <a:buAutoNum type="arabicPeriod"/>
            </a:pPr>
            <a:r>
              <a:rPr lang="en-US" altLang="en-US" b="0" kern="0" dirty="0" smtClean="0"/>
              <a:t>Establish </a:t>
            </a:r>
            <a:r>
              <a:rPr lang="en-US" altLang="en-US" b="0" kern="0" dirty="0"/>
              <a:t>the neutrino as a massive </a:t>
            </a:r>
            <a:r>
              <a:rPr lang="en-US" altLang="en-US" b="0" kern="0" dirty="0" err="1"/>
              <a:t>Majorana</a:t>
            </a:r>
            <a:r>
              <a:rPr lang="en-US" altLang="en-US" b="0" kern="0" dirty="0"/>
              <a:t> </a:t>
            </a:r>
            <a:r>
              <a:rPr lang="en-US" altLang="en-US" b="0" kern="0" dirty="0" smtClean="0"/>
              <a:t>particle</a:t>
            </a:r>
            <a:endParaRPr lang="en-US" altLang="en-US" b="0" kern="0" dirty="0"/>
          </a:p>
          <a:p>
            <a:pPr marL="342900" indent="-342900"/>
            <a:endParaRPr lang="en-US" altLang="en-US" kern="0" dirty="0"/>
          </a:p>
        </p:txBody>
      </p:sp>
    </p:spTree>
    <p:extLst>
      <p:ext uri="{BB962C8B-B14F-4D97-AF65-F5344CB8AC3E}">
        <p14:creationId xmlns:p14="http://schemas.microsoft.com/office/powerpoint/2010/main" val="6141551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8600" y="914400"/>
            <a:ext cx="6019800" cy="5638800"/>
            <a:chOff x="1524000" y="990600"/>
            <a:chExt cx="6019800" cy="5638800"/>
          </a:xfrm>
        </p:grpSpPr>
        <p:sp>
          <p:nvSpPr>
            <p:cNvPr id="3076" name="TextBox 24"/>
            <p:cNvSpPr txBox="1">
              <a:spLocks noChangeArrowheads="1"/>
            </p:cNvSpPr>
            <p:nvPr/>
          </p:nvSpPr>
          <p:spPr bwMode="auto">
            <a:xfrm>
              <a:off x="4419600" y="3652838"/>
              <a:ext cx="304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r>
                <a:rPr lang="en-US" altLang="en-US">
                  <a:solidFill>
                    <a:schemeClr val="tx1"/>
                  </a:solidFill>
                </a:rPr>
                <a:t>+</a:t>
              </a:r>
            </a:p>
          </p:txBody>
        </p:sp>
        <p:cxnSp>
          <p:nvCxnSpPr>
            <p:cNvPr id="3078" name="Straight Connector 27"/>
            <p:cNvCxnSpPr>
              <a:cxnSpLocks noChangeShapeType="1"/>
            </p:cNvCxnSpPr>
            <p:nvPr/>
          </p:nvCxnSpPr>
          <p:spPr bwMode="auto">
            <a:xfrm flipH="1" flipV="1">
              <a:off x="2057400" y="1981200"/>
              <a:ext cx="2514600" cy="180975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79" name="Straight Connector 28"/>
            <p:cNvCxnSpPr>
              <a:cxnSpLocks noChangeShapeType="1"/>
            </p:cNvCxnSpPr>
            <p:nvPr/>
          </p:nvCxnSpPr>
          <p:spPr bwMode="auto">
            <a:xfrm flipV="1">
              <a:off x="4572000" y="1295400"/>
              <a:ext cx="1828800" cy="251460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80" name="Straight Connector 29"/>
            <p:cNvCxnSpPr>
              <a:cxnSpLocks noChangeShapeType="1"/>
            </p:cNvCxnSpPr>
            <p:nvPr/>
          </p:nvCxnSpPr>
          <p:spPr bwMode="auto">
            <a:xfrm flipH="1">
              <a:off x="2743200" y="3810000"/>
              <a:ext cx="1828800" cy="243840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81" name="Straight Connector 30"/>
            <p:cNvCxnSpPr>
              <a:cxnSpLocks noChangeShapeType="1"/>
            </p:cNvCxnSpPr>
            <p:nvPr/>
          </p:nvCxnSpPr>
          <p:spPr bwMode="auto">
            <a:xfrm flipH="1" flipV="1">
              <a:off x="4572000" y="3810000"/>
              <a:ext cx="2667000" cy="190500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82" name="Straight Connector 37"/>
            <p:cNvCxnSpPr>
              <a:cxnSpLocks noChangeShapeType="1"/>
            </p:cNvCxnSpPr>
            <p:nvPr/>
          </p:nvCxnSpPr>
          <p:spPr bwMode="auto">
            <a:xfrm flipV="1">
              <a:off x="1524000" y="3797300"/>
              <a:ext cx="3048000" cy="46990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83" name="Straight Connector 38"/>
            <p:cNvCxnSpPr>
              <a:cxnSpLocks noChangeShapeType="1"/>
            </p:cNvCxnSpPr>
            <p:nvPr/>
          </p:nvCxnSpPr>
          <p:spPr bwMode="auto">
            <a:xfrm flipH="1" flipV="1">
              <a:off x="4572000" y="3806825"/>
              <a:ext cx="457200" cy="2822575"/>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3084" name="Straight Connector 39"/>
            <p:cNvCxnSpPr>
              <a:cxnSpLocks noChangeShapeType="1"/>
            </p:cNvCxnSpPr>
            <p:nvPr/>
          </p:nvCxnSpPr>
          <p:spPr bwMode="auto">
            <a:xfrm flipH="1" flipV="1">
              <a:off x="4114800" y="990600"/>
              <a:ext cx="460375" cy="2819400"/>
            </a:xfrm>
            <a:prstGeom prst="line">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85" name="Straight Connector 40"/>
            <p:cNvCxnSpPr>
              <a:cxnSpLocks noChangeShapeType="1"/>
            </p:cNvCxnSpPr>
            <p:nvPr/>
          </p:nvCxnSpPr>
          <p:spPr bwMode="auto">
            <a:xfrm flipV="1">
              <a:off x="4572000" y="3276600"/>
              <a:ext cx="2971800" cy="508000"/>
            </a:xfrm>
            <a:prstGeom prst="line">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3086" name="Oval 23"/>
            <p:cNvSpPr>
              <a:spLocks noChangeArrowheads="1"/>
            </p:cNvSpPr>
            <p:nvPr/>
          </p:nvSpPr>
          <p:spPr bwMode="auto">
            <a:xfrm>
              <a:off x="4160838" y="3400425"/>
              <a:ext cx="803275" cy="779463"/>
            </a:xfrm>
            <a:prstGeom prst="ellipse">
              <a:avLst/>
            </a:prstGeom>
            <a:solidFill>
              <a:srgbClr val="FF0066"/>
            </a:solidFill>
            <a:ln w="12700">
              <a:solidFill>
                <a:schemeClr val="tx1"/>
              </a:solidFill>
              <a:round/>
              <a:headEnd/>
              <a:tailEnd/>
            </a:ln>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3087" name="TextBox 48"/>
            <p:cNvSpPr txBox="1">
              <a:spLocks noChangeArrowheads="1"/>
            </p:cNvSpPr>
            <p:nvPr/>
          </p:nvSpPr>
          <p:spPr bwMode="auto">
            <a:xfrm flipV="1">
              <a:off x="4411054" y="3667972"/>
              <a:ext cx="304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r>
                <a:rPr lang="en-US" altLang="en-US" dirty="0">
                  <a:solidFill>
                    <a:schemeClr val="tx1"/>
                  </a:solidFill>
                </a:rPr>
                <a:t>+</a:t>
              </a:r>
            </a:p>
          </p:txBody>
        </p:sp>
      </p:grpSp>
      <p:graphicFrame>
        <p:nvGraphicFramePr>
          <p:cNvPr id="3074" name="Object 3"/>
          <p:cNvGraphicFramePr>
            <a:graphicFrameLocks noChangeAspect="1"/>
          </p:cNvGraphicFramePr>
          <p:nvPr>
            <p:extLst>
              <p:ext uri="{D42A27DB-BD31-4B8C-83A1-F6EECF244321}">
                <p14:modId xmlns:p14="http://schemas.microsoft.com/office/powerpoint/2010/main" val="696870491"/>
              </p:ext>
            </p:extLst>
          </p:nvPr>
        </p:nvGraphicFramePr>
        <p:xfrm>
          <a:off x="4800600" y="1905000"/>
          <a:ext cx="722313" cy="1179513"/>
        </p:xfrm>
        <a:graphic>
          <a:graphicData uri="http://schemas.openxmlformats.org/presentationml/2006/ole">
            <mc:AlternateContent xmlns:mc="http://schemas.openxmlformats.org/markup-compatibility/2006">
              <mc:Choice xmlns:v="urn:schemas-microsoft-com:vml" Requires="v">
                <p:oleObj spid="_x0000_s89174" name="Equation" r:id="rId3" imgW="241200" imgH="393480" progId="Equation.3">
                  <p:embed/>
                </p:oleObj>
              </mc:Choice>
              <mc:Fallback>
                <p:oleObj name="Equation" r:id="rId3" imgW="24120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905000"/>
                        <a:ext cx="722313"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altLang="en-US" dirty="0" smtClean="0"/>
              <a:t>Photons and Gluons - similar but different </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6400799" y="1143000"/>
                <a:ext cx="2590801" cy="4243387"/>
              </a:xfrm>
            </p:spPr>
            <p:txBody>
              <a:bodyPr/>
              <a:lstStyle/>
              <a:p>
                <a:pPr>
                  <a:spcBef>
                    <a:spcPts val="1000"/>
                  </a:spcBef>
                </a:pPr>
                <a:r>
                  <a:rPr lang="en-US" sz="1700" dirty="0"/>
                  <a:t>Photons and Gluons are massless spin one vector bosons</a:t>
                </a:r>
              </a:p>
              <a:p>
                <a:pPr>
                  <a:spcBef>
                    <a:spcPts val="1000"/>
                  </a:spcBef>
                </a:pPr>
                <a:r>
                  <a:rPr lang="en-US" sz="1700" dirty="0"/>
                  <a:t>Photons mediate the interaction between E&amp;M charges </a:t>
                </a:r>
                <a:endParaRPr lang="en-US" sz="1700" dirty="0" smtClean="0"/>
              </a:p>
              <a:p>
                <a:pPr>
                  <a:spcBef>
                    <a:spcPts val="1000"/>
                  </a:spcBef>
                </a:pPr>
                <a:r>
                  <a:rPr lang="en-US" sz="1700" dirty="0" smtClean="0"/>
                  <a:t>Photons carry no charge, themselves</a:t>
                </a:r>
              </a:p>
              <a:p>
                <a:pPr>
                  <a:spcBef>
                    <a:spcPts val="1000"/>
                  </a:spcBef>
                </a:pPr>
                <a:r>
                  <a:rPr lang="en-US" sz="1700" dirty="0"/>
                  <a:t>Gluons carry color charge</a:t>
                </a:r>
              </a:p>
              <a:p>
                <a:pPr>
                  <a:spcBef>
                    <a:spcPts val="1000"/>
                  </a:spcBef>
                </a:pPr>
                <a:r>
                  <a:rPr lang="en-US" sz="1700" dirty="0" smtClean="0"/>
                  <a:t>Coulombs </a:t>
                </a:r>
                <a:r>
                  <a:rPr lang="en-US" sz="1700" dirty="0"/>
                  <a:t>law is a </a:t>
                </a:r>
                <a14:m>
                  <m:oMath xmlns:m="http://schemas.openxmlformats.org/officeDocument/2006/math">
                    <m:f>
                      <m:fPr>
                        <m:type m:val="skw"/>
                        <m:ctrlPr>
                          <a:rPr lang="en-US" i="1">
                            <a:latin typeface="Cambria Math"/>
                          </a:rPr>
                        </m:ctrlPr>
                      </m:fPr>
                      <m:num>
                        <m:r>
                          <a:rPr lang="en-US" i="1">
                            <a:latin typeface="Cambria Math"/>
                          </a:rPr>
                          <m:t>𝟏</m:t>
                        </m:r>
                      </m:num>
                      <m:den>
                        <m:sSup>
                          <m:sSupPr>
                            <m:ctrlPr>
                              <a:rPr lang="en-US" i="1">
                                <a:latin typeface="Cambria Math"/>
                              </a:rPr>
                            </m:ctrlPr>
                          </m:sSupPr>
                          <m:e>
                            <m:r>
                              <a:rPr lang="en-US" i="1">
                                <a:latin typeface="Cambria Math"/>
                              </a:rPr>
                              <m:t>𝑹</m:t>
                            </m:r>
                          </m:e>
                          <m:sup>
                            <m:r>
                              <a:rPr lang="en-US" i="1">
                                <a:latin typeface="Cambria Math"/>
                              </a:rPr>
                              <m:t>𝟐</m:t>
                            </m:r>
                          </m:sup>
                        </m:sSup>
                      </m:den>
                    </m:f>
                  </m:oMath>
                </a14:m>
                <a:r>
                  <a:rPr lang="en-US" dirty="0"/>
                  <a:t>   </a:t>
                </a:r>
                <a:r>
                  <a:rPr lang="en-US" sz="1700" dirty="0"/>
                  <a:t>Force due to the 3 spatial dimensions of our Universe</a:t>
                </a:r>
                <a:r>
                  <a:rPr lang="en-US" dirty="0"/>
                  <a:t> </a:t>
                </a:r>
                <a:r>
                  <a:rPr lang="en-US" sz="1000" dirty="0"/>
                  <a:t>(I’m assuming you are clever physicists who understand that I’ve drawn a 3D problem in 2 dimensions)</a:t>
                </a:r>
              </a:p>
              <a:p>
                <a:pPr>
                  <a:spcBef>
                    <a:spcPts val="1000"/>
                  </a:spcBef>
                </a:pPr>
                <a:r>
                  <a:rPr lang="en-US" sz="1700" dirty="0"/>
                  <a:t>Geometry and Topology are important </a:t>
                </a:r>
              </a:p>
              <a:p>
                <a:endParaRPr lang="en-US" dirty="0" smtClean="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6400799" y="1143000"/>
                <a:ext cx="2590801" cy="4243387"/>
              </a:xfrm>
              <a:blipFill rotWithShape="1">
                <a:blip r:embed="rId5"/>
                <a:stretch>
                  <a:fillRect l="-3059" t="-1149" r="-3765" b="-28879"/>
                </a:stretch>
              </a:blipFill>
            </p:spPr>
            <p:txBody>
              <a:bodyPr/>
              <a:lstStyle/>
              <a:p>
                <a:r>
                  <a:rPr lang="en-US">
                    <a:noFill/>
                  </a:rPr>
                  <a:t> </a:t>
                </a:r>
              </a:p>
            </p:txBody>
          </p:sp>
        </mc:Fallback>
      </mc:AlternateContent>
    </p:spTree>
    <p:extLst>
      <p:ext uri="{BB962C8B-B14F-4D97-AF65-F5344CB8AC3E}">
        <p14:creationId xmlns:p14="http://schemas.microsoft.com/office/powerpoint/2010/main" val="269730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098"/>
          <p:cNvSpPr>
            <a:spLocks noGrp="1" noChangeArrowheads="1"/>
          </p:cNvSpPr>
          <p:nvPr>
            <p:ph type="title"/>
          </p:nvPr>
        </p:nvSpPr>
        <p:spPr/>
        <p:txBody>
          <a:bodyPr/>
          <a:lstStyle/>
          <a:p>
            <a:r>
              <a:rPr lang="en-US" altLang="en-US" dirty="0"/>
              <a:t>Who is RHIC and what does he do?</a:t>
            </a:r>
            <a:endParaRPr lang="en-US" altLang="en-US" dirty="0" smtClean="0"/>
          </a:p>
        </p:txBody>
      </p:sp>
      <p:sp>
        <p:nvSpPr>
          <p:cNvPr id="5123" name="Rectangle 4099"/>
          <p:cNvSpPr>
            <a:spLocks noGrp="1" noChangeArrowheads="1"/>
          </p:cNvSpPr>
          <p:nvPr>
            <p:ph type="body" idx="1"/>
          </p:nvPr>
        </p:nvSpPr>
        <p:spPr>
          <a:xfrm>
            <a:off x="6934200" y="1314450"/>
            <a:ext cx="1828800" cy="4876800"/>
          </a:xfrm>
        </p:spPr>
        <p:txBody>
          <a:bodyPr/>
          <a:lstStyle/>
          <a:p>
            <a:r>
              <a:rPr lang="en-US" altLang="en-US" sz="1600" smtClean="0"/>
              <a:t>RHIC accelerates   a variety of heavy ion beams up to 100 GeV/amu </a:t>
            </a:r>
          </a:p>
          <a:p>
            <a:r>
              <a:rPr lang="en-US" altLang="en-US" sz="1600" smtClean="0"/>
              <a:t>Two Large and two small detectors have been built </a:t>
            </a:r>
          </a:p>
          <a:p>
            <a:r>
              <a:rPr lang="en-US" altLang="en-US" sz="1600" smtClean="0"/>
              <a:t>STAR is the “Hadronic Signals” experiment</a:t>
            </a:r>
          </a:p>
          <a:p>
            <a:r>
              <a:rPr lang="en-US" altLang="en-US" sz="1600" smtClean="0"/>
              <a:t>At its heart   is a large Time Projection Chamber</a:t>
            </a:r>
          </a:p>
          <a:p>
            <a:endParaRPr lang="en-US" altLang="en-US" smtClean="0"/>
          </a:p>
        </p:txBody>
      </p:sp>
      <p:sp>
        <p:nvSpPr>
          <p:cNvPr id="5124" name="Rectangle 4100"/>
          <p:cNvSpPr>
            <a:spLocks noChangeArrowheads="1"/>
          </p:cNvSpPr>
          <p:nvPr/>
        </p:nvSpPr>
        <p:spPr bwMode="auto">
          <a:xfrm>
            <a:off x="3413125" y="2809875"/>
            <a:ext cx="288925" cy="7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2944" tIns="12618" rIns="22944" bIns="12618">
            <a:spAutoFit/>
          </a:bodyPr>
          <a:lstStyle>
            <a:lvl1pPr defTabSz="90488">
              <a:defRPr sz="1600" b="1">
                <a:solidFill>
                  <a:srgbClr val="618FFD"/>
                </a:solidFill>
                <a:latin typeface="Helvetica"/>
              </a:defRPr>
            </a:lvl1pPr>
            <a:lvl2pPr marL="742950" indent="-285750" defTabSz="90488">
              <a:defRPr sz="1600" b="1">
                <a:solidFill>
                  <a:srgbClr val="618FFD"/>
                </a:solidFill>
                <a:latin typeface="Helvetica"/>
              </a:defRPr>
            </a:lvl2pPr>
            <a:lvl3pPr marL="1143000" indent="-228600" defTabSz="90488">
              <a:defRPr sz="1600" b="1">
                <a:solidFill>
                  <a:srgbClr val="618FFD"/>
                </a:solidFill>
                <a:latin typeface="Helvetica"/>
              </a:defRPr>
            </a:lvl3pPr>
            <a:lvl4pPr marL="1600200" indent="-228600" defTabSz="90488">
              <a:defRPr sz="1600" b="1">
                <a:solidFill>
                  <a:srgbClr val="618FFD"/>
                </a:solidFill>
                <a:latin typeface="Helvetica"/>
              </a:defRPr>
            </a:lvl4pPr>
            <a:lvl5pPr marL="2057400" indent="-228600" defTabSz="90488">
              <a:defRPr sz="1600" b="1">
                <a:solidFill>
                  <a:srgbClr val="618FFD"/>
                </a:solidFill>
                <a:latin typeface="Helvetica"/>
              </a:defRPr>
            </a:lvl5pPr>
            <a:lvl6pPr marL="2514600" indent="-228600" defTabSz="90488" eaLnBrk="0" fontAlgn="base" hangingPunct="0">
              <a:lnSpc>
                <a:spcPct val="90000"/>
              </a:lnSpc>
              <a:spcBef>
                <a:spcPct val="0"/>
              </a:spcBef>
              <a:spcAft>
                <a:spcPct val="0"/>
              </a:spcAft>
              <a:defRPr sz="1600" b="1">
                <a:solidFill>
                  <a:srgbClr val="618FFD"/>
                </a:solidFill>
                <a:latin typeface="Helvetica"/>
              </a:defRPr>
            </a:lvl6pPr>
            <a:lvl7pPr marL="2971800" indent="-228600" defTabSz="90488" eaLnBrk="0" fontAlgn="base" hangingPunct="0">
              <a:lnSpc>
                <a:spcPct val="90000"/>
              </a:lnSpc>
              <a:spcBef>
                <a:spcPct val="0"/>
              </a:spcBef>
              <a:spcAft>
                <a:spcPct val="0"/>
              </a:spcAft>
              <a:defRPr sz="1600" b="1">
                <a:solidFill>
                  <a:srgbClr val="618FFD"/>
                </a:solidFill>
                <a:latin typeface="Helvetica"/>
              </a:defRPr>
            </a:lvl7pPr>
            <a:lvl8pPr marL="3429000" indent="-228600" defTabSz="90488" eaLnBrk="0" fontAlgn="base" hangingPunct="0">
              <a:lnSpc>
                <a:spcPct val="90000"/>
              </a:lnSpc>
              <a:spcBef>
                <a:spcPct val="0"/>
              </a:spcBef>
              <a:spcAft>
                <a:spcPct val="0"/>
              </a:spcAft>
              <a:defRPr sz="1600" b="1">
                <a:solidFill>
                  <a:srgbClr val="618FFD"/>
                </a:solidFill>
                <a:latin typeface="Helvetica"/>
              </a:defRPr>
            </a:lvl8pPr>
            <a:lvl9pPr marL="3886200" indent="-228600" defTabSz="90488"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sz="400">
                <a:solidFill>
                  <a:schemeClr val="bg1"/>
                </a:solidFill>
                <a:latin typeface="Arial" pitchFamily="34" charset="0"/>
              </a:rPr>
              <a:t>h</a:t>
            </a:r>
          </a:p>
        </p:txBody>
      </p:sp>
      <p:sp>
        <p:nvSpPr>
          <p:cNvPr id="136203" name="Text Box 4107"/>
          <p:cNvSpPr txBox="1">
            <a:spLocks noChangeAspect="1" noChangeArrowheads="1"/>
          </p:cNvSpPr>
          <p:nvPr/>
        </p:nvSpPr>
        <p:spPr bwMode="auto">
          <a:xfrm rot="-1541998">
            <a:off x="685800" y="5943600"/>
            <a:ext cx="1495425" cy="304800"/>
          </a:xfrm>
          <a:prstGeom prst="rect">
            <a:avLst/>
          </a:prstGeom>
          <a:noFill/>
          <a:ln w="12700">
            <a:noFill/>
            <a:miter lim="800000"/>
            <a:headEnd/>
            <a:tailEnd/>
          </a:ln>
          <a:effectLst>
            <a:outerShdw dist="17961" dir="2700000" algn="ctr" rotWithShape="0">
              <a:schemeClr val="bg2"/>
            </a:outerShdw>
          </a:effectLst>
        </p:spPr>
        <p:txBody>
          <a:bodyPr>
            <a:spAutoFit/>
          </a:bodyPr>
          <a:lstStyle/>
          <a:p>
            <a:pPr algn="ctr">
              <a:lnSpc>
                <a:spcPct val="100000"/>
              </a:lnSpc>
              <a:spcBef>
                <a:spcPct val="50000"/>
              </a:spcBef>
              <a:defRPr/>
            </a:pPr>
            <a:r>
              <a:rPr lang="en-US" altLang="en-US" sz="1400">
                <a:solidFill>
                  <a:srgbClr val="FFFF00"/>
                </a:solidFill>
                <a:latin typeface="Helvetica" pitchFamily="34" charset="0"/>
              </a:rPr>
              <a:t>Long Island</a:t>
            </a:r>
            <a:endParaRPr lang="en-US" altLang="en-US" sz="2800">
              <a:solidFill>
                <a:srgbClr val="FFFF00"/>
              </a:solidFill>
              <a:latin typeface="Helvetica" pitchFamily="34" charset="0"/>
            </a:endParaRPr>
          </a:p>
        </p:txBody>
      </p:sp>
      <p:grpSp>
        <p:nvGrpSpPr>
          <p:cNvPr id="5126" name="Group 4117"/>
          <p:cNvGrpSpPr>
            <a:grpSpLocks/>
          </p:cNvGrpSpPr>
          <p:nvPr/>
        </p:nvGrpSpPr>
        <p:grpSpPr bwMode="auto">
          <a:xfrm>
            <a:off x="0" y="920750"/>
            <a:ext cx="6854825" cy="5937250"/>
            <a:chOff x="0" y="580"/>
            <a:chExt cx="4318" cy="3740"/>
          </a:xfrm>
        </p:grpSpPr>
        <p:grpSp>
          <p:nvGrpSpPr>
            <p:cNvPr id="5127" name="Group 4116"/>
            <p:cNvGrpSpPr>
              <a:grpSpLocks/>
            </p:cNvGrpSpPr>
            <p:nvPr/>
          </p:nvGrpSpPr>
          <p:grpSpPr bwMode="auto">
            <a:xfrm>
              <a:off x="288" y="580"/>
              <a:ext cx="4030" cy="3028"/>
              <a:chOff x="288" y="580"/>
              <a:chExt cx="4030" cy="3028"/>
            </a:xfrm>
          </p:grpSpPr>
          <p:pic>
            <p:nvPicPr>
              <p:cNvPr id="5130" name="Picture 410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580"/>
                <a:ext cx="4030" cy="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31" name="Picture 411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6" y="1422"/>
                <a:ext cx="409"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8" name="Picture 41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56"/>
              <a:ext cx="1653"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Line 4108"/>
            <p:cNvSpPr>
              <a:spLocks noChangeAspect="1" noChangeShapeType="1"/>
            </p:cNvSpPr>
            <p:nvPr/>
          </p:nvSpPr>
          <p:spPr bwMode="auto">
            <a:xfrm>
              <a:off x="1218" y="3402"/>
              <a:ext cx="65" cy="26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8253931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p:cNvSpPr>
            <a:spLocks noGrp="1"/>
          </p:cNvSpPr>
          <p:nvPr>
            <p:ph type="title"/>
          </p:nvPr>
        </p:nvSpPr>
        <p:spPr>
          <a:xfrm>
            <a:off x="285750" y="311150"/>
            <a:ext cx="7715250" cy="534988"/>
          </a:xfrm>
        </p:spPr>
        <p:txBody>
          <a:bodyPr/>
          <a:lstStyle/>
          <a:p>
            <a:r>
              <a:rPr lang="en-US" altLang="en-US" dirty="0" smtClean="0"/>
              <a:t>The STAR Magnet   </a:t>
            </a:r>
            <a:r>
              <a:rPr lang="en-US" altLang="en-US" sz="2400" dirty="0" smtClean="0"/>
              <a:t>(room temp Aluminum coils)</a:t>
            </a:r>
          </a:p>
        </p:txBody>
      </p:sp>
      <p:graphicFrame>
        <p:nvGraphicFramePr>
          <p:cNvPr id="1026" name="Object 2"/>
          <p:cNvGraphicFramePr>
            <a:graphicFrameLocks noChangeAspect="1"/>
          </p:cNvGraphicFramePr>
          <p:nvPr/>
        </p:nvGraphicFramePr>
        <p:xfrm>
          <a:off x="381000" y="938213"/>
          <a:ext cx="4433888" cy="5438775"/>
        </p:xfrm>
        <a:graphic>
          <a:graphicData uri="http://schemas.openxmlformats.org/presentationml/2006/ole">
            <mc:AlternateContent xmlns:mc="http://schemas.openxmlformats.org/markup-compatibility/2006">
              <mc:Choice xmlns:v="urn:schemas-microsoft-com:vml" Requires="v">
                <p:oleObj spid="_x0000_s90429" name="Photo Editor Photo" r:id="rId3" imgW="9066667" imgH="11123810" progId="">
                  <p:embed/>
                </p:oleObj>
              </mc:Choice>
              <mc:Fallback>
                <p:oleObj name="Photo Editor Photo" r:id="rId3" imgW="9066667" imgH="1112381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38213"/>
                        <a:ext cx="4433888" cy="54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4"/>
          <p:cNvGraphicFramePr>
            <a:graphicFrameLocks noChangeAspect="1"/>
          </p:cNvGraphicFramePr>
          <p:nvPr/>
        </p:nvGraphicFramePr>
        <p:xfrm>
          <a:off x="5638800" y="1219200"/>
          <a:ext cx="2682875" cy="2895600"/>
        </p:xfrm>
        <a:graphic>
          <a:graphicData uri="http://schemas.openxmlformats.org/presentationml/2006/ole">
            <mc:AlternateContent xmlns:mc="http://schemas.openxmlformats.org/markup-compatibility/2006">
              <mc:Choice xmlns:v="urn:schemas-microsoft-com:vml" Requires="v">
                <p:oleObj spid="_x0000_s90430" name="Designer Drawing" r:id="rId5" imgW="3975120" imgH="4289040" progId="">
                  <p:embed/>
                </p:oleObj>
              </mc:Choice>
              <mc:Fallback>
                <p:oleObj name="Designer Drawing" r:id="rId5" imgW="3975120" imgH="428904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219200"/>
                        <a:ext cx="2682875" cy="289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5"/>
          <p:cNvGraphicFramePr>
            <a:graphicFrameLocks noChangeAspect="1"/>
          </p:cNvGraphicFramePr>
          <p:nvPr/>
        </p:nvGraphicFramePr>
        <p:xfrm>
          <a:off x="5318125" y="4962525"/>
          <a:ext cx="3425825" cy="598488"/>
        </p:xfrm>
        <a:graphic>
          <a:graphicData uri="http://schemas.openxmlformats.org/presentationml/2006/ole">
            <mc:AlternateContent xmlns:mc="http://schemas.openxmlformats.org/markup-compatibility/2006">
              <mc:Choice xmlns:v="urn:schemas-microsoft-com:vml" Requires="v">
                <p:oleObj spid="_x0000_s90431" name="Equation" r:id="rId7" imgW="2539800" imgH="444240" progId="Equation.3">
                  <p:embed/>
                </p:oleObj>
              </mc:Choice>
              <mc:Fallback>
                <p:oleObj name="Equation" r:id="rId7" imgW="2539800" imgH="444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8125" y="4962525"/>
                        <a:ext cx="3425825"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32" name="Group 10"/>
          <p:cNvGrpSpPr>
            <a:grpSpLocks/>
          </p:cNvGrpSpPr>
          <p:nvPr/>
        </p:nvGrpSpPr>
        <p:grpSpPr bwMode="auto">
          <a:xfrm>
            <a:off x="5722938" y="6210300"/>
            <a:ext cx="2725737" cy="457200"/>
            <a:chOff x="7399338" y="5833701"/>
            <a:chExt cx="2725737" cy="457200"/>
          </a:xfrm>
          <a:solidFill>
            <a:schemeClr val="accent1">
              <a:lumMod val="20000"/>
              <a:lumOff val="80000"/>
            </a:schemeClr>
          </a:solidFill>
        </p:grpSpPr>
        <p:sp>
          <p:nvSpPr>
            <p:cNvPr id="1034" name="Rectangle 12"/>
            <p:cNvSpPr>
              <a:spLocks noChangeArrowheads="1"/>
            </p:cNvSpPr>
            <p:nvPr/>
          </p:nvSpPr>
          <p:spPr bwMode="auto">
            <a:xfrm>
              <a:off x="7399338" y="5833701"/>
              <a:ext cx="2725737" cy="457200"/>
            </a:xfrm>
            <a:prstGeom prst="rect">
              <a:avLst/>
            </a:prstGeom>
            <a:grpFill/>
            <a:ln w="12700">
              <a:solidFill>
                <a:schemeClr val="tx1"/>
              </a:solidFill>
              <a:miter lim="800000"/>
              <a:headEnd/>
              <a:tailEnd/>
            </a:ln>
          </p:spPr>
          <p:txBody>
            <a:bodyPr lIns="92075" tIns="46038" rIns="92075" bIns="46038" anchor="ctr">
              <a:spAutoFit/>
            </a:bodyPr>
            <a:lstStyle>
              <a:lvl1pPr eaLnBrk="0" hangingPunct="0">
                <a:defRPr b="1">
                  <a:solidFill>
                    <a:schemeClr val="tx1"/>
                  </a:solidFill>
                  <a:latin typeface="Helvetica" pitchFamily="34" charset="0"/>
                  <a:cs typeface="Arial" pitchFamily="34" charset="0"/>
                </a:defRPr>
              </a:lvl1pPr>
              <a:lvl2pPr marL="742950" indent="-285750" eaLnBrk="0" hangingPunct="0">
                <a:defRPr b="1">
                  <a:solidFill>
                    <a:schemeClr val="tx1"/>
                  </a:solidFill>
                  <a:latin typeface="Helvetica" pitchFamily="34" charset="0"/>
                  <a:cs typeface="Arial" pitchFamily="34" charset="0"/>
                </a:defRPr>
              </a:lvl2pPr>
              <a:lvl3pPr marL="1143000" indent="-228600" eaLnBrk="0" hangingPunct="0">
                <a:defRPr b="1">
                  <a:solidFill>
                    <a:schemeClr val="tx1"/>
                  </a:solidFill>
                  <a:latin typeface="Helvetica" pitchFamily="34" charset="0"/>
                  <a:cs typeface="Arial" pitchFamily="34" charset="0"/>
                </a:defRPr>
              </a:lvl3pPr>
              <a:lvl4pPr marL="1600200" indent="-228600" eaLnBrk="0" hangingPunct="0">
                <a:defRPr b="1">
                  <a:solidFill>
                    <a:schemeClr val="tx1"/>
                  </a:solidFill>
                  <a:latin typeface="Helvetica" pitchFamily="34" charset="0"/>
                  <a:cs typeface="Arial" pitchFamily="34" charset="0"/>
                </a:defRPr>
              </a:lvl4pPr>
              <a:lvl5pPr marL="2057400" indent="-228600" eaLnBrk="0" hangingPunct="0">
                <a:defRPr b="1">
                  <a:solidFill>
                    <a:schemeClr val="tx1"/>
                  </a:solidFill>
                  <a:latin typeface="Helvetica" pitchFamily="34" charset="0"/>
                  <a:cs typeface="Arial" pitchFamily="34" charset="0"/>
                </a:defRPr>
              </a:lvl5pPr>
              <a:lvl6pPr marL="2514600" indent="-228600" eaLnBrk="0" fontAlgn="base" hangingPunct="0">
                <a:spcBef>
                  <a:spcPct val="0"/>
                </a:spcBef>
                <a:spcAft>
                  <a:spcPct val="0"/>
                </a:spcAft>
                <a:defRPr b="1">
                  <a:solidFill>
                    <a:schemeClr val="tx1"/>
                  </a:solidFill>
                  <a:latin typeface="Helvetica" pitchFamily="34" charset="0"/>
                  <a:cs typeface="Arial" pitchFamily="34" charset="0"/>
                </a:defRPr>
              </a:lvl6pPr>
              <a:lvl7pPr marL="2971800" indent="-228600" eaLnBrk="0" fontAlgn="base" hangingPunct="0">
                <a:spcBef>
                  <a:spcPct val="0"/>
                </a:spcBef>
                <a:spcAft>
                  <a:spcPct val="0"/>
                </a:spcAft>
                <a:defRPr b="1">
                  <a:solidFill>
                    <a:schemeClr val="tx1"/>
                  </a:solidFill>
                  <a:latin typeface="Helvetica" pitchFamily="34" charset="0"/>
                  <a:cs typeface="Arial" pitchFamily="34" charset="0"/>
                </a:defRPr>
              </a:lvl7pPr>
              <a:lvl8pPr marL="3429000" indent="-228600" eaLnBrk="0" fontAlgn="base" hangingPunct="0">
                <a:spcBef>
                  <a:spcPct val="0"/>
                </a:spcBef>
                <a:spcAft>
                  <a:spcPct val="0"/>
                </a:spcAft>
                <a:defRPr b="1">
                  <a:solidFill>
                    <a:schemeClr val="tx1"/>
                  </a:solidFill>
                  <a:latin typeface="Helvetica" pitchFamily="34" charset="0"/>
                  <a:cs typeface="Arial" pitchFamily="34" charset="0"/>
                </a:defRPr>
              </a:lvl8pPr>
              <a:lvl9pPr marL="3886200" indent="-228600" eaLnBrk="0" fontAlgn="base" hangingPunct="0">
                <a:spcBef>
                  <a:spcPct val="0"/>
                </a:spcBef>
                <a:spcAft>
                  <a:spcPct val="0"/>
                </a:spcAft>
                <a:defRPr b="1">
                  <a:solidFill>
                    <a:schemeClr val="tx1"/>
                  </a:solidFill>
                  <a:latin typeface="Helvetica" pitchFamily="34" charset="0"/>
                  <a:cs typeface="Arial" pitchFamily="34" charset="0"/>
                </a:defRPr>
              </a:lvl9pPr>
            </a:lstStyle>
            <a:p>
              <a:pPr>
                <a:lnSpc>
                  <a:spcPct val="90000"/>
                </a:lnSpc>
              </a:pPr>
              <a:endParaRPr lang="en-US" altLang="en-US"/>
            </a:p>
          </p:txBody>
        </p:sp>
        <p:graphicFrame>
          <p:nvGraphicFramePr>
            <p:cNvPr id="1030" name="Object 8"/>
            <p:cNvGraphicFramePr>
              <a:graphicFrameLocks noChangeAspect="1"/>
            </p:cNvGraphicFramePr>
            <p:nvPr/>
          </p:nvGraphicFramePr>
          <p:xfrm>
            <a:off x="7505700" y="5919426"/>
            <a:ext cx="2465388" cy="290513"/>
          </p:xfrm>
          <a:graphic>
            <a:graphicData uri="http://schemas.openxmlformats.org/presentationml/2006/ole">
              <mc:AlternateContent xmlns:mc="http://schemas.openxmlformats.org/markup-compatibility/2006">
                <mc:Choice xmlns:v="urn:schemas-microsoft-com:vml" Requires="v">
                  <p:oleObj spid="_x0000_s90432" name="Equation" r:id="rId9" imgW="1828800" imgH="215640" progId="Equation.3">
                    <p:embed/>
                  </p:oleObj>
                </mc:Choice>
                <mc:Fallback>
                  <p:oleObj name="Equation" r:id="rId9" imgW="1828800" imgH="215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05700" y="5919426"/>
                          <a:ext cx="2465388"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033" name="Text Box 14"/>
          <p:cNvSpPr txBox="1">
            <a:spLocks noChangeArrowheads="1"/>
          </p:cNvSpPr>
          <p:nvPr/>
        </p:nvSpPr>
        <p:spPr bwMode="auto">
          <a:xfrm>
            <a:off x="5133975" y="4300538"/>
            <a:ext cx="38862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Helvetica" pitchFamily="34" charset="0"/>
                <a:cs typeface="Arial" pitchFamily="34" charset="0"/>
              </a:defRPr>
            </a:lvl1pPr>
            <a:lvl2pPr marL="742950" indent="-285750" eaLnBrk="0" hangingPunct="0">
              <a:defRPr b="1">
                <a:solidFill>
                  <a:schemeClr val="tx1"/>
                </a:solidFill>
                <a:latin typeface="Helvetica" pitchFamily="34" charset="0"/>
                <a:cs typeface="Arial" pitchFamily="34" charset="0"/>
              </a:defRPr>
            </a:lvl2pPr>
            <a:lvl3pPr marL="1143000" indent="-228600" eaLnBrk="0" hangingPunct="0">
              <a:defRPr b="1">
                <a:solidFill>
                  <a:schemeClr val="tx1"/>
                </a:solidFill>
                <a:latin typeface="Helvetica" pitchFamily="34" charset="0"/>
                <a:cs typeface="Arial" pitchFamily="34" charset="0"/>
              </a:defRPr>
            </a:lvl3pPr>
            <a:lvl4pPr marL="1600200" indent="-228600" eaLnBrk="0" hangingPunct="0">
              <a:defRPr b="1">
                <a:solidFill>
                  <a:schemeClr val="tx1"/>
                </a:solidFill>
                <a:latin typeface="Helvetica" pitchFamily="34" charset="0"/>
                <a:cs typeface="Arial" pitchFamily="34" charset="0"/>
              </a:defRPr>
            </a:lvl4pPr>
            <a:lvl5pPr marL="2057400" indent="-228600" eaLnBrk="0" hangingPunct="0">
              <a:defRPr b="1">
                <a:solidFill>
                  <a:schemeClr val="tx1"/>
                </a:solidFill>
                <a:latin typeface="Helvetica" pitchFamily="34" charset="0"/>
                <a:cs typeface="Arial" pitchFamily="34" charset="0"/>
              </a:defRPr>
            </a:lvl5pPr>
            <a:lvl6pPr marL="2514600" indent="-228600" eaLnBrk="0" fontAlgn="base" hangingPunct="0">
              <a:spcBef>
                <a:spcPct val="0"/>
              </a:spcBef>
              <a:spcAft>
                <a:spcPct val="0"/>
              </a:spcAft>
              <a:defRPr b="1">
                <a:solidFill>
                  <a:schemeClr val="tx1"/>
                </a:solidFill>
                <a:latin typeface="Helvetica" pitchFamily="34" charset="0"/>
                <a:cs typeface="Arial" pitchFamily="34" charset="0"/>
              </a:defRPr>
            </a:lvl6pPr>
            <a:lvl7pPr marL="2971800" indent="-228600" eaLnBrk="0" fontAlgn="base" hangingPunct="0">
              <a:spcBef>
                <a:spcPct val="0"/>
              </a:spcBef>
              <a:spcAft>
                <a:spcPct val="0"/>
              </a:spcAft>
              <a:defRPr b="1">
                <a:solidFill>
                  <a:schemeClr val="tx1"/>
                </a:solidFill>
                <a:latin typeface="Helvetica" pitchFamily="34" charset="0"/>
                <a:cs typeface="Arial" pitchFamily="34" charset="0"/>
              </a:defRPr>
            </a:lvl7pPr>
            <a:lvl8pPr marL="3429000" indent="-228600" eaLnBrk="0" fontAlgn="base" hangingPunct="0">
              <a:spcBef>
                <a:spcPct val="0"/>
              </a:spcBef>
              <a:spcAft>
                <a:spcPct val="0"/>
              </a:spcAft>
              <a:defRPr b="1">
                <a:solidFill>
                  <a:schemeClr val="tx1"/>
                </a:solidFill>
                <a:latin typeface="Helvetica" pitchFamily="34" charset="0"/>
                <a:cs typeface="Arial" pitchFamily="34" charset="0"/>
              </a:defRPr>
            </a:lvl8pPr>
            <a:lvl9pPr marL="3886200" indent="-228600" eaLnBrk="0" fontAlgn="base" hangingPunct="0">
              <a:spcBef>
                <a:spcPct val="0"/>
              </a:spcBef>
              <a:spcAft>
                <a:spcPct val="0"/>
              </a:spcAft>
              <a:defRPr b="1">
                <a:solidFill>
                  <a:schemeClr val="tx1"/>
                </a:solidFill>
                <a:latin typeface="Helvetica" pitchFamily="34" charset="0"/>
                <a:cs typeface="Arial" pitchFamily="34" charset="0"/>
              </a:defRPr>
            </a:lvl9pPr>
          </a:lstStyle>
          <a:p>
            <a:pPr>
              <a:lnSpc>
                <a:spcPct val="110000"/>
              </a:lnSpc>
              <a:spcBef>
                <a:spcPct val="30000"/>
              </a:spcBef>
              <a:buClr>
                <a:schemeClr val="hlink"/>
              </a:buClr>
              <a:buSzPct val="70000"/>
              <a:buFont typeface="Wingdings" pitchFamily="2" charset="2"/>
              <a:buNone/>
            </a:pPr>
            <a:r>
              <a:rPr lang="en-US" altLang="en-US" sz="1600">
                <a:solidFill>
                  <a:schemeClr val="accent2"/>
                </a:solidFill>
              </a:rPr>
              <a:t>A charged particle in a uniform field follows a (perfect) circular path</a:t>
            </a:r>
            <a:r>
              <a:rPr lang="en-US" altLang="en-US" sz="1600">
                <a:solidFill>
                  <a:srgbClr val="FC0000"/>
                </a:solidFill>
              </a:rPr>
              <a:t> </a:t>
            </a:r>
            <a:r>
              <a:rPr lang="en-US" altLang="en-US" sz="1600">
                <a:solidFill>
                  <a:srgbClr val="0000FF"/>
                </a:solidFill>
              </a:rPr>
              <a:t>                                </a:t>
            </a:r>
            <a:endParaRPr lang="en-US" altLang="en-US">
              <a:solidFill>
                <a:srgbClr val="618FFD"/>
              </a:solidFill>
            </a:endParaRPr>
          </a:p>
        </p:txBody>
      </p:sp>
      <p:graphicFrame>
        <p:nvGraphicFramePr>
          <p:cNvPr id="1029" name="Object 6"/>
          <p:cNvGraphicFramePr>
            <a:graphicFrameLocks noChangeAspect="1"/>
          </p:cNvGraphicFramePr>
          <p:nvPr/>
        </p:nvGraphicFramePr>
        <p:xfrm>
          <a:off x="5675313" y="5534025"/>
          <a:ext cx="2792412" cy="598488"/>
        </p:xfrm>
        <a:graphic>
          <a:graphicData uri="http://schemas.openxmlformats.org/presentationml/2006/ole">
            <mc:AlternateContent xmlns:mc="http://schemas.openxmlformats.org/markup-compatibility/2006">
              <mc:Choice xmlns:v="urn:schemas-microsoft-com:vml" Requires="v">
                <p:oleObj spid="_x0000_s90433" name="Equation" r:id="rId11" imgW="2070000" imgH="444240" progId="Equation.3">
                  <p:embed/>
                </p:oleObj>
              </mc:Choice>
              <mc:Fallback>
                <p:oleObj name="Equation" r:id="rId11" imgW="2070000" imgH="4442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75313" y="5534025"/>
                        <a:ext cx="2792412"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322074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STAR from the Inside - Out</a:t>
            </a:r>
          </a:p>
        </p:txBody>
      </p:sp>
      <p:grpSp>
        <p:nvGrpSpPr>
          <p:cNvPr id="11268" name="Group 94"/>
          <p:cNvGrpSpPr>
            <a:grpSpLocks/>
          </p:cNvGrpSpPr>
          <p:nvPr/>
        </p:nvGrpSpPr>
        <p:grpSpPr bwMode="auto">
          <a:xfrm>
            <a:off x="379413" y="1066800"/>
            <a:ext cx="8621713" cy="5218113"/>
            <a:chOff x="239" y="672"/>
            <a:chExt cx="5431" cy="3287"/>
          </a:xfrm>
        </p:grpSpPr>
        <p:grpSp>
          <p:nvGrpSpPr>
            <p:cNvPr id="11269" name="Group 95"/>
            <p:cNvGrpSpPr>
              <a:grpSpLocks/>
            </p:cNvGrpSpPr>
            <p:nvPr/>
          </p:nvGrpSpPr>
          <p:grpSpPr bwMode="auto">
            <a:xfrm>
              <a:off x="240" y="672"/>
              <a:ext cx="5128" cy="3287"/>
              <a:chOff x="300" y="690"/>
              <a:chExt cx="5128" cy="3287"/>
            </a:xfrm>
          </p:grpSpPr>
          <p:pic>
            <p:nvPicPr>
              <p:cNvPr id="11292" name="Picture 96" descr="tpcsymposium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 y="690"/>
                <a:ext cx="5128" cy="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3" name="Rectangle 97"/>
              <p:cNvSpPr>
                <a:spLocks noChangeArrowheads="1"/>
              </p:cNvSpPr>
              <p:nvPr/>
            </p:nvSpPr>
            <p:spPr bwMode="auto">
              <a:xfrm>
                <a:off x="4292" y="2390"/>
                <a:ext cx="48" cy="2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1294" name="Rectangle 98"/>
              <p:cNvSpPr>
                <a:spLocks noChangeArrowheads="1"/>
              </p:cNvSpPr>
              <p:nvPr/>
            </p:nvSpPr>
            <p:spPr bwMode="auto">
              <a:xfrm>
                <a:off x="4292" y="1986"/>
                <a:ext cx="48" cy="2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1295" name="Rectangle 99"/>
              <p:cNvSpPr>
                <a:spLocks noChangeArrowheads="1"/>
              </p:cNvSpPr>
              <p:nvPr/>
            </p:nvSpPr>
            <p:spPr bwMode="auto">
              <a:xfrm>
                <a:off x="1440" y="1986"/>
                <a:ext cx="48" cy="2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sp>
            <p:nvSpPr>
              <p:cNvPr id="11296" name="Rectangle 100"/>
              <p:cNvSpPr>
                <a:spLocks noChangeArrowheads="1"/>
              </p:cNvSpPr>
              <p:nvPr/>
            </p:nvSpPr>
            <p:spPr bwMode="auto">
              <a:xfrm>
                <a:off x="1440" y="2388"/>
                <a:ext cx="48" cy="2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endParaRPr lang="en-US" altLang="en-US"/>
              </a:p>
            </p:txBody>
          </p:sp>
        </p:grpSp>
        <p:grpSp>
          <p:nvGrpSpPr>
            <p:cNvPr id="11270" name="Group 101"/>
            <p:cNvGrpSpPr>
              <a:grpSpLocks/>
            </p:cNvGrpSpPr>
            <p:nvPr/>
          </p:nvGrpSpPr>
          <p:grpSpPr bwMode="auto">
            <a:xfrm>
              <a:off x="2974" y="864"/>
              <a:ext cx="2696" cy="2454"/>
              <a:chOff x="2974" y="864"/>
              <a:chExt cx="2696" cy="2454"/>
            </a:xfrm>
          </p:grpSpPr>
          <p:sp>
            <p:nvSpPr>
              <p:cNvPr id="11282" name="Rectangle 102"/>
              <p:cNvSpPr>
                <a:spLocks noChangeArrowheads="1"/>
              </p:cNvSpPr>
              <p:nvPr/>
            </p:nvSpPr>
            <p:spPr bwMode="auto">
              <a:xfrm>
                <a:off x="4776" y="3024"/>
                <a:ext cx="849"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a:solidFill>
                      <a:schemeClr val="tx1"/>
                    </a:solidFill>
                    <a:latin typeface="Arial" pitchFamily="34" charset="0"/>
                  </a:rPr>
                  <a:t>Barrel EM Calorimeter</a:t>
                </a:r>
              </a:p>
            </p:txBody>
          </p:sp>
          <p:sp>
            <p:nvSpPr>
              <p:cNvPr id="11283" name="Line 103"/>
              <p:cNvSpPr>
                <a:spLocks noChangeShapeType="1"/>
              </p:cNvSpPr>
              <p:nvPr/>
            </p:nvSpPr>
            <p:spPr bwMode="auto">
              <a:xfrm flipV="1">
                <a:off x="3996" y="3216"/>
                <a:ext cx="648" cy="78"/>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84" name="Rectangle 104"/>
              <p:cNvSpPr>
                <a:spLocks noChangeArrowheads="1"/>
              </p:cNvSpPr>
              <p:nvPr/>
            </p:nvSpPr>
            <p:spPr bwMode="auto">
              <a:xfrm>
                <a:off x="4773" y="2022"/>
                <a:ext cx="85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dirty="0" smtClean="0">
                    <a:solidFill>
                      <a:schemeClr val="tx1">
                        <a:lumMod val="50000"/>
                        <a:lumOff val="50000"/>
                      </a:schemeClr>
                    </a:solidFill>
                    <a:latin typeface="Arial" pitchFamily="34" charset="0"/>
                  </a:rPr>
                  <a:t>FTPC or GMT </a:t>
                </a:r>
                <a:r>
                  <a:rPr lang="en-US" altLang="en-US" sz="800" dirty="0" smtClean="0">
                    <a:solidFill>
                      <a:schemeClr val="tx1"/>
                    </a:solidFill>
                    <a:latin typeface="Arial" pitchFamily="34" charset="0"/>
                  </a:rPr>
                  <a:t>(out)</a:t>
                </a:r>
                <a:endParaRPr lang="en-US" altLang="en-US" sz="800" dirty="0">
                  <a:solidFill>
                    <a:schemeClr val="tx1"/>
                  </a:solidFill>
                  <a:latin typeface="Arial" pitchFamily="34" charset="0"/>
                </a:endParaRPr>
              </a:p>
            </p:txBody>
          </p:sp>
          <p:sp>
            <p:nvSpPr>
              <p:cNvPr id="11285" name="Rectangle 105"/>
              <p:cNvSpPr>
                <a:spLocks noChangeArrowheads="1"/>
              </p:cNvSpPr>
              <p:nvPr/>
            </p:nvSpPr>
            <p:spPr bwMode="auto">
              <a:xfrm>
                <a:off x="4773" y="864"/>
                <a:ext cx="776"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a:solidFill>
                      <a:schemeClr val="tx1"/>
                    </a:solidFill>
                    <a:latin typeface="Arial" pitchFamily="34" charset="0"/>
                  </a:rPr>
                  <a:t>Time Projection Chamber</a:t>
                </a:r>
              </a:p>
            </p:txBody>
          </p:sp>
          <p:sp>
            <p:nvSpPr>
              <p:cNvPr id="11286" name="Rectangle 106"/>
              <p:cNvSpPr>
                <a:spLocks noChangeArrowheads="1"/>
              </p:cNvSpPr>
              <p:nvPr/>
            </p:nvSpPr>
            <p:spPr bwMode="auto">
              <a:xfrm>
                <a:off x="4773" y="1485"/>
                <a:ext cx="897" cy="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r>
                  <a:rPr lang="en-US" altLang="en-US" dirty="0">
                    <a:solidFill>
                      <a:schemeClr val="tx1">
                        <a:lumMod val="50000"/>
                        <a:lumOff val="50000"/>
                      </a:schemeClr>
                    </a:solidFill>
                    <a:latin typeface="Arial" pitchFamily="34" charset="0"/>
                  </a:rPr>
                  <a:t>Silicon Tracker</a:t>
                </a:r>
              </a:p>
              <a:p>
                <a:r>
                  <a:rPr lang="en-US" altLang="en-US" dirty="0" smtClean="0">
                    <a:solidFill>
                      <a:schemeClr val="tx1">
                        <a:lumMod val="50000"/>
                        <a:lumOff val="50000"/>
                      </a:schemeClr>
                    </a:solidFill>
                    <a:latin typeface="Arial" pitchFamily="34" charset="0"/>
                  </a:rPr>
                  <a:t>HFT </a:t>
                </a:r>
                <a:r>
                  <a:rPr lang="en-US" altLang="en-US" dirty="0">
                    <a:solidFill>
                      <a:schemeClr val="tx1">
                        <a:lumMod val="50000"/>
                        <a:lumOff val="50000"/>
                      </a:schemeClr>
                    </a:solidFill>
                    <a:latin typeface="Arial" pitchFamily="34" charset="0"/>
                  </a:rPr>
                  <a:t>&amp; </a:t>
                </a:r>
                <a:r>
                  <a:rPr lang="en-US" altLang="en-US" dirty="0" smtClean="0">
                    <a:solidFill>
                      <a:schemeClr val="tx1">
                        <a:lumMod val="50000"/>
                        <a:lumOff val="50000"/>
                      </a:schemeClr>
                    </a:solidFill>
                    <a:latin typeface="Arial" pitchFamily="34" charset="0"/>
                  </a:rPr>
                  <a:t>SSD</a:t>
                </a:r>
                <a:r>
                  <a:rPr lang="en-US" altLang="en-US" dirty="0" smtClean="0">
                    <a:solidFill>
                      <a:schemeClr val="tx1"/>
                    </a:solidFill>
                    <a:latin typeface="Arial" pitchFamily="34" charset="0"/>
                  </a:rPr>
                  <a:t> </a:t>
                </a:r>
                <a:r>
                  <a:rPr lang="en-US" altLang="en-US" sz="800" dirty="0" smtClean="0">
                    <a:solidFill>
                      <a:schemeClr val="tx1"/>
                    </a:solidFill>
                    <a:latin typeface="Arial" pitchFamily="34" charset="0"/>
                  </a:rPr>
                  <a:t>(out)</a:t>
                </a:r>
                <a:endParaRPr lang="en-US" altLang="en-US" sz="800" dirty="0">
                  <a:solidFill>
                    <a:schemeClr val="tx1"/>
                  </a:solidFill>
                  <a:latin typeface="Arial" pitchFamily="34" charset="0"/>
                </a:endParaRPr>
              </a:p>
            </p:txBody>
          </p:sp>
          <p:sp>
            <p:nvSpPr>
              <p:cNvPr id="11287" name="Line 107"/>
              <p:cNvSpPr>
                <a:spLocks noChangeShapeType="1"/>
              </p:cNvSpPr>
              <p:nvPr/>
            </p:nvSpPr>
            <p:spPr bwMode="auto">
              <a:xfrm flipH="1">
                <a:off x="3396" y="1122"/>
                <a:ext cx="1248" cy="702"/>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88" name="Line 108"/>
              <p:cNvSpPr>
                <a:spLocks noChangeShapeType="1"/>
              </p:cNvSpPr>
              <p:nvPr/>
            </p:nvSpPr>
            <p:spPr bwMode="auto">
              <a:xfrm flipV="1">
                <a:off x="2974" y="1698"/>
                <a:ext cx="1670" cy="524"/>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89" name="Rectangle 109"/>
              <p:cNvSpPr>
                <a:spLocks noChangeArrowheads="1"/>
              </p:cNvSpPr>
              <p:nvPr/>
            </p:nvSpPr>
            <p:spPr bwMode="auto">
              <a:xfrm>
                <a:off x="4770" y="2448"/>
                <a:ext cx="90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a:solidFill>
                      <a:schemeClr val="tx1"/>
                    </a:solidFill>
                    <a:latin typeface="Arial" pitchFamily="34" charset="0"/>
                  </a:rPr>
                  <a:t>Endcap Calorimeter</a:t>
                </a:r>
              </a:p>
            </p:txBody>
          </p:sp>
          <p:sp>
            <p:nvSpPr>
              <p:cNvPr id="11290" name="Line 110"/>
              <p:cNvSpPr>
                <a:spLocks noChangeShapeType="1"/>
              </p:cNvSpPr>
              <p:nvPr/>
            </p:nvSpPr>
            <p:spPr bwMode="auto">
              <a:xfrm flipH="1">
                <a:off x="3985" y="2130"/>
                <a:ext cx="659" cy="5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91" name="Line 111"/>
              <p:cNvSpPr>
                <a:spLocks noChangeShapeType="1"/>
              </p:cNvSpPr>
              <p:nvPr/>
            </p:nvSpPr>
            <p:spPr bwMode="auto">
              <a:xfrm flipH="1">
                <a:off x="4080" y="2586"/>
                <a:ext cx="558" cy="5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271" name="Group 112"/>
            <p:cNvGrpSpPr>
              <a:grpSpLocks/>
            </p:cNvGrpSpPr>
            <p:nvPr/>
          </p:nvGrpSpPr>
          <p:grpSpPr bwMode="auto">
            <a:xfrm>
              <a:off x="239" y="885"/>
              <a:ext cx="1593" cy="2369"/>
              <a:chOff x="239" y="885"/>
              <a:chExt cx="1593" cy="2369"/>
            </a:xfrm>
          </p:grpSpPr>
          <p:sp>
            <p:nvSpPr>
              <p:cNvPr id="11272" name="Rectangle 113"/>
              <p:cNvSpPr>
                <a:spLocks noChangeArrowheads="1"/>
              </p:cNvSpPr>
              <p:nvPr/>
            </p:nvSpPr>
            <p:spPr bwMode="auto">
              <a:xfrm>
                <a:off x="275" y="885"/>
                <a:ext cx="62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a:solidFill>
                      <a:schemeClr val="tx1"/>
                    </a:solidFill>
                    <a:latin typeface="Arial" pitchFamily="34" charset="0"/>
                  </a:rPr>
                  <a:t>Magnet</a:t>
                </a:r>
              </a:p>
            </p:txBody>
          </p:sp>
          <p:sp>
            <p:nvSpPr>
              <p:cNvPr id="11273" name="Line 114"/>
              <p:cNvSpPr>
                <a:spLocks noChangeShapeType="1"/>
              </p:cNvSpPr>
              <p:nvPr/>
            </p:nvSpPr>
            <p:spPr bwMode="auto">
              <a:xfrm flipV="1">
                <a:off x="905" y="976"/>
                <a:ext cx="680" cy="6"/>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74" name="Rectangle 115"/>
              <p:cNvSpPr>
                <a:spLocks noChangeArrowheads="1"/>
              </p:cNvSpPr>
              <p:nvPr/>
            </p:nvSpPr>
            <p:spPr bwMode="auto">
              <a:xfrm>
                <a:off x="276" y="1200"/>
                <a:ext cx="69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a:solidFill>
                      <a:schemeClr val="tx1"/>
                    </a:solidFill>
                    <a:latin typeface="Arial" pitchFamily="34" charset="0"/>
                  </a:rPr>
                  <a:t>Coils</a:t>
                </a:r>
              </a:p>
            </p:txBody>
          </p:sp>
          <p:sp>
            <p:nvSpPr>
              <p:cNvPr id="11275" name="Line 116"/>
              <p:cNvSpPr>
                <a:spLocks noChangeShapeType="1"/>
              </p:cNvSpPr>
              <p:nvPr/>
            </p:nvSpPr>
            <p:spPr bwMode="auto">
              <a:xfrm flipV="1">
                <a:off x="905" y="1163"/>
                <a:ext cx="716" cy="113"/>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76" name="Rectangle 117"/>
              <p:cNvSpPr>
                <a:spLocks noChangeArrowheads="1"/>
              </p:cNvSpPr>
              <p:nvPr/>
            </p:nvSpPr>
            <p:spPr bwMode="auto">
              <a:xfrm>
                <a:off x="276" y="1728"/>
                <a:ext cx="576" cy="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dirty="0">
                    <a:solidFill>
                      <a:schemeClr val="tx1"/>
                    </a:solidFill>
                    <a:latin typeface="Arial" pitchFamily="34" charset="0"/>
                  </a:rPr>
                  <a:t>TPC Endcap </a:t>
                </a:r>
                <a:r>
                  <a:rPr lang="en-US" altLang="en-US" dirty="0" smtClean="0">
                    <a:solidFill>
                      <a:schemeClr val="tx1"/>
                    </a:solidFill>
                    <a:latin typeface="Arial" pitchFamily="34" charset="0"/>
                  </a:rPr>
                  <a:t>Readout</a:t>
                </a:r>
                <a:endParaRPr lang="en-US" altLang="en-US" dirty="0">
                  <a:solidFill>
                    <a:schemeClr val="tx1"/>
                  </a:solidFill>
                  <a:latin typeface="Arial" pitchFamily="34" charset="0"/>
                </a:endParaRPr>
              </a:p>
            </p:txBody>
          </p:sp>
          <p:sp>
            <p:nvSpPr>
              <p:cNvPr id="11277" name="Rectangle 118"/>
              <p:cNvSpPr>
                <a:spLocks noChangeArrowheads="1"/>
              </p:cNvSpPr>
              <p:nvPr/>
            </p:nvSpPr>
            <p:spPr bwMode="auto">
              <a:xfrm>
                <a:off x="276" y="3083"/>
                <a:ext cx="591"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4678" tIns="12122" rIns="24678" bIns="12122">
                <a:spAutoFit/>
              </a:bodyPr>
              <a:lstStyle>
                <a:lvl1pPr defTabSz="819150">
                  <a:defRPr sz="1600" b="1">
                    <a:solidFill>
                      <a:srgbClr val="618FFD"/>
                    </a:solidFill>
                    <a:latin typeface="Helvetica"/>
                  </a:defRPr>
                </a:lvl1pPr>
                <a:lvl2pPr marL="742950" indent="-285750" defTabSz="819150">
                  <a:defRPr sz="1600" b="1">
                    <a:solidFill>
                      <a:srgbClr val="618FFD"/>
                    </a:solidFill>
                    <a:latin typeface="Helvetica"/>
                  </a:defRPr>
                </a:lvl2pPr>
                <a:lvl3pPr marL="1143000" indent="-228600" defTabSz="819150">
                  <a:defRPr sz="1600" b="1">
                    <a:solidFill>
                      <a:srgbClr val="618FFD"/>
                    </a:solidFill>
                    <a:latin typeface="Helvetica"/>
                  </a:defRPr>
                </a:lvl3pPr>
                <a:lvl4pPr marL="1600200" indent="-228600" defTabSz="819150">
                  <a:defRPr sz="1600" b="1">
                    <a:solidFill>
                      <a:srgbClr val="618FFD"/>
                    </a:solidFill>
                    <a:latin typeface="Helvetica"/>
                  </a:defRPr>
                </a:lvl4pPr>
                <a:lvl5pPr marL="2057400" indent="-228600" defTabSz="819150">
                  <a:defRPr sz="1600" b="1">
                    <a:solidFill>
                      <a:srgbClr val="618FFD"/>
                    </a:solidFill>
                    <a:latin typeface="Helvetica"/>
                  </a:defRPr>
                </a:lvl5pPr>
                <a:lvl6pPr marL="2514600" indent="-228600" defTabSz="819150" eaLnBrk="0" fontAlgn="base" hangingPunct="0">
                  <a:lnSpc>
                    <a:spcPct val="90000"/>
                  </a:lnSpc>
                  <a:spcBef>
                    <a:spcPct val="0"/>
                  </a:spcBef>
                  <a:spcAft>
                    <a:spcPct val="0"/>
                  </a:spcAft>
                  <a:defRPr sz="1600" b="1">
                    <a:solidFill>
                      <a:srgbClr val="618FFD"/>
                    </a:solidFill>
                    <a:latin typeface="Helvetica"/>
                  </a:defRPr>
                </a:lvl6pPr>
                <a:lvl7pPr marL="2971800" indent="-228600" defTabSz="819150" eaLnBrk="0" fontAlgn="base" hangingPunct="0">
                  <a:lnSpc>
                    <a:spcPct val="90000"/>
                  </a:lnSpc>
                  <a:spcBef>
                    <a:spcPct val="0"/>
                  </a:spcBef>
                  <a:spcAft>
                    <a:spcPct val="0"/>
                  </a:spcAft>
                  <a:defRPr sz="1600" b="1">
                    <a:solidFill>
                      <a:srgbClr val="618FFD"/>
                    </a:solidFill>
                    <a:latin typeface="Helvetica"/>
                  </a:defRPr>
                </a:lvl7pPr>
                <a:lvl8pPr marL="3429000" indent="-228600" defTabSz="819150" eaLnBrk="0" fontAlgn="base" hangingPunct="0">
                  <a:lnSpc>
                    <a:spcPct val="90000"/>
                  </a:lnSpc>
                  <a:spcBef>
                    <a:spcPct val="0"/>
                  </a:spcBef>
                  <a:spcAft>
                    <a:spcPct val="0"/>
                  </a:spcAft>
                  <a:defRPr sz="1600" b="1">
                    <a:solidFill>
                      <a:srgbClr val="618FFD"/>
                    </a:solidFill>
                    <a:latin typeface="Helvetica"/>
                  </a:defRPr>
                </a:lvl8pPr>
                <a:lvl9pPr marL="3886200" indent="-228600" defTabSz="81915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dirty="0" smtClean="0">
                    <a:solidFill>
                      <a:schemeClr val="tx1"/>
                    </a:solidFill>
                    <a:latin typeface="Arial" pitchFamily="34" charset="0"/>
                  </a:rPr>
                  <a:t>TOF</a:t>
                </a:r>
                <a:endParaRPr lang="en-US" altLang="en-US" dirty="0">
                  <a:solidFill>
                    <a:schemeClr val="tx1"/>
                  </a:solidFill>
                  <a:latin typeface="Arial" pitchFamily="34" charset="0"/>
                </a:endParaRPr>
              </a:p>
            </p:txBody>
          </p:sp>
          <p:sp>
            <p:nvSpPr>
              <p:cNvPr id="11278" name="Line 119"/>
              <p:cNvSpPr>
                <a:spLocks noChangeShapeType="1"/>
              </p:cNvSpPr>
              <p:nvPr/>
            </p:nvSpPr>
            <p:spPr bwMode="auto">
              <a:xfrm>
                <a:off x="911" y="2000"/>
                <a:ext cx="921" cy="4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sp>
            <p:nvSpPr>
              <p:cNvPr id="11279" name="Text Box 120"/>
              <p:cNvSpPr txBox="1">
                <a:spLocks noChangeArrowheads="1"/>
              </p:cNvSpPr>
              <p:nvPr/>
            </p:nvSpPr>
            <p:spPr bwMode="auto">
              <a:xfrm>
                <a:off x="239" y="2454"/>
                <a:ext cx="88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b="1">
                    <a:solidFill>
                      <a:srgbClr val="618FFD"/>
                    </a:solidFill>
                    <a:latin typeface="Helvetica"/>
                  </a:defRPr>
                </a:lvl1pPr>
                <a:lvl2pPr marL="742950" indent="-285750">
                  <a:defRPr sz="1600" b="1">
                    <a:solidFill>
                      <a:srgbClr val="618FFD"/>
                    </a:solidFill>
                    <a:latin typeface="Helvetica"/>
                  </a:defRPr>
                </a:lvl2pPr>
                <a:lvl3pPr marL="1143000" indent="-228600">
                  <a:defRPr sz="1600" b="1">
                    <a:solidFill>
                      <a:srgbClr val="618FFD"/>
                    </a:solidFill>
                    <a:latin typeface="Helvetica"/>
                  </a:defRPr>
                </a:lvl3pPr>
                <a:lvl4pPr marL="1600200" indent="-228600">
                  <a:defRPr sz="1600" b="1">
                    <a:solidFill>
                      <a:srgbClr val="618FFD"/>
                    </a:solidFill>
                    <a:latin typeface="Helvetica"/>
                  </a:defRPr>
                </a:lvl4pPr>
                <a:lvl5pPr marL="2057400" indent="-228600">
                  <a:defRPr sz="1600" b="1">
                    <a:solidFill>
                      <a:srgbClr val="618FFD"/>
                    </a:solidFill>
                    <a:latin typeface="Helvetica"/>
                  </a:defRPr>
                </a:lvl5pPr>
                <a:lvl6pPr marL="2514600" indent="-228600" eaLnBrk="0" fontAlgn="base" hangingPunct="0">
                  <a:lnSpc>
                    <a:spcPct val="90000"/>
                  </a:lnSpc>
                  <a:spcBef>
                    <a:spcPct val="0"/>
                  </a:spcBef>
                  <a:spcAft>
                    <a:spcPct val="0"/>
                  </a:spcAft>
                  <a:defRPr sz="1600" b="1">
                    <a:solidFill>
                      <a:srgbClr val="618FFD"/>
                    </a:solidFill>
                    <a:latin typeface="Helvetica"/>
                  </a:defRPr>
                </a:lvl6pPr>
                <a:lvl7pPr marL="2971800" indent="-228600" eaLnBrk="0" fontAlgn="base" hangingPunct="0">
                  <a:lnSpc>
                    <a:spcPct val="90000"/>
                  </a:lnSpc>
                  <a:spcBef>
                    <a:spcPct val="0"/>
                  </a:spcBef>
                  <a:spcAft>
                    <a:spcPct val="0"/>
                  </a:spcAft>
                  <a:defRPr sz="1600" b="1">
                    <a:solidFill>
                      <a:srgbClr val="618FFD"/>
                    </a:solidFill>
                    <a:latin typeface="Helvetica"/>
                  </a:defRPr>
                </a:lvl7pPr>
                <a:lvl8pPr marL="3429000" indent="-228600" eaLnBrk="0" fontAlgn="base" hangingPunct="0">
                  <a:lnSpc>
                    <a:spcPct val="90000"/>
                  </a:lnSpc>
                  <a:spcBef>
                    <a:spcPct val="0"/>
                  </a:spcBef>
                  <a:spcAft>
                    <a:spcPct val="0"/>
                  </a:spcAft>
                  <a:defRPr sz="1600" b="1">
                    <a:solidFill>
                      <a:srgbClr val="618FFD"/>
                    </a:solidFill>
                    <a:latin typeface="Helvetica"/>
                  </a:defRPr>
                </a:lvl8pPr>
                <a:lvl9pPr marL="3886200" indent="-228600" eaLnBrk="0" fontAlgn="base" hangingPunct="0">
                  <a:lnSpc>
                    <a:spcPct val="90000"/>
                  </a:lnSpc>
                  <a:spcBef>
                    <a:spcPct val="0"/>
                  </a:spcBef>
                  <a:spcAft>
                    <a:spcPct val="0"/>
                  </a:spcAft>
                  <a:defRPr sz="1600" b="1">
                    <a:solidFill>
                      <a:srgbClr val="618FFD"/>
                    </a:solidFill>
                    <a:latin typeface="Helvetica"/>
                  </a:defRPr>
                </a:lvl9pPr>
              </a:lstStyle>
              <a:p>
                <a:pPr>
                  <a:spcBef>
                    <a:spcPct val="50000"/>
                  </a:spcBef>
                </a:pPr>
                <a:r>
                  <a:rPr lang="en-US" altLang="en-US" sz="1400" dirty="0" smtClean="0">
                    <a:solidFill>
                      <a:schemeClr val="tx1"/>
                    </a:solidFill>
                    <a:latin typeface="Arial" pitchFamily="34" charset="0"/>
                    <a:ea typeface="Arial Unicode MS" pitchFamily="34" charset="-128"/>
                    <a:cs typeface="Arial Unicode MS" pitchFamily="34" charset="-128"/>
                  </a:rPr>
                  <a:t>Event Plane Detector</a:t>
                </a:r>
                <a:endParaRPr lang="en-US" altLang="en-US" sz="1400" dirty="0">
                  <a:solidFill>
                    <a:schemeClr val="tx1"/>
                  </a:solidFill>
                  <a:latin typeface="Arial" pitchFamily="34" charset="0"/>
                  <a:ea typeface="Arial Unicode MS" pitchFamily="34" charset="-128"/>
                  <a:cs typeface="Arial Unicode MS" pitchFamily="34" charset="-128"/>
                </a:endParaRPr>
              </a:p>
            </p:txBody>
          </p:sp>
          <p:sp>
            <p:nvSpPr>
              <p:cNvPr id="11280" name="Line 121"/>
              <p:cNvSpPr>
                <a:spLocks noChangeShapeType="1"/>
              </p:cNvSpPr>
              <p:nvPr/>
            </p:nvSpPr>
            <p:spPr bwMode="auto">
              <a:xfrm flipV="1">
                <a:off x="912" y="2544"/>
                <a:ext cx="420" cy="96"/>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1" name="Line 122"/>
              <p:cNvSpPr>
                <a:spLocks noChangeShapeType="1"/>
              </p:cNvSpPr>
              <p:nvPr/>
            </p:nvSpPr>
            <p:spPr bwMode="auto">
              <a:xfrm flipH="1" flipV="1">
                <a:off x="906" y="3162"/>
                <a:ext cx="829" cy="36"/>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lIns="24678" tIns="12122" rIns="24678" bIns="12122">
                <a:spAutoFit/>
              </a:bodyPr>
              <a:lstStyle/>
              <a:p>
                <a:endParaRPr lang="en-US"/>
              </a:p>
            </p:txBody>
          </p:sp>
        </p:grpSp>
      </p:grpSp>
    </p:spTree>
    <p:extLst>
      <p:ext uri="{BB962C8B-B14F-4D97-AF65-F5344CB8AC3E}">
        <p14:creationId xmlns:p14="http://schemas.microsoft.com/office/powerpoint/2010/main" val="1191779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mtClean="0"/>
              <a:t>The STAR Collaboration</a:t>
            </a:r>
          </a:p>
        </p:txBody>
      </p:sp>
      <p:sp>
        <p:nvSpPr>
          <p:cNvPr id="10243" name="Rectangle 3"/>
          <p:cNvSpPr>
            <a:spLocks noGrp="1" noChangeArrowheads="1"/>
          </p:cNvSpPr>
          <p:nvPr>
            <p:ph type="body" idx="1"/>
          </p:nvPr>
        </p:nvSpPr>
        <p:spPr/>
        <p:txBody>
          <a:bodyPr/>
          <a:lstStyle/>
          <a:p>
            <a:endParaRPr lang="en-US" altLang="en-US" smtClean="0"/>
          </a:p>
        </p:txBody>
      </p:sp>
      <p:pic>
        <p:nvPicPr>
          <p:cNvPr id="10244" name="Picture 4" descr="Coll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1066800"/>
            <a:ext cx="7277100" cy="525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39299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dirty="0" smtClean="0"/>
              <a:t>Au + Au Collision </a:t>
            </a:r>
          </a:p>
        </p:txBody>
      </p:sp>
      <p:pic>
        <p:nvPicPr>
          <p:cNvPr id="32771" name="Picture 3" descr="screenshot_06232k_side_r1175046_ev34"/>
          <p:cNvPicPr>
            <a:picLocks noChangeAspect="1" noChangeArrowheads="1"/>
          </p:cNvPicPr>
          <p:nvPr/>
        </p:nvPicPr>
        <p:blipFill>
          <a:blip r:embed="rId2">
            <a:extLst>
              <a:ext uri="{28A0092B-C50C-407E-A947-70E740481C1C}">
                <a14:useLocalDpi xmlns:a14="http://schemas.microsoft.com/office/drawing/2010/main" val="0"/>
              </a:ext>
            </a:extLst>
          </a:blip>
          <a:srcRect l="3001" r="3133" b="1945"/>
          <a:stretch>
            <a:fillRect/>
          </a:stretch>
        </p:blipFill>
        <p:spPr bwMode="auto">
          <a:xfrm>
            <a:off x="3725863" y="2265363"/>
            <a:ext cx="5037137" cy="40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533400" y="4953000"/>
            <a:ext cx="3048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600" b="1">
                <a:solidFill>
                  <a:srgbClr val="618FFD"/>
                </a:solidFill>
                <a:latin typeface="Helvetica" pitchFamily="34" charset="0"/>
              </a:defRPr>
            </a:lvl1pPr>
            <a:lvl2pPr marL="742950" indent="-285750">
              <a:defRPr sz="1600" b="1">
                <a:solidFill>
                  <a:srgbClr val="618FFD"/>
                </a:solidFill>
                <a:latin typeface="Helvetica" pitchFamily="34" charset="0"/>
              </a:defRPr>
            </a:lvl2pPr>
            <a:lvl3pPr marL="1143000" indent="-228600">
              <a:defRPr sz="1600" b="1">
                <a:solidFill>
                  <a:srgbClr val="618FFD"/>
                </a:solidFill>
                <a:latin typeface="Helvetica" pitchFamily="34" charset="0"/>
              </a:defRPr>
            </a:lvl3pPr>
            <a:lvl4pPr marL="1600200" indent="-228600">
              <a:defRPr sz="1600" b="1">
                <a:solidFill>
                  <a:srgbClr val="618FFD"/>
                </a:solidFill>
                <a:latin typeface="Helvetica" pitchFamily="34" charset="0"/>
              </a:defRPr>
            </a:lvl4pPr>
            <a:lvl5pPr marL="2057400" indent="-228600">
              <a:defRPr sz="1600" b="1">
                <a:solidFill>
                  <a:srgbClr val="618FFD"/>
                </a:solidFill>
                <a:latin typeface="Helvetica" pitchFamily="34" charset="0"/>
              </a:defRPr>
            </a:lvl5pPr>
            <a:lvl6pPr marL="2514600" indent="-228600" eaLnBrk="0" fontAlgn="base" hangingPunct="0">
              <a:lnSpc>
                <a:spcPct val="90000"/>
              </a:lnSpc>
              <a:spcBef>
                <a:spcPct val="0"/>
              </a:spcBef>
              <a:spcAft>
                <a:spcPct val="0"/>
              </a:spcAft>
              <a:defRPr sz="1600" b="1">
                <a:solidFill>
                  <a:srgbClr val="618FFD"/>
                </a:solidFill>
                <a:latin typeface="Helvetica" pitchFamily="34" charset="0"/>
              </a:defRPr>
            </a:lvl6pPr>
            <a:lvl7pPr marL="2971800" indent="-228600" eaLnBrk="0" fontAlgn="base" hangingPunct="0">
              <a:lnSpc>
                <a:spcPct val="90000"/>
              </a:lnSpc>
              <a:spcBef>
                <a:spcPct val="0"/>
              </a:spcBef>
              <a:spcAft>
                <a:spcPct val="0"/>
              </a:spcAft>
              <a:defRPr sz="1600" b="1">
                <a:solidFill>
                  <a:srgbClr val="618FFD"/>
                </a:solidFill>
                <a:latin typeface="Helvetica" pitchFamily="34" charset="0"/>
              </a:defRPr>
            </a:lvl7pPr>
            <a:lvl8pPr marL="3429000" indent="-228600" eaLnBrk="0" fontAlgn="base" hangingPunct="0">
              <a:lnSpc>
                <a:spcPct val="90000"/>
              </a:lnSpc>
              <a:spcBef>
                <a:spcPct val="0"/>
              </a:spcBef>
              <a:spcAft>
                <a:spcPct val="0"/>
              </a:spcAft>
              <a:defRPr sz="1600" b="1">
                <a:solidFill>
                  <a:srgbClr val="618FFD"/>
                </a:solidFill>
                <a:latin typeface="Helvetica" pitchFamily="34" charset="0"/>
              </a:defRPr>
            </a:lvl8pPr>
            <a:lvl9pPr marL="3886200" indent="-228600" eaLnBrk="0" fontAlgn="base" hangingPunct="0">
              <a:lnSpc>
                <a:spcPct val="90000"/>
              </a:lnSpc>
              <a:spcBef>
                <a:spcPct val="0"/>
              </a:spcBef>
              <a:spcAft>
                <a:spcPct val="0"/>
              </a:spcAft>
              <a:defRPr sz="1600" b="1">
                <a:solidFill>
                  <a:srgbClr val="618FFD"/>
                </a:solidFill>
                <a:latin typeface="Helvetica" pitchFamily="34" charset="0"/>
              </a:defRPr>
            </a:lvl9pPr>
          </a:lstStyle>
          <a:p>
            <a:pPr>
              <a:spcBef>
                <a:spcPct val="50000"/>
              </a:spcBef>
            </a:pPr>
            <a:r>
              <a:rPr lang="en-US" altLang="en-US" b="0" dirty="0">
                <a:solidFill>
                  <a:srgbClr val="CC9900"/>
                </a:solidFill>
              </a:rPr>
              <a:t>Real-time track reconstruction  </a:t>
            </a:r>
          </a:p>
          <a:p>
            <a:pPr>
              <a:spcBef>
                <a:spcPct val="50000"/>
              </a:spcBef>
            </a:pPr>
            <a:r>
              <a:rPr lang="en-US" altLang="en-US" b="0" dirty="0">
                <a:solidFill>
                  <a:srgbClr val="CC9900"/>
                </a:solidFill>
              </a:rPr>
              <a:t>Pictures from Level 3 online display.   ( &lt; 70 </a:t>
            </a:r>
            <a:r>
              <a:rPr lang="en-US" altLang="en-US" b="0" dirty="0" err="1">
                <a:solidFill>
                  <a:srgbClr val="CC9900"/>
                </a:solidFill>
              </a:rPr>
              <a:t>mSec</a:t>
            </a:r>
            <a:r>
              <a:rPr lang="en-US" altLang="en-US" b="0" dirty="0">
                <a:solidFill>
                  <a:srgbClr val="CC9900"/>
                </a:solidFill>
              </a:rPr>
              <a:t> )</a:t>
            </a:r>
          </a:p>
        </p:txBody>
      </p:sp>
      <p:pic>
        <p:nvPicPr>
          <p:cNvPr id="32774" name="Picture 6" descr="screenshot_06232k_front_r1175046_ev34"/>
          <p:cNvPicPr>
            <a:picLocks noChangeAspect="1" noChangeArrowheads="1"/>
          </p:cNvPicPr>
          <p:nvPr/>
        </p:nvPicPr>
        <p:blipFill>
          <a:blip r:embed="rId3">
            <a:extLst>
              <a:ext uri="{28A0092B-C50C-407E-A947-70E740481C1C}">
                <a14:useLocalDpi xmlns:a14="http://schemas.microsoft.com/office/drawing/2010/main" val="0"/>
              </a:ext>
            </a:extLst>
          </a:blip>
          <a:srcRect l="10701" r="10832"/>
          <a:stretch>
            <a:fillRect/>
          </a:stretch>
        </p:blipFill>
        <p:spPr bwMode="auto">
          <a:xfrm>
            <a:off x="237146" y="999146"/>
            <a:ext cx="3638550"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
          <p:cNvSpPr txBox="1">
            <a:spLocks noChangeArrowheads="1"/>
          </p:cNvSpPr>
          <p:nvPr/>
        </p:nvSpPr>
        <p:spPr bwMode="auto">
          <a:xfrm>
            <a:off x="4800600" y="1295400"/>
            <a:ext cx="3048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600" b="1">
                <a:solidFill>
                  <a:srgbClr val="618FFD"/>
                </a:solidFill>
                <a:latin typeface="Helvetica" pitchFamily="34" charset="0"/>
              </a:defRPr>
            </a:lvl1pPr>
            <a:lvl2pPr marL="742950" indent="-285750">
              <a:defRPr sz="1600" b="1">
                <a:solidFill>
                  <a:srgbClr val="618FFD"/>
                </a:solidFill>
                <a:latin typeface="Helvetica" pitchFamily="34" charset="0"/>
              </a:defRPr>
            </a:lvl2pPr>
            <a:lvl3pPr marL="1143000" indent="-228600">
              <a:defRPr sz="1600" b="1">
                <a:solidFill>
                  <a:srgbClr val="618FFD"/>
                </a:solidFill>
                <a:latin typeface="Helvetica" pitchFamily="34" charset="0"/>
              </a:defRPr>
            </a:lvl3pPr>
            <a:lvl4pPr marL="1600200" indent="-228600">
              <a:defRPr sz="1600" b="1">
                <a:solidFill>
                  <a:srgbClr val="618FFD"/>
                </a:solidFill>
                <a:latin typeface="Helvetica" pitchFamily="34" charset="0"/>
              </a:defRPr>
            </a:lvl4pPr>
            <a:lvl5pPr marL="2057400" indent="-228600">
              <a:defRPr sz="1600" b="1">
                <a:solidFill>
                  <a:srgbClr val="618FFD"/>
                </a:solidFill>
                <a:latin typeface="Helvetica" pitchFamily="34" charset="0"/>
              </a:defRPr>
            </a:lvl5pPr>
            <a:lvl6pPr marL="2514600" indent="-228600" eaLnBrk="0" fontAlgn="base" hangingPunct="0">
              <a:lnSpc>
                <a:spcPct val="90000"/>
              </a:lnSpc>
              <a:spcBef>
                <a:spcPct val="0"/>
              </a:spcBef>
              <a:spcAft>
                <a:spcPct val="0"/>
              </a:spcAft>
              <a:defRPr sz="1600" b="1">
                <a:solidFill>
                  <a:srgbClr val="618FFD"/>
                </a:solidFill>
                <a:latin typeface="Helvetica" pitchFamily="34" charset="0"/>
              </a:defRPr>
            </a:lvl6pPr>
            <a:lvl7pPr marL="2971800" indent="-228600" eaLnBrk="0" fontAlgn="base" hangingPunct="0">
              <a:lnSpc>
                <a:spcPct val="90000"/>
              </a:lnSpc>
              <a:spcBef>
                <a:spcPct val="0"/>
              </a:spcBef>
              <a:spcAft>
                <a:spcPct val="0"/>
              </a:spcAft>
              <a:defRPr sz="1600" b="1">
                <a:solidFill>
                  <a:srgbClr val="618FFD"/>
                </a:solidFill>
                <a:latin typeface="Helvetica" pitchFamily="34" charset="0"/>
              </a:defRPr>
            </a:lvl7pPr>
            <a:lvl8pPr marL="3429000" indent="-228600" eaLnBrk="0" fontAlgn="base" hangingPunct="0">
              <a:lnSpc>
                <a:spcPct val="90000"/>
              </a:lnSpc>
              <a:spcBef>
                <a:spcPct val="0"/>
              </a:spcBef>
              <a:spcAft>
                <a:spcPct val="0"/>
              </a:spcAft>
              <a:defRPr sz="1600" b="1">
                <a:solidFill>
                  <a:srgbClr val="618FFD"/>
                </a:solidFill>
                <a:latin typeface="Helvetica" pitchFamily="34" charset="0"/>
              </a:defRPr>
            </a:lvl8pPr>
            <a:lvl9pPr marL="3886200" indent="-228600" eaLnBrk="0" fontAlgn="base" hangingPunct="0">
              <a:lnSpc>
                <a:spcPct val="90000"/>
              </a:lnSpc>
              <a:spcBef>
                <a:spcPct val="0"/>
              </a:spcBef>
              <a:spcAft>
                <a:spcPct val="0"/>
              </a:spcAft>
              <a:defRPr sz="1600" b="1">
                <a:solidFill>
                  <a:srgbClr val="618FFD"/>
                </a:solidFill>
                <a:latin typeface="Helvetica" pitchFamily="34" charset="0"/>
              </a:defRPr>
            </a:lvl9pPr>
          </a:lstStyle>
          <a:p>
            <a:pPr>
              <a:spcBef>
                <a:spcPct val="50000"/>
              </a:spcBef>
            </a:pPr>
            <a:r>
              <a:rPr lang="en-US" altLang="en-US" b="0" dirty="0" smtClean="0">
                <a:solidFill>
                  <a:srgbClr val="CC9900"/>
                </a:solidFill>
              </a:rPr>
              <a:t>A low multiplicity event due to a peripheral collision (b &gt; 0)</a:t>
            </a:r>
            <a:endParaRPr lang="en-US" altLang="en-US" b="0" dirty="0">
              <a:solidFill>
                <a:srgbClr val="CC9900"/>
              </a:solidFill>
            </a:endParaRPr>
          </a:p>
        </p:txBody>
      </p:sp>
      <p:sp>
        <p:nvSpPr>
          <p:cNvPr id="2" name="Rectangle 1"/>
          <p:cNvSpPr/>
          <p:nvPr/>
        </p:nvSpPr>
        <p:spPr bwMode="auto">
          <a:xfrm>
            <a:off x="7848600" y="76200"/>
            <a:ext cx="1066800" cy="77054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100043787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dirty="0" smtClean="0"/>
              <a:t>Au + Au Collision</a:t>
            </a:r>
          </a:p>
        </p:txBody>
      </p:sp>
      <p:sp>
        <p:nvSpPr>
          <p:cNvPr id="33795" name="Text Box 3"/>
          <p:cNvSpPr txBox="1">
            <a:spLocks noChangeArrowheads="1"/>
          </p:cNvSpPr>
          <p:nvPr/>
        </p:nvSpPr>
        <p:spPr bwMode="auto">
          <a:xfrm>
            <a:off x="228600" y="5106650"/>
            <a:ext cx="3581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600" b="1">
                <a:solidFill>
                  <a:srgbClr val="618FFD"/>
                </a:solidFill>
                <a:latin typeface="Helvetica" pitchFamily="34" charset="0"/>
              </a:defRPr>
            </a:lvl1pPr>
            <a:lvl2pPr marL="742950" indent="-285750">
              <a:defRPr sz="1600" b="1">
                <a:solidFill>
                  <a:srgbClr val="618FFD"/>
                </a:solidFill>
                <a:latin typeface="Helvetica" pitchFamily="34" charset="0"/>
              </a:defRPr>
            </a:lvl2pPr>
            <a:lvl3pPr marL="1143000" indent="-228600">
              <a:defRPr sz="1600" b="1">
                <a:solidFill>
                  <a:srgbClr val="618FFD"/>
                </a:solidFill>
                <a:latin typeface="Helvetica" pitchFamily="34" charset="0"/>
              </a:defRPr>
            </a:lvl3pPr>
            <a:lvl4pPr marL="1600200" indent="-228600">
              <a:defRPr sz="1600" b="1">
                <a:solidFill>
                  <a:srgbClr val="618FFD"/>
                </a:solidFill>
                <a:latin typeface="Helvetica" pitchFamily="34" charset="0"/>
              </a:defRPr>
            </a:lvl4pPr>
            <a:lvl5pPr marL="2057400" indent="-228600">
              <a:defRPr sz="1600" b="1">
                <a:solidFill>
                  <a:srgbClr val="618FFD"/>
                </a:solidFill>
                <a:latin typeface="Helvetica" pitchFamily="34" charset="0"/>
              </a:defRPr>
            </a:lvl5pPr>
            <a:lvl6pPr marL="2514600" indent="-228600" eaLnBrk="0" fontAlgn="base" hangingPunct="0">
              <a:lnSpc>
                <a:spcPct val="90000"/>
              </a:lnSpc>
              <a:spcBef>
                <a:spcPct val="0"/>
              </a:spcBef>
              <a:spcAft>
                <a:spcPct val="0"/>
              </a:spcAft>
              <a:defRPr sz="1600" b="1">
                <a:solidFill>
                  <a:srgbClr val="618FFD"/>
                </a:solidFill>
                <a:latin typeface="Helvetica" pitchFamily="34" charset="0"/>
              </a:defRPr>
            </a:lvl6pPr>
            <a:lvl7pPr marL="2971800" indent="-228600" eaLnBrk="0" fontAlgn="base" hangingPunct="0">
              <a:lnSpc>
                <a:spcPct val="90000"/>
              </a:lnSpc>
              <a:spcBef>
                <a:spcPct val="0"/>
              </a:spcBef>
              <a:spcAft>
                <a:spcPct val="0"/>
              </a:spcAft>
              <a:defRPr sz="1600" b="1">
                <a:solidFill>
                  <a:srgbClr val="618FFD"/>
                </a:solidFill>
                <a:latin typeface="Helvetica" pitchFamily="34" charset="0"/>
              </a:defRPr>
            </a:lvl7pPr>
            <a:lvl8pPr marL="3429000" indent="-228600" eaLnBrk="0" fontAlgn="base" hangingPunct="0">
              <a:lnSpc>
                <a:spcPct val="90000"/>
              </a:lnSpc>
              <a:spcBef>
                <a:spcPct val="0"/>
              </a:spcBef>
              <a:spcAft>
                <a:spcPct val="0"/>
              </a:spcAft>
              <a:defRPr sz="1600" b="1">
                <a:solidFill>
                  <a:srgbClr val="618FFD"/>
                </a:solidFill>
                <a:latin typeface="Helvetica" pitchFamily="34" charset="0"/>
              </a:defRPr>
            </a:lvl8pPr>
            <a:lvl9pPr marL="3886200" indent="-228600" eaLnBrk="0" fontAlgn="base" hangingPunct="0">
              <a:lnSpc>
                <a:spcPct val="90000"/>
              </a:lnSpc>
              <a:spcBef>
                <a:spcPct val="0"/>
              </a:spcBef>
              <a:spcAft>
                <a:spcPct val="0"/>
              </a:spcAft>
              <a:defRPr sz="1600" b="1">
                <a:solidFill>
                  <a:srgbClr val="618FFD"/>
                </a:solidFill>
                <a:latin typeface="Helvetica" pitchFamily="34" charset="0"/>
              </a:defRPr>
            </a:lvl9pPr>
          </a:lstStyle>
          <a:p>
            <a:pPr algn="ctr">
              <a:spcBef>
                <a:spcPct val="50000"/>
              </a:spcBef>
            </a:pPr>
            <a:r>
              <a:rPr lang="en-US" altLang="en-US" b="0" dirty="0">
                <a:solidFill>
                  <a:srgbClr val="CC9900"/>
                </a:solidFill>
              </a:rPr>
              <a:t>Two-track separation  2.5 cm</a:t>
            </a:r>
          </a:p>
          <a:p>
            <a:pPr algn="ctr">
              <a:spcBef>
                <a:spcPct val="50000"/>
              </a:spcBef>
            </a:pPr>
            <a:r>
              <a:rPr lang="en-US" altLang="en-US" b="0" dirty="0">
                <a:solidFill>
                  <a:srgbClr val="CC9900"/>
                </a:solidFill>
              </a:rPr>
              <a:t>Momentum Resolution &lt; 2%</a:t>
            </a:r>
          </a:p>
          <a:p>
            <a:pPr algn="ctr">
              <a:spcBef>
                <a:spcPct val="50000"/>
              </a:spcBef>
            </a:pPr>
            <a:r>
              <a:rPr lang="en-US" altLang="en-US" b="0" dirty="0">
                <a:solidFill>
                  <a:srgbClr val="CC9900"/>
                </a:solidFill>
              </a:rPr>
              <a:t>Space point resolution ~ 500 </a:t>
            </a:r>
            <a:r>
              <a:rPr lang="en-US" altLang="en-US" b="0" dirty="0">
                <a:solidFill>
                  <a:srgbClr val="CC9900"/>
                </a:solidFill>
                <a:latin typeface="Symbol" pitchFamily="18" charset="2"/>
              </a:rPr>
              <a:t>m</a:t>
            </a:r>
            <a:r>
              <a:rPr lang="en-US" altLang="en-US" b="0" dirty="0">
                <a:solidFill>
                  <a:srgbClr val="CC9900"/>
                </a:solidFill>
              </a:rPr>
              <a:t>m</a:t>
            </a:r>
          </a:p>
          <a:p>
            <a:pPr algn="ctr">
              <a:spcBef>
                <a:spcPct val="50000"/>
              </a:spcBef>
            </a:pPr>
            <a:r>
              <a:rPr lang="en-US" altLang="en-US" b="0" dirty="0">
                <a:solidFill>
                  <a:srgbClr val="CC9900"/>
                </a:solidFill>
              </a:rPr>
              <a:t>Rapidity coverage  –1.8 &lt; </a:t>
            </a:r>
            <a:r>
              <a:rPr lang="en-US" altLang="en-US" b="0" dirty="0">
                <a:solidFill>
                  <a:srgbClr val="CC9900"/>
                </a:solidFill>
                <a:latin typeface="Symbol" pitchFamily="18" charset="2"/>
              </a:rPr>
              <a:t>h </a:t>
            </a:r>
            <a:r>
              <a:rPr lang="en-US" altLang="en-US" b="0" dirty="0">
                <a:solidFill>
                  <a:srgbClr val="CC9900"/>
                </a:solidFill>
              </a:rPr>
              <a:t>&lt; 1.8</a:t>
            </a:r>
          </a:p>
        </p:txBody>
      </p:sp>
      <p:pic>
        <p:nvPicPr>
          <p:cNvPr id="33796" name="Picture 4" descr="screenshot_06252k_side_r1177002_t25_ev9"/>
          <p:cNvPicPr>
            <a:picLocks noChangeAspect="1" noChangeArrowheads="1"/>
          </p:cNvPicPr>
          <p:nvPr/>
        </p:nvPicPr>
        <p:blipFill>
          <a:blip r:embed="rId2">
            <a:extLst>
              <a:ext uri="{28A0092B-C50C-407E-A947-70E740481C1C}">
                <a14:useLocalDpi xmlns:a14="http://schemas.microsoft.com/office/drawing/2010/main" val="0"/>
              </a:ext>
            </a:extLst>
          </a:blip>
          <a:srcRect l="3026" r="3152" b="1961"/>
          <a:stretch>
            <a:fillRect/>
          </a:stretch>
        </p:blipFill>
        <p:spPr bwMode="auto">
          <a:xfrm>
            <a:off x="3886200" y="2286000"/>
            <a:ext cx="50292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screenshot_06252k_front_r1177002_t25_ev9"/>
          <p:cNvPicPr>
            <a:picLocks noChangeAspect="1" noChangeArrowheads="1"/>
          </p:cNvPicPr>
          <p:nvPr/>
        </p:nvPicPr>
        <p:blipFill>
          <a:blip r:embed="rId3">
            <a:extLst>
              <a:ext uri="{28A0092B-C50C-407E-A947-70E740481C1C}">
                <a14:useLocalDpi xmlns:a14="http://schemas.microsoft.com/office/drawing/2010/main" val="0"/>
              </a:ext>
            </a:extLst>
          </a:blip>
          <a:srcRect l="10701" r="10832"/>
          <a:stretch>
            <a:fillRect/>
          </a:stretch>
        </p:blipFill>
        <p:spPr bwMode="auto">
          <a:xfrm>
            <a:off x="228600" y="990600"/>
            <a:ext cx="3638550"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Text Box 7"/>
          <p:cNvSpPr txBox="1">
            <a:spLocks noChangeArrowheads="1"/>
          </p:cNvSpPr>
          <p:nvPr/>
        </p:nvSpPr>
        <p:spPr bwMode="auto">
          <a:xfrm>
            <a:off x="4876800" y="914400"/>
            <a:ext cx="2895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600" b="1">
                <a:solidFill>
                  <a:srgbClr val="618FFD"/>
                </a:solidFill>
                <a:latin typeface="Helvetica" pitchFamily="34" charset="0"/>
              </a:defRPr>
            </a:lvl1pPr>
            <a:lvl2pPr marL="742950" indent="-285750">
              <a:defRPr sz="1600" b="1">
                <a:solidFill>
                  <a:srgbClr val="618FFD"/>
                </a:solidFill>
                <a:latin typeface="Helvetica" pitchFamily="34" charset="0"/>
              </a:defRPr>
            </a:lvl2pPr>
            <a:lvl3pPr marL="1143000" indent="-228600">
              <a:defRPr sz="1600" b="1">
                <a:solidFill>
                  <a:srgbClr val="618FFD"/>
                </a:solidFill>
                <a:latin typeface="Helvetica" pitchFamily="34" charset="0"/>
              </a:defRPr>
            </a:lvl3pPr>
            <a:lvl4pPr marL="1600200" indent="-228600">
              <a:defRPr sz="1600" b="1">
                <a:solidFill>
                  <a:srgbClr val="618FFD"/>
                </a:solidFill>
                <a:latin typeface="Helvetica" pitchFamily="34" charset="0"/>
              </a:defRPr>
            </a:lvl4pPr>
            <a:lvl5pPr marL="2057400" indent="-228600">
              <a:defRPr sz="1600" b="1">
                <a:solidFill>
                  <a:srgbClr val="618FFD"/>
                </a:solidFill>
                <a:latin typeface="Helvetica" pitchFamily="34" charset="0"/>
              </a:defRPr>
            </a:lvl5pPr>
            <a:lvl6pPr marL="2514600" indent="-228600" eaLnBrk="0" fontAlgn="base" hangingPunct="0">
              <a:lnSpc>
                <a:spcPct val="90000"/>
              </a:lnSpc>
              <a:spcBef>
                <a:spcPct val="0"/>
              </a:spcBef>
              <a:spcAft>
                <a:spcPct val="0"/>
              </a:spcAft>
              <a:defRPr sz="1600" b="1">
                <a:solidFill>
                  <a:srgbClr val="618FFD"/>
                </a:solidFill>
                <a:latin typeface="Helvetica" pitchFamily="34" charset="0"/>
              </a:defRPr>
            </a:lvl6pPr>
            <a:lvl7pPr marL="2971800" indent="-228600" eaLnBrk="0" fontAlgn="base" hangingPunct="0">
              <a:lnSpc>
                <a:spcPct val="90000"/>
              </a:lnSpc>
              <a:spcBef>
                <a:spcPct val="0"/>
              </a:spcBef>
              <a:spcAft>
                <a:spcPct val="0"/>
              </a:spcAft>
              <a:defRPr sz="1600" b="1">
                <a:solidFill>
                  <a:srgbClr val="618FFD"/>
                </a:solidFill>
                <a:latin typeface="Helvetica" pitchFamily="34" charset="0"/>
              </a:defRPr>
            </a:lvl7pPr>
            <a:lvl8pPr marL="3429000" indent="-228600" eaLnBrk="0" fontAlgn="base" hangingPunct="0">
              <a:lnSpc>
                <a:spcPct val="90000"/>
              </a:lnSpc>
              <a:spcBef>
                <a:spcPct val="0"/>
              </a:spcBef>
              <a:spcAft>
                <a:spcPct val="0"/>
              </a:spcAft>
              <a:defRPr sz="1600" b="1">
                <a:solidFill>
                  <a:srgbClr val="618FFD"/>
                </a:solidFill>
                <a:latin typeface="Helvetica" pitchFamily="34" charset="0"/>
              </a:defRPr>
            </a:lvl8pPr>
            <a:lvl9pPr marL="3886200" indent="-228600" eaLnBrk="0" fontAlgn="base" hangingPunct="0">
              <a:lnSpc>
                <a:spcPct val="90000"/>
              </a:lnSpc>
              <a:spcBef>
                <a:spcPct val="0"/>
              </a:spcBef>
              <a:spcAft>
                <a:spcPct val="0"/>
              </a:spcAft>
              <a:defRPr sz="1600" b="1">
                <a:solidFill>
                  <a:srgbClr val="618FFD"/>
                </a:solidFill>
                <a:latin typeface="Helvetica" pitchFamily="34" charset="0"/>
              </a:defRPr>
            </a:lvl9pPr>
          </a:lstStyle>
          <a:p>
            <a:pPr algn="ctr">
              <a:spcBef>
                <a:spcPct val="50000"/>
              </a:spcBef>
            </a:pPr>
            <a:r>
              <a:rPr lang="en-US" altLang="en-US" b="0" dirty="0">
                <a:solidFill>
                  <a:srgbClr val="CC9900"/>
                </a:solidFill>
              </a:rPr>
              <a:t>A </a:t>
            </a:r>
            <a:r>
              <a:rPr lang="en-US" altLang="en-US" b="0" dirty="0" smtClean="0">
                <a:solidFill>
                  <a:srgbClr val="CC9900"/>
                </a:solidFill>
              </a:rPr>
              <a:t>high multiplicity event due to a central collision (b=0)</a:t>
            </a:r>
            <a:endParaRPr lang="en-US" altLang="en-US" b="0" dirty="0">
              <a:solidFill>
                <a:srgbClr val="CC9900"/>
              </a:solidFill>
            </a:endParaRPr>
          </a:p>
          <a:p>
            <a:pPr algn="ctr">
              <a:spcBef>
                <a:spcPct val="50000"/>
              </a:spcBef>
            </a:pPr>
            <a:r>
              <a:rPr lang="en-US" altLang="en-US" b="0" dirty="0">
                <a:solidFill>
                  <a:srgbClr val="CC9900"/>
                </a:solidFill>
              </a:rPr>
              <a:t>Typically 1000 to 2000 tracks per event </a:t>
            </a:r>
            <a:r>
              <a:rPr lang="en-US" altLang="en-US" b="0" dirty="0" smtClean="0">
                <a:solidFill>
                  <a:srgbClr val="CC9900"/>
                </a:solidFill>
              </a:rPr>
              <a:t>in </a:t>
            </a:r>
            <a:r>
              <a:rPr lang="en-US" altLang="en-US" b="0" dirty="0">
                <a:solidFill>
                  <a:srgbClr val="CC9900"/>
                </a:solidFill>
              </a:rPr>
              <a:t>the TPC</a:t>
            </a:r>
          </a:p>
          <a:p>
            <a:pPr algn="ctr">
              <a:spcBef>
                <a:spcPct val="50000"/>
              </a:spcBef>
            </a:pPr>
            <a:endParaRPr lang="en-US" altLang="en-US" b="0" dirty="0">
              <a:solidFill>
                <a:srgbClr val="FFC000"/>
              </a:solidFill>
            </a:endParaRPr>
          </a:p>
        </p:txBody>
      </p:sp>
      <p:sp>
        <p:nvSpPr>
          <p:cNvPr id="7" name="Rectangle 6"/>
          <p:cNvSpPr/>
          <p:nvPr/>
        </p:nvSpPr>
        <p:spPr bwMode="auto">
          <a:xfrm>
            <a:off x="7848600" y="76200"/>
            <a:ext cx="1066800" cy="77054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600" b="1" i="0" u="none" strike="noStrike" cap="none" normalizeH="0" baseline="0" smtClean="0">
              <a:ln>
                <a:noFill/>
              </a:ln>
              <a:solidFill>
                <a:srgbClr val="618FFD"/>
              </a:solidFill>
              <a:effectLst/>
              <a:latin typeface="Helvetica" pitchFamily="1" charset="0"/>
            </a:endParaRPr>
          </a:p>
        </p:txBody>
      </p:sp>
    </p:spTree>
    <p:extLst>
      <p:ext uri="{BB962C8B-B14F-4D97-AF65-F5344CB8AC3E}">
        <p14:creationId xmlns:p14="http://schemas.microsoft.com/office/powerpoint/2010/main" val="42579528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114800" y="811632"/>
            <a:ext cx="4665743" cy="356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v</a:t>
            </a:r>
            <a:r>
              <a:rPr lang="en-US" baseline="-25000" dirty="0" smtClean="0"/>
              <a:t>3</a:t>
            </a:r>
            <a:r>
              <a:rPr lang="en-US" dirty="0" smtClean="0"/>
              <a:t> – Triangular flow</a:t>
            </a:r>
            <a:endParaRPr lang="en-US" dirty="0"/>
          </a:p>
        </p:txBody>
      </p:sp>
      <p:sp>
        <p:nvSpPr>
          <p:cNvPr id="3" name="Content Placeholder 2"/>
          <p:cNvSpPr>
            <a:spLocks noGrp="1"/>
          </p:cNvSpPr>
          <p:nvPr>
            <p:ph idx="1"/>
          </p:nvPr>
        </p:nvSpPr>
        <p:spPr>
          <a:xfrm>
            <a:off x="838200" y="1143000"/>
            <a:ext cx="3429000" cy="1893887"/>
          </a:xfrm>
        </p:spPr>
        <p:txBody>
          <a:bodyPr/>
          <a:lstStyle/>
          <a:p>
            <a:r>
              <a:rPr lang="en-US" dirty="0" smtClean="0">
                <a:solidFill>
                  <a:schemeClr val="accent2"/>
                </a:solidFill>
              </a:rPr>
              <a:t>Unlike elliptic flow, triangular flow does not depend on centrality (impact parameter)</a:t>
            </a:r>
          </a:p>
          <a:p>
            <a:r>
              <a:rPr lang="en-US" dirty="0">
                <a:solidFill>
                  <a:schemeClr val="accent2"/>
                </a:solidFill>
              </a:rPr>
              <a:t>v</a:t>
            </a:r>
            <a:r>
              <a:rPr lang="en-US" baseline="-25000" dirty="0">
                <a:solidFill>
                  <a:schemeClr val="accent2"/>
                </a:solidFill>
              </a:rPr>
              <a:t>3</a:t>
            </a:r>
            <a:r>
              <a:rPr lang="en-US" dirty="0">
                <a:solidFill>
                  <a:schemeClr val="accent2"/>
                </a:solidFill>
              </a:rPr>
              <a:t> is represents fluctuations in the participant distribution and thus is not a measure of fundamental physics</a:t>
            </a:r>
          </a:p>
          <a:p>
            <a:pPr marL="0" indent="0">
              <a:buNone/>
            </a:pPr>
            <a:endParaRPr lang="en-US" dirty="0">
              <a:solidFill>
                <a:schemeClr val="accent2"/>
              </a:solidFill>
            </a:endParaRPr>
          </a:p>
        </p:txBody>
      </p:sp>
      <p:pic>
        <p:nvPicPr>
          <p:cNvPr id="9318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4800" y="3733800"/>
            <a:ext cx="410857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76800" y="4942582"/>
            <a:ext cx="3657600" cy="1077218"/>
          </a:xfrm>
          <a:prstGeom prst="rect">
            <a:avLst/>
          </a:prstGeom>
          <a:noFill/>
        </p:spPr>
        <p:txBody>
          <a:bodyPr wrap="square" rtlCol="0">
            <a:spAutoFit/>
          </a:bodyPr>
          <a:lstStyle/>
          <a:p>
            <a:r>
              <a:rPr lang="en-US" dirty="0" smtClean="0">
                <a:solidFill>
                  <a:schemeClr val="accent2"/>
                </a:solidFill>
              </a:rPr>
              <a:t>Mixed moments are also possible and they can be formulated to help us isolate the parity violating sign terms (a</a:t>
            </a:r>
            <a:r>
              <a:rPr lang="en-US" baseline="-25000" dirty="0" smtClean="0">
                <a:solidFill>
                  <a:schemeClr val="accent2"/>
                </a:solidFill>
              </a:rPr>
              <a:t>n</a:t>
            </a:r>
            <a:r>
              <a:rPr lang="en-US" dirty="0" smtClean="0">
                <a:solidFill>
                  <a:schemeClr val="accent2"/>
                </a:solidFill>
              </a:rPr>
              <a:t>)</a:t>
            </a:r>
            <a:endParaRPr lang="en-US" dirty="0">
              <a:solidFill>
                <a:schemeClr val="accent2"/>
              </a:solidFill>
            </a:endParaRPr>
          </a:p>
        </p:txBody>
      </p:sp>
    </p:spTree>
    <p:extLst>
      <p:ext uri="{BB962C8B-B14F-4D97-AF65-F5344CB8AC3E}">
        <p14:creationId xmlns:p14="http://schemas.microsoft.com/office/powerpoint/2010/main" val="39201100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85750" y="311150"/>
            <a:ext cx="7468698" cy="534988"/>
          </a:xfrm>
        </p:spPr>
        <p:txBody>
          <a:bodyPr/>
          <a:lstStyle/>
          <a:p>
            <a:pPr defTabSz="914400"/>
            <a:r>
              <a:rPr lang="en-US" altLang="en-US" dirty="0"/>
              <a:t>Jets at </a:t>
            </a:r>
            <a:r>
              <a:rPr lang="en-US" altLang="en-US" dirty="0" smtClean="0"/>
              <a:t>RHIC taught us about strong coupling</a:t>
            </a:r>
            <a:endParaRPr lang="en-US" altLang="en-US" dirty="0"/>
          </a:p>
        </p:txBody>
      </p:sp>
      <p:sp>
        <p:nvSpPr>
          <p:cNvPr id="23555" name="Rectangle 3"/>
          <p:cNvSpPr>
            <a:spLocks noGrp="1" noChangeArrowheads="1"/>
          </p:cNvSpPr>
          <p:nvPr>
            <p:ph type="body" idx="1"/>
          </p:nvPr>
        </p:nvSpPr>
        <p:spPr>
          <a:xfrm>
            <a:off x="304800" y="914400"/>
            <a:ext cx="5791200" cy="1600200"/>
          </a:xfrm>
        </p:spPr>
        <p:txBody>
          <a:bodyPr/>
          <a:lstStyle/>
          <a:p>
            <a:pPr marL="742950" lvl="1" indent="-285750" defTabSz="914400"/>
            <a:endParaRPr lang="en-US" altLang="en-US" sz="800" baseline="-25000" dirty="0"/>
          </a:p>
          <a:p>
            <a:pPr marL="342900" indent="-342900" defTabSz="914400"/>
            <a:r>
              <a:rPr lang="en-US" altLang="en-US" dirty="0" smtClean="0"/>
              <a:t>Compare p-p (red) with Au-Au (black dots)</a:t>
            </a:r>
            <a:endParaRPr lang="en-US" altLang="en-US" sz="800" dirty="0" smtClean="0"/>
          </a:p>
          <a:p>
            <a:pPr marL="342900" indent="-342900" defTabSz="914400"/>
            <a:r>
              <a:rPr lang="en-US" altLang="en-US" dirty="0" smtClean="0"/>
              <a:t>The </a:t>
            </a:r>
            <a:r>
              <a:rPr lang="en-US" altLang="en-US" dirty="0"/>
              <a:t>backward going jet in a di-jet </a:t>
            </a:r>
            <a:r>
              <a:rPr lang="en-US" altLang="en-US" dirty="0" smtClean="0"/>
              <a:t>is present in p-p (and d-Au) collisions but missing in Au-Au</a:t>
            </a:r>
            <a:endParaRPr lang="en-US" altLang="en-US" sz="800" dirty="0" smtClean="0"/>
          </a:p>
          <a:p>
            <a:pPr marL="342900" indent="-342900" defTabSz="914400"/>
            <a:r>
              <a:rPr lang="en-US" altLang="en-US" dirty="0" smtClean="0"/>
              <a:t>This </a:t>
            </a:r>
            <a:r>
              <a:rPr lang="en-US" altLang="en-US" dirty="0"/>
              <a:t>suggests an opaque nuclear collision zone</a:t>
            </a:r>
          </a:p>
        </p:txBody>
      </p:sp>
      <p:sp>
        <p:nvSpPr>
          <p:cNvPr id="23556" name="Text Box 4"/>
          <p:cNvSpPr txBox="1">
            <a:spLocks noChangeArrowheads="1"/>
          </p:cNvSpPr>
          <p:nvPr/>
        </p:nvSpPr>
        <p:spPr bwMode="auto">
          <a:xfrm>
            <a:off x="5943600" y="990600"/>
            <a:ext cx="2743200" cy="338554"/>
          </a:xfrm>
          <a:prstGeom prst="rect">
            <a:avLst/>
          </a:prstGeom>
          <a:solidFill>
            <a:schemeClr val="accent1">
              <a:lumMod val="20000"/>
              <a:lumOff val="80000"/>
            </a:schemeClr>
          </a:solidFill>
          <a:ln w="9525">
            <a:solidFill>
              <a:schemeClr val="tx1"/>
            </a:solidFill>
            <a:miter lim="800000"/>
            <a:headEnd/>
            <a:tailEnd/>
          </a:ln>
          <a:effectLst/>
        </p:spPr>
        <p:txBody>
          <a:bodyPr>
            <a:spAutoFit/>
          </a:bodyPr>
          <a:lstStyle/>
          <a:p>
            <a:pPr algn="ctr">
              <a:lnSpc>
                <a:spcPct val="100000"/>
              </a:lnSpc>
              <a:spcBef>
                <a:spcPct val="50000"/>
              </a:spcBef>
            </a:pPr>
            <a:r>
              <a:rPr lang="en-US" altLang="en-US" dirty="0">
                <a:solidFill>
                  <a:schemeClr val="tx1"/>
                </a:solidFill>
                <a:latin typeface="Arial" panose="020B0604020202020204" pitchFamily="34" charset="0"/>
              </a:rPr>
              <a:t>Surface </a:t>
            </a:r>
            <a:r>
              <a:rPr lang="en-US" altLang="en-US" dirty="0" smtClean="0">
                <a:solidFill>
                  <a:schemeClr val="tx1"/>
                </a:solidFill>
                <a:latin typeface="Arial" panose="020B0604020202020204" pitchFamily="34" charset="0"/>
              </a:rPr>
              <a:t>emission of a jet</a:t>
            </a:r>
            <a:endParaRPr lang="en-US" altLang="en-US" dirty="0">
              <a:solidFill>
                <a:schemeClr val="tx1"/>
              </a:solidFill>
              <a:latin typeface="Arial" panose="020B0604020202020204" pitchFamily="34" charset="0"/>
            </a:endParaRPr>
          </a:p>
        </p:txBody>
      </p:sp>
      <p:grpSp>
        <p:nvGrpSpPr>
          <p:cNvPr id="23557" name="Group 5"/>
          <p:cNvGrpSpPr>
            <a:grpSpLocks/>
          </p:cNvGrpSpPr>
          <p:nvPr/>
        </p:nvGrpSpPr>
        <p:grpSpPr bwMode="auto">
          <a:xfrm>
            <a:off x="6353175" y="1447800"/>
            <a:ext cx="2297113" cy="4476750"/>
            <a:chOff x="3522" y="1010"/>
            <a:chExt cx="1447" cy="2820"/>
          </a:xfrm>
        </p:grpSpPr>
        <p:sp>
          <p:nvSpPr>
            <p:cNvPr id="23558" name="Oval 6"/>
            <p:cNvSpPr>
              <a:spLocks noChangeArrowheads="1"/>
            </p:cNvSpPr>
            <p:nvPr/>
          </p:nvSpPr>
          <p:spPr bwMode="auto">
            <a:xfrm>
              <a:off x="3522" y="1699"/>
              <a:ext cx="1447" cy="213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9" name="Oval 7"/>
            <p:cNvSpPr>
              <a:spLocks noChangeArrowheads="1"/>
            </p:cNvSpPr>
            <p:nvPr/>
          </p:nvSpPr>
          <p:spPr bwMode="auto">
            <a:xfrm>
              <a:off x="3696" y="1968"/>
              <a:ext cx="1109" cy="162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altLang="en-US" sz="2400" b="0">
                <a:solidFill>
                  <a:schemeClr val="tx1"/>
                </a:solidFill>
                <a:latin typeface="Times" pitchFamily="18" charset="0"/>
              </a:endParaRPr>
            </a:p>
          </p:txBody>
        </p:sp>
        <p:sp>
          <p:nvSpPr>
            <p:cNvPr id="23560" name="Line 8"/>
            <p:cNvSpPr>
              <a:spLocks noChangeShapeType="1"/>
            </p:cNvSpPr>
            <p:nvPr/>
          </p:nvSpPr>
          <p:spPr bwMode="auto">
            <a:xfrm flipV="1">
              <a:off x="4416" y="1397"/>
              <a:ext cx="96" cy="41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Line 9"/>
            <p:cNvSpPr>
              <a:spLocks noChangeShapeType="1"/>
            </p:cNvSpPr>
            <p:nvPr/>
          </p:nvSpPr>
          <p:spPr bwMode="auto">
            <a:xfrm flipV="1">
              <a:off x="4512" y="1010"/>
              <a:ext cx="48" cy="3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2" name="Line 10"/>
            <p:cNvSpPr>
              <a:spLocks noChangeShapeType="1"/>
            </p:cNvSpPr>
            <p:nvPr/>
          </p:nvSpPr>
          <p:spPr bwMode="auto">
            <a:xfrm flipH="1" flipV="1">
              <a:off x="4416" y="1010"/>
              <a:ext cx="48" cy="3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3" name="Line 11"/>
            <p:cNvSpPr>
              <a:spLocks noChangeShapeType="1"/>
            </p:cNvSpPr>
            <p:nvPr/>
          </p:nvSpPr>
          <p:spPr bwMode="auto">
            <a:xfrm flipV="1">
              <a:off x="4560" y="1102"/>
              <a:ext cx="145" cy="2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Line 12"/>
            <p:cNvSpPr>
              <a:spLocks noChangeShapeType="1"/>
            </p:cNvSpPr>
            <p:nvPr/>
          </p:nvSpPr>
          <p:spPr bwMode="auto">
            <a:xfrm>
              <a:off x="4416" y="1875"/>
              <a:ext cx="1" cy="37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auto">
            <a:xfrm rot="707892">
              <a:off x="4125" y="2210"/>
              <a:ext cx="243" cy="384"/>
            </a:xfrm>
            <a:custGeom>
              <a:avLst/>
              <a:gdLst>
                <a:gd name="T0" fmla="*/ 240 w 296"/>
                <a:gd name="T1" fmla="*/ 0 h 456"/>
                <a:gd name="T2" fmla="*/ 96 w 296"/>
                <a:gd name="T3" fmla="*/ 144 h 456"/>
                <a:gd name="T4" fmla="*/ 288 w 296"/>
                <a:gd name="T5" fmla="*/ 288 h 456"/>
                <a:gd name="T6" fmla="*/ 48 w 296"/>
                <a:gd name="T7" fmla="*/ 432 h 456"/>
                <a:gd name="T8" fmla="*/ 0 w 296"/>
                <a:gd name="T9" fmla="*/ 432 h 456"/>
              </a:gdLst>
              <a:ahLst/>
              <a:cxnLst>
                <a:cxn ang="0">
                  <a:pos x="T0" y="T1"/>
                </a:cxn>
                <a:cxn ang="0">
                  <a:pos x="T2" y="T3"/>
                </a:cxn>
                <a:cxn ang="0">
                  <a:pos x="T4" y="T5"/>
                </a:cxn>
                <a:cxn ang="0">
                  <a:pos x="T6" y="T7"/>
                </a:cxn>
                <a:cxn ang="0">
                  <a:pos x="T8" y="T9"/>
                </a:cxn>
              </a:cxnLst>
              <a:rect l="0" t="0" r="r" b="b"/>
              <a:pathLst>
                <a:path w="296" h="456">
                  <a:moveTo>
                    <a:pt x="240" y="0"/>
                  </a:moveTo>
                  <a:cubicBezTo>
                    <a:pt x="164" y="48"/>
                    <a:pt x="88" y="96"/>
                    <a:pt x="96" y="144"/>
                  </a:cubicBezTo>
                  <a:cubicBezTo>
                    <a:pt x="104" y="192"/>
                    <a:pt x="296" y="240"/>
                    <a:pt x="288" y="288"/>
                  </a:cubicBezTo>
                  <a:cubicBezTo>
                    <a:pt x="280" y="336"/>
                    <a:pt x="96" y="408"/>
                    <a:pt x="48" y="432"/>
                  </a:cubicBezTo>
                  <a:cubicBezTo>
                    <a:pt x="0" y="456"/>
                    <a:pt x="0" y="444"/>
                    <a:pt x="0" y="432"/>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67" name="Text Box 15"/>
          <p:cNvSpPr txBox="1">
            <a:spLocks noChangeArrowheads="1"/>
          </p:cNvSpPr>
          <p:nvPr/>
        </p:nvSpPr>
        <p:spPr bwMode="auto">
          <a:xfrm>
            <a:off x="389731" y="6096000"/>
            <a:ext cx="7001669" cy="338554"/>
          </a:xfrm>
          <a:prstGeom prst="rect">
            <a:avLst/>
          </a:prstGeom>
          <a:solidFill>
            <a:schemeClr val="accent1">
              <a:lumMod val="20000"/>
              <a:lumOff val="80000"/>
            </a:schemeClr>
          </a:solidFill>
          <a:ln w="12700">
            <a:solidFill>
              <a:schemeClr val="tx1"/>
            </a:solidFill>
            <a:miter lim="800000"/>
            <a:headEnd/>
            <a:tailEnd/>
          </a:ln>
          <a:effectLst/>
        </p:spPr>
        <p:txBody>
          <a:bodyPr wrap="square">
            <a:spAutoFit/>
          </a:bodyPr>
          <a:lstStyle/>
          <a:p>
            <a:pPr algn="ctr">
              <a:spcBef>
                <a:spcPct val="50000"/>
              </a:spcBef>
            </a:pPr>
            <a:r>
              <a:rPr lang="en-US" altLang="en-US" sz="1600" dirty="0">
                <a:solidFill>
                  <a:schemeClr val="tx1"/>
                </a:solidFill>
                <a:latin typeface="Arial" panose="020B0604020202020204" pitchFamily="34" charset="0"/>
              </a:rPr>
              <a:t>Suppression of back-to-back correlations in central </a:t>
            </a:r>
            <a:r>
              <a:rPr lang="en-US" altLang="en-US" sz="1600" dirty="0" err="1">
                <a:solidFill>
                  <a:schemeClr val="tx1"/>
                </a:solidFill>
                <a:latin typeface="Arial" panose="020B0604020202020204" pitchFamily="34" charset="0"/>
              </a:rPr>
              <a:t>Au+Au</a:t>
            </a:r>
            <a:r>
              <a:rPr lang="en-US" altLang="en-US" sz="1600" dirty="0">
                <a:solidFill>
                  <a:schemeClr val="tx1"/>
                </a:solidFill>
                <a:latin typeface="Arial" panose="020B0604020202020204" pitchFamily="34" charset="0"/>
              </a:rPr>
              <a:t> collisions</a:t>
            </a:r>
          </a:p>
        </p:txBody>
      </p:sp>
      <p:pic>
        <p:nvPicPr>
          <p:cNvPr id="23569"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20950"/>
            <a:ext cx="5046663"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3"/>
          <p:cNvSpPr>
            <a:spLocks/>
          </p:cNvSpPr>
          <p:nvPr/>
        </p:nvSpPr>
        <p:spPr bwMode="auto">
          <a:xfrm rot="7886718">
            <a:off x="7725890" y="3640032"/>
            <a:ext cx="471488" cy="698500"/>
          </a:xfrm>
          <a:custGeom>
            <a:avLst/>
            <a:gdLst>
              <a:gd name="T0" fmla="*/ 240 w 296"/>
              <a:gd name="T1" fmla="*/ 0 h 456"/>
              <a:gd name="T2" fmla="*/ 96 w 296"/>
              <a:gd name="T3" fmla="*/ 144 h 456"/>
              <a:gd name="T4" fmla="*/ 288 w 296"/>
              <a:gd name="T5" fmla="*/ 288 h 456"/>
              <a:gd name="T6" fmla="*/ 48 w 296"/>
              <a:gd name="T7" fmla="*/ 432 h 456"/>
              <a:gd name="T8" fmla="*/ 0 w 296"/>
              <a:gd name="T9" fmla="*/ 432 h 456"/>
            </a:gdLst>
            <a:ahLst/>
            <a:cxnLst>
              <a:cxn ang="0">
                <a:pos x="T0" y="T1"/>
              </a:cxn>
              <a:cxn ang="0">
                <a:pos x="T2" y="T3"/>
              </a:cxn>
              <a:cxn ang="0">
                <a:pos x="T4" y="T5"/>
              </a:cxn>
              <a:cxn ang="0">
                <a:pos x="T6" y="T7"/>
              </a:cxn>
              <a:cxn ang="0">
                <a:pos x="T8" y="T9"/>
              </a:cxn>
            </a:cxnLst>
            <a:rect l="0" t="0" r="r" b="b"/>
            <a:pathLst>
              <a:path w="296" h="456">
                <a:moveTo>
                  <a:pt x="240" y="0"/>
                </a:moveTo>
                <a:cubicBezTo>
                  <a:pt x="164" y="48"/>
                  <a:pt x="88" y="96"/>
                  <a:pt x="96" y="144"/>
                </a:cubicBezTo>
                <a:cubicBezTo>
                  <a:pt x="104" y="192"/>
                  <a:pt x="296" y="240"/>
                  <a:pt x="288" y="288"/>
                </a:cubicBezTo>
                <a:cubicBezTo>
                  <a:pt x="280" y="336"/>
                  <a:pt x="96" y="408"/>
                  <a:pt x="48" y="432"/>
                </a:cubicBezTo>
                <a:cubicBezTo>
                  <a:pt x="0" y="456"/>
                  <a:pt x="0" y="444"/>
                  <a:pt x="0" y="432"/>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79114704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295275" y="311150"/>
            <a:ext cx="8467725" cy="534988"/>
          </a:xfrm>
        </p:spPr>
        <p:txBody>
          <a:bodyPr/>
          <a:lstStyle/>
          <a:p>
            <a:r>
              <a:rPr lang="en-US" altLang="en-US" sz="2400" dirty="0" smtClean="0"/>
              <a:t>Charges in motion create large Magnetic Fields</a:t>
            </a:r>
          </a:p>
        </p:txBody>
      </p:sp>
      <p:sp>
        <p:nvSpPr>
          <p:cNvPr id="1029" name="Rectangle 3"/>
          <p:cNvSpPr>
            <a:spLocks noGrp="1" noChangeArrowheads="1"/>
          </p:cNvSpPr>
          <p:nvPr>
            <p:ph type="body" idx="1"/>
          </p:nvPr>
        </p:nvSpPr>
        <p:spPr>
          <a:xfrm>
            <a:off x="4267200" y="1036267"/>
            <a:ext cx="4543425" cy="5029200"/>
          </a:xfrm>
        </p:spPr>
        <p:txBody>
          <a:bodyPr/>
          <a:lstStyle/>
          <a:p>
            <a:r>
              <a:rPr lang="en-US" altLang="en-US" dirty="0"/>
              <a:t>Only a few of the nucleons </a:t>
            </a:r>
            <a:r>
              <a:rPr lang="en-US" altLang="en-US" u="sng" dirty="0"/>
              <a:t>participate</a:t>
            </a:r>
            <a:r>
              <a:rPr lang="en-US" altLang="en-US" dirty="0"/>
              <a:t> in the collision as determined by the impact parameter</a:t>
            </a:r>
            <a:endParaRPr lang="en-US" altLang="en-US" sz="800" dirty="0"/>
          </a:p>
          <a:p>
            <a:r>
              <a:rPr lang="en-US" altLang="en-US" dirty="0" smtClean="0">
                <a:solidFill>
                  <a:schemeClr val="bg1">
                    <a:lumMod val="65000"/>
                  </a:schemeClr>
                </a:solidFill>
              </a:rPr>
              <a:t>The </a:t>
            </a:r>
            <a:r>
              <a:rPr lang="en-US" altLang="en-US" dirty="0">
                <a:solidFill>
                  <a:schemeClr val="bg1">
                    <a:lumMod val="65000"/>
                  </a:schemeClr>
                </a:solidFill>
              </a:rPr>
              <a:t>initial state is Lorentz </a:t>
            </a:r>
            <a:r>
              <a:rPr lang="en-US" altLang="en-US" dirty="0" smtClean="0">
                <a:solidFill>
                  <a:schemeClr val="bg1">
                    <a:lumMod val="65000"/>
                  </a:schemeClr>
                </a:solidFill>
              </a:rPr>
              <a:t>contracted and time </a:t>
            </a:r>
            <a:r>
              <a:rPr lang="en-US" altLang="en-US" dirty="0">
                <a:solidFill>
                  <a:schemeClr val="bg1">
                    <a:lumMod val="65000"/>
                  </a:schemeClr>
                </a:solidFill>
              </a:rPr>
              <a:t>dilated </a:t>
            </a:r>
          </a:p>
          <a:p>
            <a:r>
              <a:rPr lang="en-US" altLang="en-US" dirty="0">
                <a:solidFill>
                  <a:schemeClr val="bg1">
                    <a:lumMod val="65000"/>
                  </a:schemeClr>
                </a:solidFill>
              </a:rPr>
              <a:t>There is multiple scattering in the initial state before the hard collisions take place</a:t>
            </a:r>
          </a:p>
          <a:p>
            <a:pPr lvl="1"/>
            <a:r>
              <a:rPr lang="en-US" altLang="en-US" dirty="0">
                <a:solidFill>
                  <a:schemeClr val="accent2">
                    <a:lumMod val="60000"/>
                    <a:lumOff val="40000"/>
                  </a:schemeClr>
                </a:solidFill>
              </a:rPr>
              <a:t>Cronin effect</a:t>
            </a:r>
          </a:p>
          <a:p>
            <a:r>
              <a:rPr lang="en-US" altLang="en-US" dirty="0" smtClean="0">
                <a:solidFill>
                  <a:schemeClr val="bg1">
                    <a:lumMod val="65000"/>
                  </a:schemeClr>
                </a:solidFill>
              </a:rPr>
              <a:t>Cross-sections </a:t>
            </a:r>
            <a:r>
              <a:rPr lang="en-US" altLang="en-US" dirty="0">
                <a:solidFill>
                  <a:schemeClr val="bg1">
                    <a:lumMod val="65000"/>
                  </a:schemeClr>
                </a:solidFill>
              </a:rPr>
              <a:t>become coherent. </a:t>
            </a:r>
          </a:p>
          <a:p>
            <a:pPr lvl="1"/>
            <a:r>
              <a:rPr lang="en-US" altLang="en-US" dirty="0">
                <a:solidFill>
                  <a:schemeClr val="accent2">
                    <a:lumMod val="60000"/>
                    <a:lumOff val="40000"/>
                  </a:schemeClr>
                </a:solidFill>
              </a:rPr>
              <a:t>The uncertainty principle allows wee </a:t>
            </a:r>
            <a:r>
              <a:rPr lang="en-US" altLang="en-US" dirty="0" err="1">
                <a:solidFill>
                  <a:schemeClr val="accent2">
                    <a:lumMod val="60000"/>
                    <a:lumOff val="40000"/>
                  </a:schemeClr>
                </a:solidFill>
              </a:rPr>
              <a:t>partons</a:t>
            </a:r>
            <a:r>
              <a:rPr lang="en-US" altLang="en-US" dirty="0">
                <a:solidFill>
                  <a:schemeClr val="accent2">
                    <a:lumMod val="60000"/>
                    <a:lumOff val="40000"/>
                  </a:schemeClr>
                </a:solidFill>
              </a:rPr>
              <a:t> to interact with the front </a:t>
            </a:r>
            <a:r>
              <a:rPr lang="en-US" altLang="en-US" u="sng" dirty="0">
                <a:solidFill>
                  <a:schemeClr val="accent2">
                    <a:lumMod val="60000"/>
                    <a:lumOff val="40000"/>
                  </a:schemeClr>
                </a:solidFill>
              </a:rPr>
              <a:t>and</a:t>
            </a:r>
            <a:r>
              <a:rPr lang="en-US" altLang="en-US" dirty="0">
                <a:solidFill>
                  <a:schemeClr val="accent2">
                    <a:lumMod val="60000"/>
                    <a:lumOff val="40000"/>
                  </a:schemeClr>
                </a:solidFill>
              </a:rPr>
              <a:t> back of the nucleus</a:t>
            </a:r>
          </a:p>
          <a:p>
            <a:pPr lvl="1"/>
            <a:r>
              <a:rPr lang="en-US" altLang="en-US" dirty="0">
                <a:solidFill>
                  <a:schemeClr val="accent2">
                    <a:lumMod val="60000"/>
                    <a:lumOff val="40000"/>
                  </a:schemeClr>
                </a:solidFill>
              </a:rPr>
              <a:t>The interaction rate for wee </a:t>
            </a:r>
            <a:r>
              <a:rPr lang="en-US" altLang="en-US" dirty="0" err="1">
                <a:solidFill>
                  <a:schemeClr val="accent2">
                    <a:lumMod val="60000"/>
                    <a:lumOff val="40000"/>
                  </a:schemeClr>
                </a:solidFill>
              </a:rPr>
              <a:t>partons</a:t>
            </a:r>
            <a:r>
              <a:rPr lang="en-US" altLang="en-US" dirty="0">
                <a:solidFill>
                  <a:schemeClr val="accent2">
                    <a:lumMod val="60000"/>
                    <a:lumOff val="40000"/>
                  </a:schemeClr>
                </a:solidFill>
              </a:rPr>
              <a:t> saturates ( </a:t>
            </a:r>
            <a:r>
              <a:rPr lang="el-GR" altLang="en-US" dirty="0">
                <a:solidFill>
                  <a:schemeClr val="accent2">
                    <a:lumMod val="60000"/>
                    <a:lumOff val="40000"/>
                  </a:schemeClr>
                </a:solidFill>
              </a:rPr>
              <a:t>ρσ</a:t>
            </a:r>
            <a:r>
              <a:rPr lang="en-US" altLang="en-US" dirty="0">
                <a:solidFill>
                  <a:schemeClr val="accent2">
                    <a:lumMod val="60000"/>
                    <a:lumOff val="40000"/>
                  </a:schemeClr>
                </a:solidFill>
              </a:rPr>
              <a:t> = 1 )</a:t>
            </a:r>
            <a:endParaRPr lang="el-GR" altLang="en-US" sz="800" dirty="0">
              <a:solidFill>
                <a:schemeClr val="accent2">
                  <a:lumMod val="60000"/>
                  <a:lumOff val="40000"/>
                </a:schemeClr>
              </a:solidFill>
            </a:endParaRPr>
          </a:p>
          <a:p>
            <a:pPr lvl="1"/>
            <a:r>
              <a:rPr lang="en-US" altLang="en-US" dirty="0">
                <a:solidFill>
                  <a:schemeClr val="accent2">
                    <a:lumMod val="60000"/>
                    <a:lumOff val="40000"/>
                  </a:schemeClr>
                </a:solidFill>
              </a:rPr>
              <a:t>A color </a:t>
            </a:r>
            <a:r>
              <a:rPr lang="en-US" altLang="en-US" u="sng" dirty="0">
                <a:solidFill>
                  <a:schemeClr val="accent2">
                    <a:lumMod val="60000"/>
                    <a:lumOff val="40000"/>
                  </a:schemeClr>
                </a:solidFill>
              </a:rPr>
              <a:t>glass</a:t>
            </a:r>
            <a:r>
              <a:rPr lang="en-US" altLang="en-US" dirty="0">
                <a:solidFill>
                  <a:schemeClr val="accent2">
                    <a:lumMod val="60000"/>
                    <a:lumOff val="40000"/>
                  </a:schemeClr>
                </a:solidFill>
              </a:rPr>
              <a:t> condensate</a:t>
            </a:r>
          </a:p>
          <a:p>
            <a:r>
              <a:rPr lang="en-US" altLang="en-US" dirty="0" smtClean="0"/>
              <a:t>Charges </a:t>
            </a:r>
            <a:r>
              <a:rPr lang="en-US" altLang="en-US" dirty="0"/>
              <a:t>in motion create a strong magnetic field (E&amp;M</a:t>
            </a:r>
            <a:r>
              <a:rPr lang="en-US" altLang="en-US" dirty="0" smtClean="0"/>
              <a:t>) </a:t>
            </a:r>
            <a:r>
              <a:rPr lang="en-US" altLang="en-US" sz="1200" dirty="0" smtClean="0"/>
              <a:t>(even in the initial state)</a:t>
            </a:r>
            <a:endParaRPr lang="en-US" altLang="en-US" sz="1200" dirty="0"/>
          </a:p>
          <a:p>
            <a:endParaRPr lang="en-US" altLang="en-US" dirty="0" smtClean="0"/>
          </a:p>
        </p:txBody>
      </p:sp>
      <p:sp>
        <p:nvSpPr>
          <p:cNvPr id="1030" name="Rectangle 4"/>
          <p:cNvSpPr>
            <a:spLocks noChangeArrowheads="1"/>
          </p:cNvSpPr>
          <p:nvPr/>
        </p:nvSpPr>
        <p:spPr bwMode="auto">
          <a:xfrm>
            <a:off x="676275" y="1081088"/>
            <a:ext cx="7772400" cy="48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600" tIns="50800" rIns="101600" bIns="50800"/>
          <a:lstStyle>
            <a:lvl1pPr marL="342900" indent="-342900">
              <a:defRPr sz="1600" b="1">
                <a:solidFill>
                  <a:srgbClr val="618FFD"/>
                </a:solidFill>
                <a:latin typeface="Helvetica" pitchFamily="34" charset="0"/>
              </a:defRPr>
            </a:lvl1pPr>
            <a:lvl2pPr marL="742950" indent="-285750">
              <a:defRPr sz="1600" b="1">
                <a:solidFill>
                  <a:srgbClr val="618FFD"/>
                </a:solidFill>
                <a:latin typeface="Helvetica" pitchFamily="34" charset="0"/>
              </a:defRPr>
            </a:lvl2pPr>
            <a:lvl3pPr marL="1143000" indent="-228600">
              <a:defRPr sz="1600" b="1">
                <a:solidFill>
                  <a:srgbClr val="618FFD"/>
                </a:solidFill>
                <a:latin typeface="Helvetica" pitchFamily="34" charset="0"/>
              </a:defRPr>
            </a:lvl3pPr>
            <a:lvl4pPr marL="1600200" indent="-228600">
              <a:defRPr sz="1600" b="1">
                <a:solidFill>
                  <a:srgbClr val="618FFD"/>
                </a:solidFill>
                <a:latin typeface="Helvetica" pitchFamily="34" charset="0"/>
              </a:defRPr>
            </a:lvl4pPr>
            <a:lvl5pPr marL="2057400" indent="-228600">
              <a:defRPr sz="1600" b="1">
                <a:solidFill>
                  <a:srgbClr val="618FFD"/>
                </a:solidFill>
                <a:latin typeface="Helvetica" pitchFamily="34" charset="0"/>
              </a:defRPr>
            </a:lvl5pPr>
            <a:lvl6pPr marL="2514600" indent="-228600" eaLnBrk="0" fontAlgn="base" hangingPunct="0">
              <a:lnSpc>
                <a:spcPct val="90000"/>
              </a:lnSpc>
              <a:spcBef>
                <a:spcPct val="0"/>
              </a:spcBef>
              <a:spcAft>
                <a:spcPct val="0"/>
              </a:spcAft>
              <a:defRPr sz="1600" b="1">
                <a:solidFill>
                  <a:srgbClr val="618FFD"/>
                </a:solidFill>
                <a:latin typeface="Helvetica" pitchFamily="34" charset="0"/>
              </a:defRPr>
            </a:lvl6pPr>
            <a:lvl7pPr marL="2971800" indent="-228600" eaLnBrk="0" fontAlgn="base" hangingPunct="0">
              <a:lnSpc>
                <a:spcPct val="90000"/>
              </a:lnSpc>
              <a:spcBef>
                <a:spcPct val="0"/>
              </a:spcBef>
              <a:spcAft>
                <a:spcPct val="0"/>
              </a:spcAft>
              <a:defRPr sz="1600" b="1">
                <a:solidFill>
                  <a:srgbClr val="618FFD"/>
                </a:solidFill>
                <a:latin typeface="Helvetica" pitchFamily="34" charset="0"/>
              </a:defRPr>
            </a:lvl7pPr>
            <a:lvl8pPr marL="3429000" indent="-228600" eaLnBrk="0" fontAlgn="base" hangingPunct="0">
              <a:lnSpc>
                <a:spcPct val="90000"/>
              </a:lnSpc>
              <a:spcBef>
                <a:spcPct val="0"/>
              </a:spcBef>
              <a:spcAft>
                <a:spcPct val="0"/>
              </a:spcAft>
              <a:defRPr sz="1600" b="1">
                <a:solidFill>
                  <a:srgbClr val="618FFD"/>
                </a:solidFill>
                <a:latin typeface="Helvetica" pitchFamily="34" charset="0"/>
              </a:defRPr>
            </a:lvl8pPr>
            <a:lvl9pPr marL="3886200" indent="-228600" eaLnBrk="0" fontAlgn="base" hangingPunct="0">
              <a:lnSpc>
                <a:spcPct val="90000"/>
              </a:lnSpc>
              <a:spcBef>
                <a:spcPct val="0"/>
              </a:spcBef>
              <a:spcAft>
                <a:spcPct val="0"/>
              </a:spcAft>
              <a:defRPr sz="1600" b="1">
                <a:solidFill>
                  <a:srgbClr val="618FFD"/>
                </a:solidFill>
                <a:latin typeface="Helvetica" pitchFamily="34" charset="0"/>
              </a:defRPr>
            </a:lvl9pPr>
          </a:lstStyle>
          <a:p>
            <a:pPr>
              <a:spcBef>
                <a:spcPct val="30000"/>
              </a:spcBef>
              <a:buSzPct val="100000"/>
            </a:pPr>
            <a:r>
              <a:rPr lang="en-US" altLang="en-US" sz="1800">
                <a:solidFill>
                  <a:schemeClr val="tx1"/>
                </a:solidFill>
              </a:rPr>
              <a:t> </a:t>
            </a:r>
          </a:p>
        </p:txBody>
      </p:sp>
      <p:sp>
        <p:nvSpPr>
          <p:cNvPr id="2055" name="Rectangle 5"/>
          <p:cNvSpPr>
            <a:spLocks noChangeArrowheads="1"/>
          </p:cNvSpPr>
          <p:nvPr/>
        </p:nvSpPr>
        <p:spPr bwMode="auto">
          <a:xfrm>
            <a:off x="2568575" y="6356350"/>
            <a:ext cx="3981450" cy="349250"/>
          </a:xfrm>
          <a:prstGeom prst="rect">
            <a:avLst/>
          </a:prstGeom>
          <a:solidFill>
            <a:schemeClr val="accent5">
              <a:lumMod val="50000"/>
            </a:schemeClr>
          </a:solidFill>
          <a:ln w="19050">
            <a:solidFill>
              <a:schemeClr val="tx1"/>
            </a:solidFill>
            <a:miter lim="800000"/>
            <a:headEnd/>
            <a:tailEnd/>
          </a:ln>
        </p:spPr>
        <p:txBody>
          <a:bodyPr lIns="90488" tIns="44450" rIns="90488" bIns="44450">
            <a:spAutoFit/>
          </a:bodyPr>
          <a:lstStyle/>
          <a:p>
            <a:pPr algn="ctr">
              <a:spcBef>
                <a:spcPct val="50000"/>
              </a:spcBef>
              <a:defRPr/>
            </a:pPr>
            <a:r>
              <a:rPr lang="en-US" sz="1800" dirty="0">
                <a:solidFill>
                  <a:srgbClr val="FF3300"/>
                </a:solidFill>
                <a:latin typeface="Arial" pitchFamily="34" charset="0"/>
              </a:rPr>
              <a:t>•</a:t>
            </a:r>
            <a:r>
              <a:rPr lang="en-US" sz="1800" dirty="0">
                <a:solidFill>
                  <a:schemeClr val="accent1"/>
                </a:solidFill>
                <a:latin typeface="Arial" pitchFamily="34" charset="0"/>
              </a:rPr>
              <a:t> </a:t>
            </a:r>
            <a:r>
              <a:rPr lang="en-US" sz="1200" dirty="0">
                <a:solidFill>
                  <a:schemeClr val="tx1"/>
                </a:solidFill>
                <a:latin typeface="Arial" pitchFamily="34" charset="0"/>
              </a:rPr>
              <a:t>proton</a:t>
            </a:r>
            <a:r>
              <a:rPr lang="en-US" sz="1800" dirty="0">
                <a:solidFill>
                  <a:schemeClr val="accent1"/>
                </a:solidFill>
                <a:latin typeface="Arial" pitchFamily="34" charset="0"/>
              </a:rPr>
              <a:t>   </a:t>
            </a:r>
            <a:r>
              <a:rPr lang="en-US" sz="1800" dirty="0">
                <a:solidFill>
                  <a:schemeClr val="bg1"/>
                </a:solidFill>
                <a:latin typeface="Arial" pitchFamily="34" charset="0"/>
              </a:rPr>
              <a:t>•</a:t>
            </a:r>
            <a:r>
              <a:rPr lang="en-US" sz="1800" dirty="0">
                <a:solidFill>
                  <a:schemeClr val="accent1"/>
                </a:solidFill>
                <a:latin typeface="Arial" pitchFamily="34" charset="0"/>
              </a:rPr>
              <a:t> </a:t>
            </a:r>
            <a:r>
              <a:rPr lang="en-US" sz="1200" dirty="0">
                <a:solidFill>
                  <a:schemeClr val="tx1"/>
                </a:solidFill>
                <a:latin typeface="Arial" pitchFamily="34" charset="0"/>
              </a:rPr>
              <a:t>neutron</a:t>
            </a:r>
            <a:r>
              <a:rPr lang="en-US" sz="1800" dirty="0">
                <a:solidFill>
                  <a:schemeClr val="accent1"/>
                </a:solidFill>
                <a:latin typeface="Arial" pitchFamily="34" charset="0"/>
              </a:rPr>
              <a:t>   </a:t>
            </a:r>
            <a:r>
              <a:rPr lang="en-US" sz="1800" dirty="0">
                <a:solidFill>
                  <a:schemeClr val="accent2"/>
                </a:solidFill>
                <a:latin typeface="Arial" pitchFamily="34" charset="0"/>
              </a:rPr>
              <a:t>•</a:t>
            </a:r>
            <a:r>
              <a:rPr lang="en-US" sz="1800" dirty="0">
                <a:solidFill>
                  <a:schemeClr val="accent1"/>
                </a:solidFill>
                <a:latin typeface="Arial" pitchFamily="34" charset="0"/>
              </a:rPr>
              <a:t> </a:t>
            </a:r>
            <a:r>
              <a:rPr lang="en-US" sz="1200" dirty="0">
                <a:solidFill>
                  <a:schemeClr val="tx1"/>
                </a:solidFill>
                <a:latin typeface="Arial" pitchFamily="34" charset="0"/>
              </a:rPr>
              <a:t>delta</a:t>
            </a:r>
            <a:r>
              <a:rPr lang="en-US" sz="1800" dirty="0">
                <a:solidFill>
                  <a:schemeClr val="accent1"/>
                </a:solidFill>
                <a:latin typeface="Arial" pitchFamily="34" charset="0"/>
              </a:rPr>
              <a:t>   </a:t>
            </a:r>
            <a:r>
              <a:rPr lang="en-US" sz="1800" dirty="0">
                <a:solidFill>
                  <a:schemeClr val="hlink"/>
                </a:solidFill>
                <a:latin typeface="Arial" pitchFamily="34" charset="0"/>
              </a:rPr>
              <a:t>•</a:t>
            </a:r>
            <a:r>
              <a:rPr lang="en-US" sz="1800" dirty="0">
                <a:solidFill>
                  <a:schemeClr val="accent1"/>
                </a:solidFill>
                <a:latin typeface="Arial" pitchFamily="34" charset="0"/>
              </a:rPr>
              <a:t> </a:t>
            </a:r>
            <a:r>
              <a:rPr lang="en-US" sz="1200" dirty="0">
                <a:solidFill>
                  <a:schemeClr val="tx1"/>
                </a:solidFill>
                <a:latin typeface="Arial" pitchFamily="34" charset="0"/>
              </a:rPr>
              <a:t>pion</a:t>
            </a:r>
            <a:r>
              <a:rPr lang="en-US" sz="1800" dirty="0">
                <a:solidFill>
                  <a:schemeClr val="accent1"/>
                </a:solidFill>
                <a:latin typeface="Arial" pitchFamily="34" charset="0"/>
              </a:rPr>
              <a:t>   </a:t>
            </a:r>
            <a:r>
              <a:rPr lang="en-US" sz="1800" dirty="0">
                <a:solidFill>
                  <a:schemeClr val="folHlink"/>
                </a:solidFill>
                <a:latin typeface="Arial" pitchFamily="34" charset="0"/>
              </a:rPr>
              <a:t>   </a:t>
            </a:r>
            <a:r>
              <a:rPr lang="en-US" sz="1800" dirty="0">
                <a:solidFill>
                  <a:schemeClr val="accent1"/>
                </a:solidFill>
                <a:latin typeface="Arial" pitchFamily="34" charset="0"/>
              </a:rPr>
              <a:t> </a:t>
            </a:r>
            <a:r>
              <a:rPr lang="en-US" sz="1200" dirty="0">
                <a:solidFill>
                  <a:schemeClr val="tx1"/>
                </a:solidFill>
                <a:latin typeface="Arial" pitchFamily="34" charset="0"/>
              </a:rPr>
              <a:t>string</a:t>
            </a:r>
          </a:p>
        </p:txBody>
      </p:sp>
      <p:sp>
        <p:nvSpPr>
          <p:cNvPr id="1032" name="Line 6"/>
          <p:cNvSpPr>
            <a:spLocks noChangeShapeType="1"/>
          </p:cNvSpPr>
          <p:nvPr/>
        </p:nvSpPr>
        <p:spPr bwMode="auto">
          <a:xfrm>
            <a:off x="5702300" y="6530975"/>
            <a:ext cx="228600" cy="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026" name="Object 7"/>
          <p:cNvGraphicFramePr>
            <a:graphicFrameLocks noChangeAspect="1"/>
          </p:cNvGraphicFramePr>
          <p:nvPr/>
        </p:nvGraphicFramePr>
        <p:xfrm>
          <a:off x="609600" y="3733800"/>
          <a:ext cx="3235325" cy="2425700"/>
        </p:xfrm>
        <a:graphic>
          <a:graphicData uri="http://schemas.openxmlformats.org/presentationml/2006/ole">
            <mc:AlternateContent xmlns:mc="http://schemas.openxmlformats.org/markup-compatibility/2006">
              <mc:Choice xmlns:v="urn:schemas-microsoft-com:vml" Requires="v">
                <p:oleObj spid="_x0000_s91264" name="Image" r:id="rId3" imgW="8132721" imgH="6099541" progId="Photoshop.Image.5">
                  <p:embed/>
                </p:oleObj>
              </mc:Choice>
              <mc:Fallback>
                <p:oleObj name="Image" r:id="rId3" imgW="8132721" imgH="6099541" progId="Photoshop.Image.5">
                  <p:embed/>
                  <p:pic>
                    <p:nvPicPr>
                      <p:cNvPr id="0" name=""/>
                      <p:cNvPicPr>
                        <a:picLocks noChangeAspect="1" noChangeArrowheads="1"/>
                      </p:cNvPicPr>
                      <p:nvPr/>
                    </p:nvPicPr>
                    <p:blipFill>
                      <a:blip r:embed="rId4">
                        <a:lum bright="10000" contrast="20000"/>
                        <a:extLst>
                          <a:ext uri="{28A0092B-C50C-407E-A947-70E740481C1C}">
                            <a14:useLocalDpi xmlns:a14="http://schemas.microsoft.com/office/drawing/2010/main" val="0"/>
                          </a:ext>
                        </a:extLst>
                      </a:blip>
                      <a:srcRect/>
                      <a:stretch>
                        <a:fillRect/>
                      </a:stretch>
                    </p:blipFill>
                    <p:spPr bwMode="auto">
                      <a:xfrm>
                        <a:off x="609600" y="3733800"/>
                        <a:ext cx="3235325" cy="24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8"/>
          <p:cNvGraphicFramePr>
            <a:graphicFrameLocks noChangeAspect="1"/>
          </p:cNvGraphicFramePr>
          <p:nvPr/>
        </p:nvGraphicFramePr>
        <p:xfrm>
          <a:off x="609600" y="993775"/>
          <a:ext cx="3244850" cy="2435225"/>
        </p:xfrm>
        <a:graphic>
          <a:graphicData uri="http://schemas.openxmlformats.org/presentationml/2006/ole">
            <mc:AlternateContent xmlns:mc="http://schemas.openxmlformats.org/markup-compatibility/2006">
              <mc:Choice xmlns:v="urn:schemas-microsoft-com:vml" Requires="v">
                <p:oleObj spid="_x0000_s91265" name="Image" r:id="rId5" imgW="8132721" imgH="6099541" progId="Photoshop.Image.5">
                  <p:embed/>
                </p:oleObj>
              </mc:Choice>
              <mc:Fallback>
                <p:oleObj name="Image" r:id="rId5" imgW="8132721" imgH="6099541" progId="Photoshop.Image.5">
                  <p:embed/>
                  <p:pic>
                    <p:nvPicPr>
                      <p:cNvPr id="0" name=""/>
                      <p:cNvPicPr>
                        <a:picLocks noChangeAspect="1" noChangeArrowheads="1"/>
                      </p:cNvPicPr>
                      <p:nvPr/>
                    </p:nvPicPr>
                    <p:blipFill>
                      <a:blip r:embed="rId6">
                        <a:lum bright="14000" contrast="20000"/>
                        <a:extLst>
                          <a:ext uri="{28A0092B-C50C-407E-A947-70E740481C1C}">
                            <a14:useLocalDpi xmlns:a14="http://schemas.microsoft.com/office/drawing/2010/main" val="0"/>
                          </a:ext>
                        </a:extLst>
                      </a:blip>
                      <a:srcRect/>
                      <a:stretch>
                        <a:fillRect/>
                      </a:stretch>
                    </p:blipFill>
                    <p:spPr bwMode="auto">
                      <a:xfrm>
                        <a:off x="609600" y="993775"/>
                        <a:ext cx="3244850" cy="243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396914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88765" y="990600"/>
            <a:ext cx="852663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85750" y="311150"/>
            <a:ext cx="8096250" cy="534988"/>
          </a:xfrm>
        </p:spPr>
        <p:txBody>
          <a:bodyPr/>
          <a:lstStyle/>
          <a:p>
            <a:r>
              <a:rPr lang="en-US" dirty="0"/>
              <a:t>T</a:t>
            </a:r>
            <a:r>
              <a:rPr lang="en-US" dirty="0" smtClean="0"/>
              <a:t>he Field Strength into Perspective, m</a:t>
            </a:r>
            <a:r>
              <a:rPr lang="en-US" baseline="-25000" dirty="0" smtClean="0">
                <a:sym typeface="Symbol"/>
              </a:rPr>
              <a:t></a:t>
            </a:r>
            <a:r>
              <a:rPr lang="en-US" baseline="30000" dirty="0" smtClean="0">
                <a:sym typeface="Symbol"/>
              </a:rPr>
              <a:t>2</a:t>
            </a:r>
            <a:endParaRPr lang="en-US" baseline="30000" dirty="0"/>
          </a:p>
        </p:txBody>
      </p:sp>
      <p:sp>
        <p:nvSpPr>
          <p:cNvPr id="6" name="TextBox 5"/>
          <p:cNvSpPr txBox="1"/>
          <p:nvPr/>
        </p:nvSpPr>
        <p:spPr>
          <a:xfrm>
            <a:off x="3817765" y="6210049"/>
            <a:ext cx="4800600" cy="276999"/>
          </a:xfrm>
          <a:prstGeom prst="rect">
            <a:avLst/>
          </a:prstGeom>
          <a:noFill/>
        </p:spPr>
        <p:txBody>
          <a:bodyPr wrap="square" rtlCol="0">
            <a:spAutoFit/>
          </a:bodyPr>
          <a:lstStyle/>
          <a:p>
            <a:pPr algn="r"/>
            <a:r>
              <a:rPr lang="en-US" sz="1200" dirty="0" smtClean="0">
                <a:solidFill>
                  <a:schemeClr val="bg1">
                    <a:lumMod val="65000"/>
                  </a:schemeClr>
                </a:solidFill>
              </a:rPr>
              <a:t>V. Skokov, RHIC Users Meeting, June 2017</a:t>
            </a:r>
            <a:endParaRPr lang="en-US" sz="1200" dirty="0">
              <a:solidFill>
                <a:schemeClr val="bg1">
                  <a:lumMod val="65000"/>
                </a:schemeClr>
              </a:solidFill>
            </a:endParaRPr>
          </a:p>
        </p:txBody>
      </p:sp>
    </p:spTree>
    <p:extLst>
      <p:ext uri="{BB962C8B-B14F-4D97-AF65-F5344CB8AC3E}">
        <p14:creationId xmlns:p14="http://schemas.microsoft.com/office/powerpoint/2010/main" val="4256161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2"/>
          <p:cNvGrpSpPr>
            <a:grpSpLocks/>
          </p:cNvGrpSpPr>
          <p:nvPr/>
        </p:nvGrpSpPr>
        <p:grpSpPr bwMode="auto">
          <a:xfrm>
            <a:off x="112713" y="933450"/>
            <a:ext cx="8974137" cy="5756275"/>
            <a:chOff x="112871" y="933450"/>
            <a:chExt cx="8973979" cy="5756434"/>
          </a:xfrm>
        </p:grpSpPr>
        <p:pic>
          <p:nvPicPr>
            <p:cNvPr id="21511" name="Picture 3"/>
            <p:cNvPicPr>
              <a:picLocks noChangeAspect="1" noChangeArrowheads="1"/>
            </p:cNvPicPr>
            <p:nvPr/>
          </p:nvPicPr>
          <p:blipFill>
            <a:blip r:embed="rId2">
              <a:extLst>
                <a:ext uri="{28A0092B-C50C-407E-A947-70E740481C1C}">
                  <a14:useLocalDpi xmlns:a14="http://schemas.microsoft.com/office/drawing/2010/main" val="0"/>
                </a:ext>
              </a:extLst>
            </a:blip>
            <a:srcRect t="1350"/>
            <a:stretch>
              <a:fillRect/>
            </a:stretch>
          </p:blipFill>
          <p:spPr bwMode="auto">
            <a:xfrm>
              <a:off x="112871" y="1011174"/>
              <a:ext cx="8897779" cy="567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7"/>
            <p:cNvSpPr>
              <a:spLocks noChangeArrowheads="1"/>
            </p:cNvSpPr>
            <p:nvPr/>
          </p:nvSpPr>
          <p:spPr bwMode="auto">
            <a:xfrm>
              <a:off x="7715250" y="933450"/>
              <a:ext cx="13716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nSpc>
                  <a:spcPct val="90000"/>
                </a:lnSpc>
              </a:pPr>
              <a:endParaRPr lang="en-US" altLang="en-US">
                <a:solidFill>
                  <a:schemeClr val="bg1"/>
                </a:solidFill>
              </a:endParaRPr>
            </a:p>
          </p:txBody>
        </p:sp>
      </p:grpSp>
      <p:sp>
        <p:nvSpPr>
          <p:cNvPr id="21507" name="Title 1"/>
          <p:cNvSpPr>
            <a:spLocks noGrp="1"/>
          </p:cNvSpPr>
          <p:nvPr>
            <p:ph type="title"/>
          </p:nvPr>
        </p:nvSpPr>
        <p:spPr>
          <a:xfrm>
            <a:off x="285750" y="311150"/>
            <a:ext cx="7867650" cy="534988"/>
          </a:xfrm>
        </p:spPr>
        <p:txBody>
          <a:bodyPr/>
          <a:lstStyle/>
          <a:p>
            <a:pPr eaLnBrk="1" hangingPunct="1"/>
            <a:r>
              <a:rPr lang="en-US" altLang="en-US" dirty="0" smtClean="0"/>
              <a:t>Topological Charge flips chirality:  L to R </a:t>
            </a:r>
          </a:p>
        </p:txBody>
      </p:sp>
      <p:sp>
        <p:nvSpPr>
          <p:cNvPr id="21510" name="TextBox 6"/>
          <p:cNvSpPr txBox="1">
            <a:spLocks noChangeArrowheads="1"/>
          </p:cNvSpPr>
          <p:nvPr/>
        </p:nvSpPr>
        <p:spPr bwMode="auto">
          <a:xfrm>
            <a:off x="7639050" y="6534150"/>
            <a:ext cx="1438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618FFD"/>
                </a:solidFill>
                <a:latin typeface="Helvetica"/>
                <a:cs typeface="Arial" pitchFamily="34" charset="0"/>
              </a:defRPr>
            </a:lvl1pPr>
            <a:lvl2pPr marL="742950" indent="-285750" eaLnBrk="0" hangingPunct="0">
              <a:defRPr sz="1600" b="1">
                <a:solidFill>
                  <a:srgbClr val="618FFD"/>
                </a:solidFill>
                <a:latin typeface="Helvetica"/>
                <a:cs typeface="Arial" pitchFamily="34" charset="0"/>
              </a:defRPr>
            </a:lvl2pPr>
            <a:lvl3pPr marL="1143000" indent="-228600" eaLnBrk="0" hangingPunct="0">
              <a:defRPr sz="1600" b="1">
                <a:solidFill>
                  <a:srgbClr val="618FFD"/>
                </a:solidFill>
                <a:latin typeface="Helvetica"/>
                <a:cs typeface="Arial" pitchFamily="34" charset="0"/>
              </a:defRPr>
            </a:lvl3pPr>
            <a:lvl4pPr marL="1600200" indent="-228600" eaLnBrk="0" hangingPunct="0">
              <a:defRPr sz="1600" b="1">
                <a:solidFill>
                  <a:srgbClr val="618FFD"/>
                </a:solidFill>
                <a:latin typeface="Helvetica"/>
                <a:cs typeface="Arial" pitchFamily="34" charset="0"/>
              </a:defRPr>
            </a:lvl4pPr>
            <a:lvl5pPr marL="2057400" indent="-228600" eaLnBrk="0" hangingPunct="0">
              <a:defRPr sz="1600" b="1">
                <a:solidFill>
                  <a:srgbClr val="618FFD"/>
                </a:solidFill>
                <a:latin typeface="Helvetica"/>
                <a:cs typeface="Arial" pitchFamily="34" charset="0"/>
              </a:defRPr>
            </a:lvl5pPr>
            <a:lvl6pPr marL="2514600" indent="-228600" eaLnBrk="0" fontAlgn="base" hangingPunct="0">
              <a:spcBef>
                <a:spcPct val="0"/>
              </a:spcBef>
              <a:spcAft>
                <a:spcPct val="0"/>
              </a:spcAft>
              <a:defRPr sz="1600" b="1">
                <a:solidFill>
                  <a:srgbClr val="618FFD"/>
                </a:solidFill>
                <a:latin typeface="Helvetica"/>
                <a:cs typeface="Arial" pitchFamily="34" charset="0"/>
              </a:defRPr>
            </a:lvl6pPr>
            <a:lvl7pPr marL="2971800" indent="-228600" eaLnBrk="0" fontAlgn="base" hangingPunct="0">
              <a:spcBef>
                <a:spcPct val="0"/>
              </a:spcBef>
              <a:spcAft>
                <a:spcPct val="0"/>
              </a:spcAft>
              <a:defRPr sz="1600" b="1">
                <a:solidFill>
                  <a:srgbClr val="618FFD"/>
                </a:solidFill>
                <a:latin typeface="Helvetica"/>
                <a:cs typeface="Arial" pitchFamily="34" charset="0"/>
              </a:defRPr>
            </a:lvl7pPr>
            <a:lvl8pPr marL="3429000" indent="-228600" eaLnBrk="0" fontAlgn="base" hangingPunct="0">
              <a:spcBef>
                <a:spcPct val="0"/>
              </a:spcBef>
              <a:spcAft>
                <a:spcPct val="0"/>
              </a:spcAft>
              <a:defRPr sz="1600" b="1">
                <a:solidFill>
                  <a:srgbClr val="618FFD"/>
                </a:solidFill>
                <a:latin typeface="Helvetica"/>
                <a:cs typeface="Arial" pitchFamily="34" charset="0"/>
              </a:defRPr>
            </a:lvl8pPr>
            <a:lvl9pPr marL="3886200" indent="-228600" eaLnBrk="0" fontAlgn="base" hangingPunct="0">
              <a:spcBef>
                <a:spcPct val="0"/>
              </a:spcBef>
              <a:spcAft>
                <a:spcPct val="0"/>
              </a:spcAft>
              <a:defRPr sz="1600" b="1">
                <a:solidFill>
                  <a:srgbClr val="618FFD"/>
                </a:solidFill>
                <a:latin typeface="Helvetica"/>
                <a:cs typeface="Arial" pitchFamily="34" charset="0"/>
              </a:defRPr>
            </a:lvl9pPr>
          </a:lstStyle>
          <a:p>
            <a:pPr algn="r" eaLnBrk="1" hangingPunct="1"/>
            <a:r>
              <a:rPr lang="en-US" altLang="en-US" sz="1200">
                <a:solidFill>
                  <a:schemeClr val="tx1"/>
                </a:solidFill>
              </a:rPr>
              <a:t>H. Warringa</a:t>
            </a:r>
          </a:p>
        </p:txBody>
      </p:sp>
    </p:spTree>
    <p:extLst>
      <p:ext uri="{BB962C8B-B14F-4D97-AF65-F5344CB8AC3E}">
        <p14:creationId xmlns:p14="http://schemas.microsoft.com/office/powerpoint/2010/main" val="936472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rTemplate">
  <a:themeElements>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fontScheme name="starmaster">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0" lang="en-US" sz="1600" b="1" i="0" u="none" strike="noStrike" cap="none" normalizeH="0" baseline="0" smtClean="0">
            <a:ln>
              <a:noFill/>
            </a:ln>
            <a:solidFill>
              <a:srgbClr val="618FFD"/>
            </a:solidFill>
            <a:effectLst/>
            <a:latin typeface="Helvetica" pitchFamily="1" charset="0"/>
          </a:defRPr>
        </a:defPPr>
      </a:lstStyle>
    </a:lnDef>
  </a:objectDefaults>
  <a:extraClrSchemeLst>
    <a:extraClrScheme>
      <a:clrScheme name="star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r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r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r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r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r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r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rmaster 8">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9">
        <a:dk1>
          <a:srgbClr val="000000"/>
        </a:dk1>
        <a:lt1>
          <a:srgbClr val="FFFFFF"/>
        </a:lt1>
        <a:dk2>
          <a:srgbClr val="081D58"/>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0">
        <a:dk1>
          <a:srgbClr val="000000"/>
        </a:dk1>
        <a:lt1>
          <a:srgbClr val="FFFFFF"/>
        </a:lt1>
        <a:dk2>
          <a:srgbClr val="000000"/>
        </a:dk2>
        <a:lt2>
          <a:srgbClr val="919191"/>
        </a:lt2>
        <a:accent1>
          <a:srgbClr val="EEE800"/>
        </a:accent1>
        <a:accent2>
          <a:srgbClr val="000000"/>
        </a:accent2>
        <a:accent3>
          <a:srgbClr val="FFFFFF"/>
        </a:accent3>
        <a:accent4>
          <a:srgbClr val="000000"/>
        </a:accent4>
        <a:accent5>
          <a:srgbClr val="F5F2AA"/>
        </a:accent5>
        <a:accent6>
          <a:srgbClr val="000000"/>
        </a:accent6>
        <a:hlink>
          <a:srgbClr val="009900"/>
        </a:hlink>
        <a:folHlink>
          <a:srgbClr val="EAEC5E"/>
        </a:folHlink>
      </a:clrScheme>
      <a:clrMap bg1="lt1" tx1="dk1" bg2="lt2" tx2="dk2" accent1="accent1" accent2="accent2" accent3="accent3" accent4="accent4" accent5="accent5" accent6="accent6" hlink="hlink" folHlink="folHlink"/>
    </a:extraClrScheme>
    <a:extraClrScheme>
      <a:clrScheme name="starmaster 11">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D63CE2"/>
        </a:folHlink>
      </a:clrScheme>
      <a:clrMap bg1="lt1" tx1="dk1" bg2="lt2" tx2="dk2" accent1="accent1" accent2="accent2" accent3="accent3" accent4="accent4" accent5="accent5" accent6="accent6" hlink="hlink" folHlink="folHlink"/>
    </a:extraClrScheme>
    <a:extraClrScheme>
      <a:clrScheme name="starmaster 12">
        <a:dk1>
          <a:srgbClr val="000000"/>
        </a:dk1>
        <a:lt1>
          <a:srgbClr val="FFFFFF"/>
        </a:lt1>
        <a:dk2>
          <a:srgbClr val="000000"/>
        </a:dk2>
        <a:lt2>
          <a:srgbClr val="919191"/>
        </a:lt2>
        <a:accent1>
          <a:srgbClr val="EEE800"/>
        </a:accent1>
        <a:accent2>
          <a:srgbClr val="0000CC"/>
        </a:accent2>
        <a:accent3>
          <a:srgbClr val="FFFFFF"/>
        </a:accent3>
        <a:accent4>
          <a:srgbClr val="000000"/>
        </a:accent4>
        <a:accent5>
          <a:srgbClr val="F5F2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3">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9900"/>
        </a:hlink>
        <a:folHlink>
          <a:srgbClr val="E5E000"/>
        </a:folHlink>
      </a:clrScheme>
      <a:clrMap bg1="lt1" tx1="dk1" bg2="lt2" tx2="dk2" accent1="accent1" accent2="accent2" accent3="accent3" accent4="accent4" accent5="accent5" accent6="accent6" hlink="hlink" folHlink="folHlink"/>
    </a:extraClrScheme>
    <a:extraClrScheme>
      <a:clrScheme name="starmaster 14">
        <a:dk1>
          <a:srgbClr val="000000"/>
        </a:dk1>
        <a:lt1>
          <a:srgbClr val="FFFFFF"/>
        </a:lt1>
        <a:dk2>
          <a:srgbClr val="000000"/>
        </a:dk2>
        <a:lt2>
          <a:srgbClr val="919191"/>
        </a:lt2>
        <a:accent1>
          <a:srgbClr val="E5E000"/>
        </a:accent1>
        <a:accent2>
          <a:srgbClr val="0000CC"/>
        </a:accent2>
        <a:accent3>
          <a:srgbClr val="FFFFFF"/>
        </a:accent3>
        <a:accent4>
          <a:srgbClr val="000000"/>
        </a:accent4>
        <a:accent5>
          <a:srgbClr val="F0EDAA"/>
        </a:accent5>
        <a:accent6>
          <a:srgbClr val="0000B9"/>
        </a:accent6>
        <a:hlink>
          <a:srgbClr val="008000"/>
        </a:hlink>
        <a:folHlink>
          <a:srgbClr val="E5E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StarTemplate</Template>
  <TotalTime>7317</TotalTime>
  <Words>6471</Words>
  <Application>Microsoft Office PowerPoint</Application>
  <PresentationFormat>On-screen Show (4:3)</PresentationFormat>
  <Paragraphs>817</Paragraphs>
  <Slides>77</Slides>
  <Notes>30</Notes>
  <HiddenSlides>0</HiddenSlides>
  <MMClips>1</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77</vt:i4>
      </vt:variant>
    </vt:vector>
  </HeadingPairs>
  <TitlesOfParts>
    <vt:vector size="82" baseType="lpstr">
      <vt:lpstr>StarTemplate</vt:lpstr>
      <vt:lpstr>Equation</vt:lpstr>
      <vt:lpstr>Photo Editor Photo</vt:lpstr>
      <vt:lpstr>Designer Drawing</vt:lpstr>
      <vt:lpstr>Image</vt:lpstr>
      <vt:lpstr>The Chiral Magnetic Effect in Hot QCD   and   The Isobar run in 2018    </vt:lpstr>
      <vt:lpstr>What are we doing in the 2018 Run?</vt:lpstr>
      <vt:lpstr>Charges in motion</vt:lpstr>
      <vt:lpstr>The BEM field – 1018 gauss at the peak</vt:lpstr>
      <vt:lpstr>Wow!   … but who cares?</vt:lpstr>
      <vt:lpstr>Mnemonic for remembering the strong interaction</vt:lpstr>
      <vt:lpstr>Quark and Gluon interactions</vt:lpstr>
      <vt:lpstr>Chiral Symmetry</vt:lpstr>
      <vt:lpstr>Gluon Fields in a QGP</vt:lpstr>
      <vt:lpstr>Hot QCD allows for metastable states … lots of them</vt:lpstr>
      <vt:lpstr>The Chiral Magnetic Effect (CME)</vt:lpstr>
      <vt:lpstr>A collision has Angular Momentum and a B field </vt:lpstr>
      <vt:lpstr>Quarks interact with the B field via their spin</vt:lpstr>
      <vt:lpstr>How does the B field affect the Quarks?</vt:lpstr>
      <vt:lpstr>Topological Charge flips chirality:  L to R </vt:lpstr>
      <vt:lpstr>Separation of Charge wrt the reaction plane</vt:lpstr>
      <vt:lpstr>Hypothesis Testing</vt:lpstr>
      <vt:lpstr>Our Tools:  Anisotropic Flow</vt:lpstr>
      <vt:lpstr>Interpreting Flow – order by order</vt:lpstr>
      <vt:lpstr>The Experimental Observable </vt:lpstr>
      <vt:lpstr>Like Sign and Opposite Sign Correlations</vt:lpstr>
      <vt:lpstr>ALICE, STAR and the Beam Energy Scan</vt:lpstr>
      <vt:lpstr>The Background Hypothesis</vt:lpstr>
      <vt:lpstr>Background – a few words</vt:lpstr>
      <vt:lpstr>Serious Challenges to the CME interpretation</vt:lpstr>
      <vt:lpstr>An Isobar Run at RHIC</vt:lpstr>
      <vt:lpstr>RHIC will run Isobaric Beams in 2018</vt:lpstr>
      <vt:lpstr>Summary</vt:lpstr>
      <vt:lpstr>PowerPoint Presentation</vt:lpstr>
      <vt:lpstr>96Zr + 96Zr   and  96Ru + 96Ru  collisions </vt:lpstr>
      <vt:lpstr>The early Universe</vt:lpstr>
      <vt:lpstr>A Mystery </vt:lpstr>
      <vt:lpstr>Summary II</vt:lpstr>
      <vt:lpstr>Full Fourier Transform of the Invariant Yield</vt:lpstr>
      <vt:lpstr>Analysis Uses Standard Flow Tools</vt:lpstr>
      <vt:lpstr>Analysis Uses Standard Flow Tools</vt:lpstr>
      <vt:lpstr>So far … </vt:lpstr>
      <vt:lpstr>Table of the Isotopes</vt:lpstr>
      <vt:lpstr>Accelerated Beams of Isobars</vt:lpstr>
      <vt:lpstr>What have we learned from Experiments?</vt:lpstr>
      <vt:lpstr>Vorticity in HI Collisions</vt:lpstr>
      <vt:lpstr>Table of the Isotopes</vt:lpstr>
      <vt:lpstr>Making particles – neutral mesons won’t flow</vt:lpstr>
      <vt:lpstr>The STAR Detector at RHIC</vt:lpstr>
      <vt:lpstr>Uncertainties in our theoretical understanding </vt:lpstr>
      <vt:lpstr>Experimental Background – a few words</vt:lpstr>
      <vt:lpstr>Strength of the Magnetic Fields</vt:lpstr>
      <vt:lpstr>Hot QCD is not simply a cold and static theory</vt:lpstr>
      <vt:lpstr>CP Violation – all scenarios involve  </vt:lpstr>
      <vt:lpstr>Cumulants and full PID for pions</vt:lpstr>
      <vt:lpstr>Full Cumulant – Analysis and Results</vt:lpstr>
      <vt:lpstr>Looking for new physics – Strong Parity Violation </vt:lpstr>
      <vt:lpstr>Explicit P and CP violation is allowed in QCD</vt:lpstr>
      <vt:lpstr>Detour regarding Double Beta Decay</vt:lpstr>
      <vt:lpstr>Even the Neutron decays …</vt:lpstr>
      <vt:lpstr>In QM, it is not necessary to conserve energy  (at every step); two neutron can decay simultaneously …</vt:lpstr>
      <vt:lpstr>Two n Double Beta Decay is a 4 Body Process</vt:lpstr>
      <vt:lpstr>Energy is conserved when 76Ge decays to 76Se</vt:lpstr>
      <vt:lpstr>Isobars: The Valley of Stability  at  A = 77</vt:lpstr>
      <vt:lpstr>The Pairing of Nucleons is Important  (A = 76)</vt:lpstr>
      <vt:lpstr>In QM, it is not necessary to conserve energy  (at each step); two neutrons can decay simultaneously</vt:lpstr>
      <vt:lpstr>PowerPoint Presentation</vt:lpstr>
      <vt:lpstr>Two Modes of Double Beta Decay, 2n and 0n</vt:lpstr>
      <vt:lpstr>Other Isobars &amp; Double Beta Decay systems</vt:lpstr>
      <vt:lpstr>End Detour</vt:lpstr>
      <vt:lpstr>Photons and Gluons - similar but different </vt:lpstr>
      <vt:lpstr>Who is RHIC and what does he do?</vt:lpstr>
      <vt:lpstr>The STAR Magnet   (room temp Aluminum coils)</vt:lpstr>
      <vt:lpstr>STAR from the Inside - Out</vt:lpstr>
      <vt:lpstr>The STAR Collaboration</vt:lpstr>
      <vt:lpstr>Au + Au Collision </vt:lpstr>
      <vt:lpstr>Au + Au Collision</vt:lpstr>
      <vt:lpstr>v3 – Triangular flow</vt:lpstr>
      <vt:lpstr>Jets at RHIC taught us about strong coupling</vt:lpstr>
      <vt:lpstr>Charges in motion create large Magnetic Fields</vt:lpstr>
      <vt:lpstr>The Field Strength into Perspective, m2</vt:lpstr>
      <vt:lpstr>Topological Charge flips chirality:  L to R </vt:lpstr>
    </vt:vector>
  </TitlesOfParts>
  <Company>Lawrence Berkeley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 Parity Violation</dc:title>
  <dc:creator>Jim Thomas</dc:creator>
  <cp:lastModifiedBy>jhthomas</cp:lastModifiedBy>
  <cp:revision>676</cp:revision>
  <dcterms:created xsi:type="dcterms:W3CDTF">2008-06-17T23:43:13Z</dcterms:created>
  <dcterms:modified xsi:type="dcterms:W3CDTF">2018-01-24T15:56:18Z</dcterms:modified>
</cp:coreProperties>
</file>