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7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23" r:id="rId2"/>
    <p:sldId id="308" r:id="rId3"/>
    <p:sldId id="319" r:id="rId4"/>
    <p:sldId id="257" r:id="rId5"/>
    <p:sldId id="306" r:id="rId6"/>
    <p:sldId id="321" r:id="rId7"/>
    <p:sldId id="325" r:id="rId8"/>
    <p:sldId id="326" r:id="rId9"/>
    <p:sldId id="304" r:id="rId10"/>
    <p:sldId id="297" r:id="rId11"/>
    <p:sldId id="298" r:id="rId12"/>
    <p:sldId id="273" r:id="rId13"/>
    <p:sldId id="300" r:id="rId14"/>
    <p:sldId id="299" r:id="rId15"/>
    <p:sldId id="316" r:id="rId16"/>
    <p:sldId id="301" r:id="rId17"/>
    <p:sldId id="322" r:id="rId18"/>
    <p:sldId id="302" r:id="rId19"/>
    <p:sldId id="327" r:id="rId20"/>
    <p:sldId id="310" r:id="rId21"/>
    <p:sldId id="266" r:id="rId22"/>
    <p:sldId id="285" r:id="rId23"/>
    <p:sldId id="296" r:id="rId24"/>
    <p:sldId id="312" r:id="rId25"/>
    <p:sldId id="313" r:id="rId26"/>
    <p:sldId id="320" r:id="rId27"/>
    <p:sldId id="31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ward Matis" initials="HM" lastIdx="2" clrIdx="0"/>
  <p:cmAuthor id="1" name="jhthomas" initials="j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000"/>
    <a:srgbClr val="0000FF"/>
    <a:srgbClr val="00CC00"/>
    <a:srgbClr val="0000CC"/>
    <a:srgbClr val="0066FF"/>
    <a:srgbClr val="CCECFF"/>
    <a:srgbClr val="E7F3F4"/>
    <a:srgbClr val="FF3399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596" autoAdjust="0"/>
    <p:restoredTop sz="94041" autoAdjust="0"/>
  </p:normalViewPr>
  <p:slideViewPr>
    <p:cSldViewPr snapToGrid="0" snapToObjects="1">
      <p:cViewPr varScale="1">
        <p:scale>
          <a:sx n="119" d="100"/>
          <a:sy n="119" d="100"/>
        </p:scale>
        <p:origin x="-606" y="-96"/>
      </p:cViewPr>
      <p:guideLst>
        <p:guide orient="horz" pos="4148"/>
        <p:guide pos="40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01" d="100"/>
          <a:sy n="101" d="100"/>
        </p:scale>
        <p:origin x="-2532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hthomas\Desktop\SSD%20deadtim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425" b="1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r>
              <a:rPr lang="en-US"/>
              <a:t>8 RDOs -- 5 ladders each  </a:t>
            </a:r>
          </a:p>
          <a:p>
            <a:pPr>
              <a:defRPr sz="1425" b="1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r>
              <a:rPr lang="en-US"/>
              <a:t>Zero suppresssed</a:t>
            </a:r>
          </a:p>
        </c:rich>
      </c:tx>
      <c:layout>
        <c:manualLayout>
          <c:xMode val="edge"/>
          <c:yMode val="edge"/>
          <c:x val="0.25292747277502531"/>
          <c:y val="2.92553856343045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754102578543232"/>
          <c:y val="0.21276644097675998"/>
          <c:w val="0.60889947149543644"/>
          <c:h val="0.61702267883260198"/>
        </c:manualLayout>
      </c:layout>
      <c:scatterChart>
        <c:scatterStyle val="lineMarker"/>
        <c:ser>
          <c:idx val="0"/>
          <c:order val="0"/>
          <c:tx>
            <c:v>1 buffer</c:v>
          </c:tx>
          <c:spPr>
            <a:ln w="28575">
              <a:noFill/>
            </a:ln>
            <a:effectLst>
              <a:outerShdw blurRad="50800" dist="38100" dir="2700000" algn="tl" rotWithShape="0">
                <a:schemeClr val="bg1">
                  <a:lumMod val="85000"/>
                  <a:alpha val="43000"/>
                </a:schemeClr>
              </a:outerShdw>
            </a:effectLst>
          </c:spPr>
          <c:marker>
            <c:symbol val="diamond"/>
            <c:size val="8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  <a:effectLst>
                <a:outerShdw blurRad="50800" dist="38100" dir="2700000" algn="tl" rotWithShape="0">
                  <a:schemeClr val="bg1">
                    <a:lumMod val="85000"/>
                    <a:alpha val="43000"/>
                  </a:schemeClr>
                </a:outerShdw>
              </a:effectLst>
            </c:spPr>
          </c:marker>
          <c:xVal>
            <c:numRef>
              <c:f>'8 RDOs zero suppressed'!$J$1:$J$13</c:f>
              <c:numCache>
                <c:formatCode>General</c:formatCode>
                <c:ptCount val="1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</c:v>
                </c:pt>
                <c:pt idx="10">
                  <c:v>1100</c:v>
                </c:pt>
                <c:pt idx="11">
                  <c:v>1200</c:v>
                </c:pt>
                <c:pt idx="12">
                  <c:v>1300</c:v>
                </c:pt>
              </c:numCache>
            </c:numRef>
          </c:xVal>
          <c:yVal>
            <c:numRef>
              <c:f>'8 RDOs zero suppressed'!$K$1:$K$13</c:f>
              <c:numCache>
                <c:formatCode>General</c:formatCode>
                <c:ptCount val="13"/>
                <c:pt idx="0">
                  <c:v>3.54</c:v>
                </c:pt>
                <c:pt idx="1">
                  <c:v>6.57</c:v>
                </c:pt>
                <c:pt idx="2">
                  <c:v>9.6</c:v>
                </c:pt>
                <c:pt idx="3">
                  <c:v>12.2</c:v>
                </c:pt>
                <c:pt idx="4">
                  <c:v>15.41</c:v>
                </c:pt>
                <c:pt idx="5">
                  <c:v>17.2</c:v>
                </c:pt>
                <c:pt idx="6">
                  <c:v>20.38</c:v>
                </c:pt>
                <c:pt idx="7">
                  <c:v>22.23</c:v>
                </c:pt>
                <c:pt idx="8">
                  <c:v>23.74</c:v>
                </c:pt>
                <c:pt idx="9">
                  <c:v>26.66</c:v>
                </c:pt>
                <c:pt idx="10">
                  <c:v>28.45</c:v>
                </c:pt>
                <c:pt idx="11">
                  <c:v>29.58</c:v>
                </c:pt>
                <c:pt idx="12">
                  <c:v>31.25</c:v>
                </c:pt>
              </c:numCache>
            </c:numRef>
          </c:yVal>
        </c:ser>
        <c:ser>
          <c:idx val="1"/>
          <c:order val="1"/>
          <c:tx>
            <c:v>2 buffers</c:v>
          </c:tx>
          <c:spPr>
            <a:ln w="28575">
              <a:noFill/>
            </a:ln>
            <a:effectLst/>
          </c:spPr>
          <c:marker>
            <c:symbol val="square"/>
            <c:size val="7"/>
            <c:spPr>
              <a:solidFill>
                <a:srgbClr val="00CC00"/>
              </a:solidFill>
              <a:ln>
                <a:solidFill>
                  <a:srgbClr val="00CC00"/>
                </a:solidFill>
                <a:prstDash val="solid"/>
              </a:ln>
              <a:effectLst/>
            </c:spPr>
          </c:marker>
          <c:xVal>
            <c:numRef>
              <c:f>'8 RDOs zero suppressed'!$J$1:$J$13</c:f>
              <c:numCache>
                <c:formatCode>General</c:formatCode>
                <c:ptCount val="1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</c:v>
                </c:pt>
                <c:pt idx="10">
                  <c:v>1100</c:v>
                </c:pt>
                <c:pt idx="11">
                  <c:v>1200</c:v>
                </c:pt>
                <c:pt idx="12">
                  <c:v>1300</c:v>
                </c:pt>
              </c:numCache>
            </c:numRef>
          </c:xVal>
          <c:yVal>
            <c:numRef>
              <c:f>'8 RDOs zero suppressed'!$K$14:$K$26</c:f>
              <c:numCache>
                <c:formatCode>General</c:formatCode>
                <c:ptCount val="13"/>
                <c:pt idx="0">
                  <c:v>1.62</c:v>
                </c:pt>
                <c:pt idx="1">
                  <c:v>3.2</c:v>
                </c:pt>
                <c:pt idx="2">
                  <c:v>4.29</c:v>
                </c:pt>
                <c:pt idx="3">
                  <c:v>5.8599999999999985</c:v>
                </c:pt>
                <c:pt idx="4">
                  <c:v>7.14</c:v>
                </c:pt>
                <c:pt idx="5">
                  <c:v>8.7100000000000009</c:v>
                </c:pt>
                <c:pt idx="6">
                  <c:v>10.02</c:v>
                </c:pt>
                <c:pt idx="7">
                  <c:v>10.83</c:v>
                </c:pt>
                <c:pt idx="8">
                  <c:v>12.67</c:v>
                </c:pt>
                <c:pt idx="9">
                  <c:v>13.81</c:v>
                </c:pt>
                <c:pt idx="10">
                  <c:v>14.53</c:v>
                </c:pt>
                <c:pt idx="11">
                  <c:v>15.360000000000024</c:v>
                </c:pt>
                <c:pt idx="12">
                  <c:v>17.66</c:v>
                </c:pt>
              </c:numCache>
            </c:numRef>
          </c:yVal>
        </c:ser>
        <c:ser>
          <c:idx val="2"/>
          <c:order val="2"/>
          <c:tx>
            <c:v>3 buffers</c:v>
          </c:tx>
          <c:spPr>
            <a:ln w="28575">
              <a:noFill/>
            </a:ln>
            <a:effectLst/>
          </c:spPr>
          <c:marker>
            <c:symbol val="triangle"/>
            <c:size val="9"/>
            <c:spPr>
              <a:solidFill>
                <a:srgbClr val="FFFF00"/>
              </a:solidFill>
              <a:ln>
                <a:solidFill>
                  <a:srgbClr val="FFF58C"/>
                </a:solidFill>
                <a:prstDash val="solid"/>
              </a:ln>
              <a:effectLst/>
            </c:spPr>
          </c:marker>
          <c:xVal>
            <c:numRef>
              <c:f>'8 RDOs zero suppressed'!$J$1:$J$13</c:f>
              <c:numCache>
                <c:formatCode>General</c:formatCode>
                <c:ptCount val="1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</c:v>
                </c:pt>
                <c:pt idx="10">
                  <c:v>1100</c:v>
                </c:pt>
                <c:pt idx="11">
                  <c:v>1200</c:v>
                </c:pt>
                <c:pt idx="12">
                  <c:v>1300</c:v>
                </c:pt>
              </c:numCache>
            </c:numRef>
          </c:xVal>
          <c:yVal>
            <c:numRef>
              <c:f>'8 RDOs zero suppressed'!$K$27:$K$39</c:f>
              <c:numCache>
                <c:formatCode>General</c:formatCode>
                <c:ptCount val="13"/>
                <c:pt idx="0">
                  <c:v>1.61</c:v>
                </c:pt>
                <c:pt idx="1">
                  <c:v>3.12</c:v>
                </c:pt>
                <c:pt idx="2">
                  <c:v>4.33</c:v>
                </c:pt>
                <c:pt idx="3">
                  <c:v>5.9</c:v>
                </c:pt>
                <c:pt idx="4">
                  <c:v>6.99</c:v>
                </c:pt>
                <c:pt idx="5">
                  <c:v>8.57</c:v>
                </c:pt>
                <c:pt idx="6">
                  <c:v>9.8800000000000008</c:v>
                </c:pt>
                <c:pt idx="7">
                  <c:v>11.24</c:v>
                </c:pt>
                <c:pt idx="8">
                  <c:v>12.1</c:v>
                </c:pt>
                <c:pt idx="9">
                  <c:v>13.29</c:v>
                </c:pt>
                <c:pt idx="10">
                  <c:v>14.78</c:v>
                </c:pt>
                <c:pt idx="11">
                  <c:v>15.370000000000006</c:v>
                </c:pt>
                <c:pt idx="12">
                  <c:v>16.739999999999988</c:v>
                </c:pt>
              </c:numCache>
            </c:numRef>
          </c:yVal>
        </c:ser>
        <c:ser>
          <c:idx val="3"/>
          <c:order val="3"/>
          <c:tx>
            <c:v>4 buffers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0000CC"/>
              </a:solidFill>
              <a:ln>
                <a:solidFill>
                  <a:srgbClr val="0000CC"/>
                </a:solidFill>
              </a:ln>
            </c:spPr>
          </c:marker>
          <c:xVal>
            <c:numRef>
              <c:f>'8 RDOs zero suppressed'!$J$1:$J$13</c:f>
              <c:numCache>
                <c:formatCode>General</c:formatCode>
                <c:ptCount val="1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</c:v>
                </c:pt>
                <c:pt idx="10">
                  <c:v>1100</c:v>
                </c:pt>
                <c:pt idx="11">
                  <c:v>1200</c:v>
                </c:pt>
                <c:pt idx="12">
                  <c:v>1300</c:v>
                </c:pt>
              </c:numCache>
            </c:numRef>
          </c:xVal>
          <c:yVal>
            <c:numRef>
              <c:f>'8 RDOs zero suppressed'!$K$40:$K$52</c:f>
              <c:numCache>
                <c:formatCode>General</c:formatCode>
                <c:ptCount val="13"/>
                <c:pt idx="0">
                  <c:v>1.56</c:v>
                </c:pt>
                <c:pt idx="1">
                  <c:v>2.9299999999999997</c:v>
                </c:pt>
                <c:pt idx="2">
                  <c:v>4.1899999999999995</c:v>
                </c:pt>
                <c:pt idx="3">
                  <c:v>5.79</c:v>
                </c:pt>
                <c:pt idx="4">
                  <c:v>7.4700000000000024</c:v>
                </c:pt>
                <c:pt idx="5">
                  <c:v>8.19</c:v>
                </c:pt>
                <c:pt idx="6">
                  <c:v>9.68</c:v>
                </c:pt>
                <c:pt idx="7">
                  <c:v>10.88</c:v>
                </c:pt>
                <c:pt idx="8">
                  <c:v>11.98</c:v>
                </c:pt>
                <c:pt idx="9">
                  <c:v>13.19</c:v>
                </c:pt>
                <c:pt idx="10">
                  <c:v>14.64</c:v>
                </c:pt>
                <c:pt idx="11">
                  <c:v>16.130000000000031</c:v>
                </c:pt>
                <c:pt idx="12">
                  <c:v>16.809999999999999</c:v>
                </c:pt>
              </c:numCache>
            </c:numRef>
          </c:yVal>
        </c:ser>
        <c:axId val="88965120"/>
        <c:axId val="88965888"/>
      </c:scatterChart>
      <c:valAx>
        <c:axId val="889651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trigger rate (Hz)</a:t>
                </a:r>
              </a:p>
            </c:rich>
          </c:tx>
          <c:layout>
            <c:manualLayout>
              <c:xMode val="edge"/>
              <c:yMode val="edge"/>
              <c:x val="0.31381741992457168"/>
              <c:y val="0.9095765351756428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88965888"/>
        <c:crosses val="autoZero"/>
        <c:crossBetween val="midCat"/>
      </c:valAx>
      <c:valAx>
        <c:axId val="88965888"/>
        <c:scaling>
          <c:orientation val="minMax"/>
          <c:max val="5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dead time (%)</a:t>
                </a:r>
              </a:p>
            </c:rich>
          </c:tx>
          <c:layout>
            <c:manualLayout>
              <c:xMode val="edge"/>
              <c:yMode val="edge"/>
              <c:x val="3.0444973574771834E-2"/>
              <c:y val="0.38032001324596276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88965120"/>
        <c:crosses val="autoZero"/>
        <c:crossBetween val="midCat"/>
        <c:minorUnit val="1"/>
      </c:valAx>
      <c:spPr>
        <a:solidFill>
          <a:srgbClr val="CDCDCD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1498852338619165"/>
          <c:y val="0.42021372092910031"/>
          <c:w val="0.17096023622756412"/>
          <c:h val="0.20478769944013198"/>
        </c:manualLayout>
      </c:layout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003AC-7F37-4190-9C53-78711146467E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BF352-6B0F-405D-8828-A06B28DF96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5475-AA97-0341-B936-747899162F52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ACE7-A931-A849-B1F0-4D667D0A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B43498-93E1-45AB-863C-5181776FCBD5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4343401"/>
            <a:ext cx="5485772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2FBC8C-1692-4AD7-BD99-184C94C63434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4343401"/>
            <a:ext cx="5485772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Ladder</a:t>
            </a:r>
            <a:r>
              <a:rPr lang="en-US" baseline="0" dirty="0" smtClean="0"/>
              <a:t> cards: one on each end of ladder, each reads out one face of ladder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Fiber links connect ladders to RDO</a:t>
            </a:r>
          </a:p>
          <a:p>
            <a:endParaRPr lang="en-US" dirty="0" smtClean="0"/>
          </a:p>
          <a:p>
            <a:r>
              <a:rPr lang="en-US" dirty="0" smtClean="0"/>
              <a:t>5 ladder</a:t>
            </a:r>
            <a:r>
              <a:rPr lang="en-US" baseline="0" dirty="0" smtClean="0"/>
              <a:t> cards – 5 ladder faces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One chip (slave FPGA) is dedicated to processing</a:t>
            </a:r>
            <a:r>
              <a:rPr lang="en-US" baseline="0" dirty="0" smtClean="0"/>
              <a:t> and buffering data from a single ladder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Master FPGA handles interaction with TRG and DAQ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DAQ PC (DDL) is bidirectional 1.5 </a:t>
            </a:r>
            <a:r>
              <a:rPr lang="en-US" baseline="0" dirty="0" err="1" smtClean="0"/>
              <a:t>Gbps</a:t>
            </a:r>
            <a:r>
              <a:rPr lang="en-US" baseline="0" dirty="0" smtClean="0"/>
              <a:t> fiber [designed for ALICE @LHC]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AA1E1D-1532-4F0F-8BD3-620A8DED24D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F75101-6DA8-44A9-901B-7EC1CC32519C}" type="slidenum">
              <a:rPr lang="en-US" smtClean="0">
                <a:ea typeface="ヒラギノ角ゴ Pro W3" pitchFamily="1" charset="-128"/>
              </a:rPr>
              <a:pPr/>
              <a:t>21</a:t>
            </a:fld>
            <a:endParaRPr lang="en-US" smtClean="0">
              <a:ea typeface="ヒラギノ角ゴ Pro W3" pitchFamily="1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smtClean="0">
                <a:latin typeface="Times New Roman" pitchFamily="1" charset="0"/>
                <a:ea typeface="ヒラギノ角ゴ Pro W3" pitchFamily="1" charset="-128"/>
              </a:rPr>
              <a:t>Dead time as a function of random trigger rates, for one or several de-randomizing buffers in the RDO.  Empty strips are suppressed in the RDO; 3 per cent occupancy is assumed.  Under these conditions, it is clear that multiple buffers offer no advantage.</a:t>
            </a:r>
            <a:r>
              <a:rPr lang="en-US" baseline="0" dirty="0" smtClean="0">
                <a:latin typeface="Times New Roman" pitchFamily="1" charset="0"/>
                <a:ea typeface="ヒラギノ角ゴ Pro W3" pitchFamily="1" charset="-128"/>
              </a:rPr>
              <a:t> </a:t>
            </a:r>
            <a:r>
              <a:rPr lang="en-US" b="0" dirty="0" smtClean="0">
                <a:latin typeface="Times New Roman" pitchFamily="1" charset="0"/>
                <a:ea typeface="ヒラギノ角ゴ Pro W3" pitchFamily="1" charset="-128"/>
              </a:rPr>
              <a:t>Principal advantage is to relieve DAQ computer of extraneous traffic on PCI bus.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AA1E1D-1532-4F0F-8BD3-620A8DED24D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90544-E61C-4D90-924A-A8E715D431F4}" type="slidenum">
              <a:rPr lang="en-US" smtClean="0"/>
              <a:pPr>
                <a:defRPr/>
              </a:pPr>
              <a:t>26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15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1476000"/>
            <a:ext cx="7390800" cy="4212310"/>
          </a:xfrm>
        </p:spPr>
        <p:txBody>
          <a:bodyPr/>
          <a:lstStyle>
            <a:lvl1pPr>
              <a:defRPr sz="1800"/>
            </a:lvl1pPr>
            <a:lvl2pPr>
              <a:defRPr sz="1600">
                <a:solidFill>
                  <a:srgbClr val="0000FF"/>
                </a:solidFill>
              </a:defRPr>
            </a:lvl2pPr>
            <a:lvl3pPr>
              <a:defRPr sz="1600">
                <a:solidFill>
                  <a:srgbClr val="008000"/>
                </a:solidFill>
              </a:defRPr>
            </a:lvl3pPr>
            <a:lvl4pPr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832" y="6394048"/>
            <a:ext cx="979734" cy="365125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 </a:t>
            </a:r>
            <a:fld id="{7E47A86D-EEB9-C74E-AC24-B9D1E6A4A8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25" y="1476000"/>
            <a:ext cx="7390800" cy="4212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5" descr="BNL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980" y="6417616"/>
            <a:ext cx="990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SC-Banner-CMYK-whitethumb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25171" y="6372946"/>
            <a:ext cx="9906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50965" y="918184"/>
            <a:ext cx="823266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453000" y="6248816"/>
            <a:ext cx="8230625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2" name="Picture 11" descr="Picture3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490666" y="319843"/>
            <a:ext cx="1293708" cy="542743"/>
          </a:xfrm>
          <a:prstGeom prst="rect">
            <a:avLst/>
          </a:prstGeom>
        </p:spPr>
      </p:pic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4287160" y="6364300"/>
            <a:ext cx="617220" cy="37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 userDrawn="1"/>
        </p:nvSpPr>
        <p:spPr>
          <a:xfrm>
            <a:off x="1724292" y="6388405"/>
            <a:ext cx="2211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SSD</a:t>
            </a:r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Ritter Review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377710" y="6391077"/>
            <a:ext cx="1623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June</a:t>
            </a:r>
            <a:r>
              <a:rPr lang="en-US" sz="1400" b="1" baseline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20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2012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effectLst/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4748" y="3340099"/>
            <a:ext cx="7772400" cy="1058332"/>
          </a:xfrm>
        </p:spPr>
        <p:txBody>
          <a:bodyPr/>
          <a:lstStyle/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dirty="0" smtClean="0"/>
              <a:t>The Silicon Strip Detector</a:t>
            </a:r>
            <a:br>
              <a:rPr lang="en-US" dirty="0" smtClean="0"/>
            </a:br>
            <a:r>
              <a:rPr lang="en-US" dirty="0" smtClean="0"/>
              <a:t>an overview and introduction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4384" y="5451565"/>
            <a:ext cx="6400800" cy="836947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Jim Thomas</a:t>
            </a:r>
          </a:p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Lawrence Berkeley National Laboratory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34800" y="406491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SSD Location in STAR</a:t>
            </a:r>
            <a:endParaRPr lang="en-US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6816832" y="6394048"/>
            <a:ext cx="979734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2" name="Group 51"/>
          <p:cNvGrpSpPr/>
          <p:nvPr/>
        </p:nvGrpSpPr>
        <p:grpSpPr>
          <a:xfrm>
            <a:off x="772788" y="706979"/>
            <a:ext cx="8023469" cy="5382421"/>
            <a:chOff x="772788" y="696346"/>
            <a:chExt cx="8023469" cy="5382421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772788" y="696346"/>
              <a:ext cx="8023469" cy="5382421"/>
              <a:chOff x="775581" y="656358"/>
              <a:chExt cx="8166963" cy="5382421"/>
            </a:xfrm>
          </p:grpSpPr>
          <p:pic>
            <p:nvPicPr>
              <p:cNvPr id="44" name="Picture 2" descr="C:\Users\ECAnderssen_local\Desktop\Figures Integration\STAR HALL 3D_Zoom_1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75581" y="1009579"/>
                <a:ext cx="7715004" cy="502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Oval 45"/>
              <p:cNvSpPr/>
              <p:nvPr/>
            </p:nvSpPr>
            <p:spPr>
              <a:xfrm>
                <a:off x="4904431" y="656358"/>
                <a:ext cx="4038113" cy="2667000"/>
              </a:xfrm>
              <a:prstGeom prst="ellipse">
                <a:avLst/>
              </a:prstGeom>
              <a:blipFill>
                <a:blip r:embed="rId3" cstate="screen">
                  <a:extLst>
                    <a:ext uri="{BEBA8EAE-BF5A-486C-A8C5-ECC9F3942E4B}"/>
                  </a:extLst>
                </a:blip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rgbClr val="FF0000"/>
                    </a:solidFill>
                  </a:ln>
                  <a:noFill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532540" y="2789958"/>
                <a:ext cx="1677295" cy="10668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rgbClr val="FF0000"/>
                    </a:solidFill>
                  </a:ln>
                  <a:noFill/>
                </a:endParaRPr>
              </a:p>
            </p:txBody>
          </p:sp>
          <p:cxnSp>
            <p:nvCxnSpPr>
              <p:cNvPr id="49" name="Straight Arrow Connector 48"/>
              <p:cNvCxnSpPr/>
              <p:nvPr/>
            </p:nvCxnSpPr>
            <p:spPr>
              <a:xfrm rot="5400000">
                <a:off x="3608380" y="1570612"/>
                <a:ext cx="1524000" cy="1371891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rot="10800000" flipV="1">
                <a:off x="4571640" y="3231256"/>
                <a:ext cx="3125134" cy="60960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 29"/>
            <p:cNvSpPr/>
            <p:nvPr/>
          </p:nvSpPr>
          <p:spPr bwMode="auto">
            <a:xfrm>
              <a:off x="4292465" y="4332903"/>
              <a:ext cx="1122363" cy="533400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dirty="0">
                  <a:solidFill>
                    <a:schemeClr val="tx1"/>
                  </a:solidFill>
                </a:rPr>
                <a:t>TPC Volume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 rot="19935684">
              <a:off x="868787" y="3863765"/>
              <a:ext cx="1792705" cy="646331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isometricOffAxis1Right"/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Magnet </a:t>
              </a:r>
            </a:p>
            <a:p>
              <a:pPr algn="ctr"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End Cap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 rot="1800000">
              <a:off x="2539110" y="5377662"/>
              <a:ext cx="2253449" cy="36933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isometricOffAxis1Right"/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</a:rPr>
                <a:t>Solenoid</a:t>
              </a:r>
            </a:p>
          </p:txBody>
        </p:sp>
        <p:sp>
          <p:nvSpPr>
            <p:cNvPr id="33" name="TextBox 19"/>
            <p:cNvSpPr txBox="1">
              <a:spLocks noChangeArrowheads="1"/>
            </p:cNvSpPr>
            <p:nvPr/>
          </p:nvSpPr>
          <p:spPr bwMode="auto">
            <a:xfrm>
              <a:off x="2804309" y="3640997"/>
              <a:ext cx="194143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dirty="0"/>
                <a:t>OFC</a:t>
              </a:r>
            </a:p>
            <a:p>
              <a:pPr algn="ctr">
                <a:lnSpc>
                  <a:spcPct val="100000"/>
                </a:lnSpc>
              </a:pPr>
              <a:r>
                <a:rPr lang="en-US" dirty="0"/>
                <a:t>Outer Field Cage</a:t>
              </a:r>
            </a:p>
          </p:txBody>
        </p:sp>
        <p:cxnSp>
          <p:nvCxnSpPr>
            <p:cNvPr id="34" name="Straight Arrow Connector 33"/>
            <p:cNvCxnSpPr>
              <a:stCxn id="33" idx="2"/>
            </p:cNvCxnSpPr>
            <p:nvPr/>
          </p:nvCxnSpPr>
          <p:spPr bwMode="auto">
            <a:xfrm rot="16200000" flipH="1">
              <a:off x="3585585" y="4476734"/>
              <a:ext cx="496887" cy="11747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21"/>
            <p:cNvSpPr txBox="1">
              <a:spLocks noChangeArrowheads="1"/>
            </p:cNvSpPr>
            <p:nvPr/>
          </p:nvSpPr>
          <p:spPr bwMode="auto">
            <a:xfrm>
              <a:off x="2662052" y="1669760"/>
              <a:ext cx="189013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dirty="0"/>
                <a:t>IFC</a:t>
              </a:r>
            </a:p>
            <a:p>
              <a:pPr algn="ctr">
                <a:lnSpc>
                  <a:spcPct val="100000"/>
                </a:lnSpc>
              </a:pPr>
              <a:r>
                <a:rPr lang="en-US" dirty="0"/>
                <a:t>Inner Field Cage</a:t>
              </a:r>
            </a:p>
          </p:txBody>
        </p:sp>
        <p:cxnSp>
          <p:nvCxnSpPr>
            <p:cNvPr id="42" name="Straight Arrow Connector 41"/>
            <p:cNvCxnSpPr>
              <a:stCxn id="40" idx="2"/>
            </p:cNvCxnSpPr>
            <p:nvPr/>
          </p:nvCxnSpPr>
          <p:spPr bwMode="auto">
            <a:xfrm rot="16200000" flipH="1">
              <a:off x="3458761" y="2464391"/>
              <a:ext cx="304800" cy="79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63"/>
          <p:cNvGrpSpPr/>
          <p:nvPr/>
        </p:nvGrpSpPr>
        <p:grpSpPr>
          <a:xfrm>
            <a:off x="6901734" y="1502132"/>
            <a:ext cx="2226359" cy="2975585"/>
            <a:chOff x="6901734" y="2829949"/>
            <a:chExt cx="2226359" cy="2975585"/>
          </a:xfrm>
        </p:grpSpPr>
        <p:cxnSp>
          <p:nvCxnSpPr>
            <p:cNvPr id="54" name="Straight Arrow Connector 53"/>
            <p:cNvCxnSpPr/>
            <p:nvPr/>
          </p:nvCxnSpPr>
          <p:spPr>
            <a:xfrm rot="16200000" flipV="1">
              <a:off x="6678433" y="3053250"/>
              <a:ext cx="1926868" cy="1480266"/>
            </a:xfrm>
            <a:prstGeom prst="straightConnector1">
              <a:avLst/>
            </a:prstGeom>
            <a:ln w="38100">
              <a:solidFill>
                <a:srgbClr val="FF3399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8301157" y="4697538"/>
              <a:ext cx="826936" cy="1107996"/>
            </a:xfrm>
            <a:prstGeom prst="rect">
              <a:avLst/>
            </a:prstGeom>
            <a:noFill/>
            <a:ln>
              <a:solidFill>
                <a:srgbClr val="FF3399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SSD</a:t>
              </a:r>
            </a:p>
            <a:p>
              <a:r>
                <a:rPr lang="en-US" sz="1200" dirty="0" smtClean="0"/>
                <a:t>Surrounds the PXL &amp; IST @ 22 cm radius</a:t>
              </a:r>
              <a:endParaRPr lang="en-US" sz="1200" dirty="0"/>
            </a:p>
          </p:txBody>
        </p:sp>
      </p:grpSp>
      <p:cxnSp>
        <p:nvCxnSpPr>
          <p:cNvPr id="65" name="Straight Arrow Connector 64"/>
          <p:cNvCxnSpPr/>
          <p:nvPr/>
        </p:nvCxnSpPr>
        <p:spPr>
          <a:xfrm rot="10800000">
            <a:off x="6861078" y="2854496"/>
            <a:ext cx="1520923" cy="574504"/>
          </a:xfrm>
          <a:prstGeom prst="straightConnector1">
            <a:avLst/>
          </a:prstGeom>
          <a:ln w="38100">
            <a:solidFill>
              <a:srgbClr val="FF339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79" y="5770046"/>
            <a:ext cx="7307240" cy="36933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SSD is an existing detector that needs an upgrade to meet HFT specs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6816832" y="6394048"/>
            <a:ext cx="979734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38125" y="1362761"/>
            <a:ext cx="3495675" cy="45481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173" tIns="45587" rIns="91173" bIns="45587"/>
          <a:lstStyle/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Goal: graded resolution and high efficiency from the outside </a:t>
            </a: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  <a:sym typeface="Symbol" pitchFamily="18" charset="2"/>
              </a:rPr>
              <a:t> </a:t>
            </a: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in </a:t>
            </a: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endParaRPr lang="en-US" sz="800" b="1" dirty="0">
              <a:solidFill>
                <a:srgbClr val="0033CC"/>
              </a:solidFill>
              <a:latin typeface="Helvetica"/>
              <a:cs typeface="Arial" pitchFamily="34" charset="0"/>
            </a:endParaRP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TPC – SSD – IST – PXL </a:t>
            </a: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endParaRPr lang="en-US" sz="800" b="1" dirty="0">
              <a:solidFill>
                <a:srgbClr val="0033CC"/>
              </a:solidFill>
              <a:latin typeface="Helvetica"/>
              <a:cs typeface="Arial" pitchFamily="34" charset="0"/>
            </a:endParaRP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TPC pointing resolution at the SSD is  ~ 1 mm    </a:t>
            </a: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endParaRPr lang="en-US" sz="800" b="1" dirty="0">
              <a:solidFill>
                <a:srgbClr val="0033CC"/>
              </a:solidFill>
              <a:latin typeface="Helvetica"/>
              <a:cs typeface="Arial" pitchFamily="34" charset="0"/>
            </a:endParaRP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SSD pointing at the IST    is ~ 400 </a:t>
            </a:r>
            <a:r>
              <a:rPr lang="en-US" sz="1600" b="1" dirty="0">
                <a:solidFill>
                  <a:srgbClr val="0033CC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m  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Helvetica"/>
                <a:cs typeface="Arial" pitchFamily="34" charset="0"/>
              </a:rPr>
              <a:t>  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  <a:sym typeface="Symbol"/>
              </a:rPr>
              <a:t> =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</a:rPr>
              <a:t>0.98</a:t>
            </a: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endParaRPr lang="en-US" sz="800" b="1" dirty="0">
              <a:solidFill>
                <a:srgbClr val="0033CC"/>
              </a:solidFill>
              <a:latin typeface="Helvetica"/>
              <a:cs typeface="Arial" pitchFamily="34" charset="0"/>
            </a:endParaRP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IST pointing at PXL 2        is ~ 400 </a:t>
            </a:r>
            <a:r>
              <a:rPr lang="en-US" sz="1600" b="1" dirty="0">
                <a:solidFill>
                  <a:srgbClr val="0033CC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m    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  <a:sym typeface="Symbol"/>
              </a:rPr>
              <a:t> =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</a:rPr>
              <a:t>0.98</a:t>
            </a: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endParaRPr lang="en-US" sz="800" b="1" dirty="0">
              <a:solidFill>
                <a:srgbClr val="0033CC"/>
              </a:solidFill>
              <a:latin typeface="Helvetica"/>
              <a:cs typeface="Arial" pitchFamily="34" charset="0"/>
            </a:endParaRP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PXL 2 pointing at PXL1      is ~ 125 </a:t>
            </a:r>
            <a:r>
              <a:rPr lang="en-US" sz="1600" b="1" dirty="0">
                <a:solidFill>
                  <a:srgbClr val="0033CC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m    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  <a:sym typeface="Symbol"/>
              </a:rPr>
              <a:t> =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</a:rPr>
              <a:t>0.93</a:t>
            </a: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defRPr/>
            </a:pPr>
            <a:endParaRPr lang="en-US" sz="800" b="1" dirty="0">
              <a:solidFill>
                <a:srgbClr val="0033CC"/>
              </a:solidFill>
              <a:latin typeface="Helvetica"/>
              <a:cs typeface="Arial" pitchFamily="34" charset="0"/>
            </a:endParaRP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PXL1 pointing at the VTX </a:t>
            </a: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  <a:sym typeface="Symbol" pitchFamily="18" charset="2"/>
              </a:rPr>
              <a:t>is ~ 40 </a:t>
            </a:r>
            <a:r>
              <a:rPr lang="en-US" sz="1600" b="1" dirty="0">
                <a:solidFill>
                  <a:srgbClr val="0033CC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sz="1600" b="1" dirty="0">
                <a:solidFill>
                  <a:srgbClr val="0033CC"/>
                </a:solidFill>
                <a:latin typeface="Helvetica"/>
                <a:cs typeface="Arial" pitchFamily="34" charset="0"/>
              </a:rPr>
              <a:t>m      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  <a:sym typeface="Symbol"/>
              </a:rPr>
              <a:t> = </a:t>
            </a:r>
            <a:r>
              <a:rPr lang="en-US" sz="1600" b="1" dirty="0">
                <a:solidFill>
                  <a:srgbClr val="FF0000"/>
                </a:solidFill>
                <a:latin typeface="Helvetica"/>
                <a:cs typeface="Arial" pitchFamily="34" charset="0"/>
              </a:rPr>
              <a:t>0.94</a:t>
            </a:r>
          </a:p>
          <a:p>
            <a:pPr marL="677863" lvl="1" indent="-22542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  <a:defRPr/>
            </a:pPr>
            <a:endParaRPr lang="en-US" sz="1600" b="1" dirty="0">
              <a:solidFill>
                <a:srgbClr val="0033CC"/>
              </a:solidFill>
              <a:latin typeface="Helvetica"/>
              <a:cs typeface="Arial" pitchFamily="34" charset="0"/>
            </a:endParaRPr>
          </a:p>
        </p:txBody>
      </p:sp>
      <p:sp>
        <p:nvSpPr>
          <p:cNvPr id="24580" name="TextBox 14"/>
          <p:cNvSpPr txBox="1">
            <a:spLocks noChangeArrowheads="1"/>
          </p:cNvSpPr>
          <p:nvPr/>
        </p:nvSpPr>
        <p:spPr bwMode="auto">
          <a:xfrm>
            <a:off x="1652746" y="6249988"/>
            <a:ext cx="5829300" cy="5842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/>
              <a:t>The challenge is to find tracks in a high density environment with </a:t>
            </a:r>
            <a:r>
              <a:rPr lang="en-US" sz="1600" u="sng" dirty="0"/>
              <a:t>high</a:t>
            </a:r>
            <a:r>
              <a:rPr lang="en-US" sz="1600" dirty="0"/>
              <a:t> </a:t>
            </a:r>
            <a:r>
              <a:rPr lang="en-US" sz="1600" u="sng" dirty="0"/>
              <a:t>efficiency</a:t>
            </a:r>
            <a:r>
              <a:rPr lang="en-US" sz="1600" dirty="0"/>
              <a:t> because a D</a:t>
            </a:r>
            <a:r>
              <a:rPr lang="en-US" sz="1600" baseline="30000" dirty="0"/>
              <a:t>0</a:t>
            </a:r>
            <a:r>
              <a:rPr lang="en-US" sz="1600" dirty="0"/>
              <a:t> needs single track </a:t>
            </a:r>
            <a:r>
              <a:rPr lang="en-US" sz="1600" dirty="0">
                <a:sym typeface="Symbol" pitchFamily="18" charset="2"/>
              </a:rPr>
              <a:t></a:t>
            </a:r>
            <a:r>
              <a:rPr lang="en-US" sz="1600" baseline="30000" dirty="0"/>
              <a:t>2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34800" y="406491"/>
            <a:ext cx="7301350" cy="604662"/>
          </a:xfrm>
        </p:spPr>
        <p:txBody>
          <a:bodyPr/>
          <a:lstStyle/>
          <a:p>
            <a:r>
              <a:rPr lang="en-US" dirty="0" smtClean="0"/>
              <a:t>Si Detectors Inside the TPC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3933084" y="996750"/>
            <a:ext cx="4753401" cy="5172769"/>
            <a:chOff x="3933084" y="996750"/>
            <a:chExt cx="4753401" cy="5172769"/>
          </a:xfrm>
        </p:grpSpPr>
        <p:pic>
          <p:nvPicPr>
            <p:cNvPr id="23" name="Picture 37" descr="Picture1.png"/>
            <p:cNvPicPr>
              <a:picLocks noChangeAspect="1"/>
            </p:cNvPicPr>
            <p:nvPr/>
          </p:nvPicPr>
          <p:blipFill>
            <a:blip r:embed="rId3"/>
            <a:srcRect t="650"/>
            <a:stretch>
              <a:fillRect/>
            </a:stretch>
          </p:blipFill>
          <p:spPr bwMode="auto">
            <a:xfrm>
              <a:off x="4287129" y="1573501"/>
              <a:ext cx="4226303" cy="4192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FFFFFF"/>
              </a:outerShdw>
            </a:effectLst>
          </p:spPr>
        </p:pic>
        <p:sp>
          <p:nvSpPr>
            <p:cNvPr id="24" name="Line 7"/>
            <p:cNvSpPr>
              <a:spLocks noChangeShapeType="1"/>
            </p:cNvSpPr>
            <p:nvPr/>
          </p:nvSpPr>
          <p:spPr bwMode="auto">
            <a:xfrm flipV="1">
              <a:off x="6538405" y="1712712"/>
              <a:ext cx="1690838" cy="182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0"/>
            <p:cNvSpPr>
              <a:spLocks noChangeShapeType="1"/>
            </p:cNvSpPr>
            <p:nvPr/>
          </p:nvSpPr>
          <p:spPr bwMode="auto">
            <a:xfrm flipH="1">
              <a:off x="6657478" y="1358700"/>
              <a:ext cx="142888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6552694" y="996750"/>
              <a:ext cx="609655" cy="3079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/>
                <a:t>SSD</a:t>
              </a:r>
            </a:p>
          </p:txBody>
        </p:sp>
        <p:sp>
          <p:nvSpPr>
            <p:cNvPr id="27" name="Line 13"/>
            <p:cNvSpPr>
              <a:spLocks noChangeShapeType="1"/>
            </p:cNvSpPr>
            <p:nvPr/>
          </p:nvSpPr>
          <p:spPr bwMode="auto">
            <a:xfrm flipH="1" flipV="1">
              <a:off x="5228600" y="1487287"/>
              <a:ext cx="609655" cy="1066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4876144" y="1157087"/>
              <a:ext cx="685861" cy="3079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IST</a:t>
              </a:r>
            </a:p>
          </p:txBody>
        </p:sp>
        <p:sp>
          <p:nvSpPr>
            <p:cNvPr id="29" name="Line 15"/>
            <p:cNvSpPr>
              <a:spLocks noChangeShapeType="1"/>
            </p:cNvSpPr>
            <p:nvPr/>
          </p:nvSpPr>
          <p:spPr bwMode="auto">
            <a:xfrm>
              <a:off x="4237912" y="2120700"/>
              <a:ext cx="1505085" cy="13287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4390325" y="2120700"/>
              <a:ext cx="1752757" cy="1376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933084" y="1615875"/>
              <a:ext cx="914482" cy="476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/>
                <a:t>Pixel Detector</a:t>
              </a:r>
            </a:p>
          </p:txBody>
        </p:sp>
        <p:sp>
          <p:nvSpPr>
            <p:cNvPr id="32" name="Text Box 9"/>
            <p:cNvSpPr txBox="1">
              <a:spLocks noChangeArrowheads="1"/>
            </p:cNvSpPr>
            <p:nvPr/>
          </p:nvSpPr>
          <p:spPr bwMode="auto">
            <a:xfrm>
              <a:off x="7695796" y="1360287"/>
              <a:ext cx="990689" cy="2857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 err="1"/>
                <a:t>Beampipe</a:t>
              </a:r>
              <a:r>
                <a:rPr lang="en-US" sz="1400" dirty="0"/>
                <a:t> </a:t>
              </a:r>
            </a:p>
          </p:txBody>
        </p:sp>
        <p:grpSp>
          <p:nvGrpSpPr>
            <p:cNvPr id="15" name="Group 18"/>
            <p:cNvGrpSpPr>
              <a:grpSpLocks/>
            </p:cNvGrpSpPr>
            <p:nvPr/>
          </p:nvGrpSpPr>
          <p:grpSpPr bwMode="auto">
            <a:xfrm>
              <a:off x="4234465" y="5802807"/>
              <a:ext cx="4321175" cy="366712"/>
              <a:chOff x="2758" y="3796"/>
              <a:chExt cx="2555" cy="231"/>
            </a:xfrm>
          </p:grpSpPr>
          <p:sp>
            <p:nvSpPr>
              <p:cNvPr id="16" name="Line 7"/>
              <p:cNvSpPr>
                <a:spLocks noChangeShapeType="1"/>
              </p:cNvSpPr>
              <p:nvPr/>
            </p:nvSpPr>
            <p:spPr bwMode="auto">
              <a:xfrm>
                <a:off x="4449" y="391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 Box 8"/>
              <p:cNvSpPr txBox="1">
                <a:spLocks noChangeArrowheads="1"/>
              </p:cNvSpPr>
              <p:nvPr/>
            </p:nvSpPr>
            <p:spPr bwMode="auto">
              <a:xfrm>
                <a:off x="3721" y="3796"/>
                <a:ext cx="63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dirty="0"/>
                  <a:t>~ 50 cm</a:t>
                </a:r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 flipH="1">
                <a:off x="2758" y="3918"/>
                <a:ext cx="9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l="3000" t="10400" r="4200" b="8800"/>
          <a:stretch>
            <a:fillRect/>
          </a:stretch>
        </p:blipFill>
        <p:spPr bwMode="auto">
          <a:xfrm>
            <a:off x="1121328" y="1062250"/>
            <a:ext cx="7637076" cy="498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SSD Overview and a few acronyms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8" name="Content Placeholder 17" descr="Untitled-3.png"/>
          <p:cNvPicPr>
            <a:picLocks noGrp="1" noChangeAspect="1"/>
          </p:cNvPicPr>
          <p:nvPr>
            <p:ph idx="1"/>
          </p:nvPr>
        </p:nvPicPr>
        <p:blipFill>
          <a:blip r:embed="rId3">
            <a:lum bright="20000"/>
          </a:blip>
          <a:stretch>
            <a:fillRect/>
          </a:stretch>
        </p:blipFill>
        <p:spPr>
          <a:xfrm>
            <a:off x="4633458" y="3253417"/>
            <a:ext cx="3872000" cy="2447238"/>
          </a:xfrm>
        </p:spPr>
      </p:pic>
      <p:grpSp>
        <p:nvGrpSpPr>
          <p:cNvPr id="38" name="Group 37"/>
          <p:cNvGrpSpPr/>
          <p:nvPr/>
        </p:nvGrpSpPr>
        <p:grpSpPr>
          <a:xfrm>
            <a:off x="2510303" y="2501658"/>
            <a:ext cx="5652605" cy="3599501"/>
            <a:chOff x="2510303" y="2501658"/>
            <a:chExt cx="5652605" cy="3599501"/>
          </a:xfrm>
        </p:grpSpPr>
        <p:cxnSp>
          <p:nvCxnSpPr>
            <p:cNvPr id="20" name="Straight Connector 19"/>
            <p:cNvCxnSpPr/>
            <p:nvPr/>
          </p:nvCxnSpPr>
          <p:spPr>
            <a:xfrm flipV="1">
              <a:off x="2510303" y="2501658"/>
              <a:ext cx="5652605" cy="3599501"/>
            </a:xfrm>
            <a:prstGeom prst="line">
              <a:avLst/>
            </a:prstGeom>
            <a:ln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9620000">
              <a:off x="4882559" y="4132063"/>
              <a:ext cx="101791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4.2 Meters</a:t>
              </a:r>
              <a:endParaRPr lang="en-US" sz="12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587140" y="3895363"/>
            <a:ext cx="2863393" cy="1823369"/>
            <a:chOff x="5587140" y="3895363"/>
            <a:chExt cx="2863393" cy="18233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5587140" y="3895363"/>
              <a:ext cx="2863393" cy="1823369"/>
            </a:xfrm>
            <a:prstGeom prst="line">
              <a:avLst/>
            </a:prstGeom>
            <a:ln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19620000">
              <a:off x="6561761" y="4655381"/>
              <a:ext cx="101791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~ 1 Meter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77446" y="2063238"/>
            <a:ext cx="276999" cy="1727962"/>
            <a:chOff x="377446" y="2153922"/>
            <a:chExt cx="276999" cy="1727962"/>
          </a:xfrm>
        </p:grpSpPr>
        <p:cxnSp>
          <p:nvCxnSpPr>
            <p:cNvPr id="29" name="Straight Connector 28"/>
            <p:cNvCxnSpPr/>
            <p:nvPr/>
          </p:nvCxnSpPr>
          <p:spPr>
            <a:xfrm rot="5400000" flipH="1" flipV="1">
              <a:off x="-332204" y="3017903"/>
              <a:ext cx="1727962" cy="0"/>
            </a:xfrm>
            <a:prstGeom prst="line">
              <a:avLst/>
            </a:prstGeom>
            <a:ln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 rot="16200000">
              <a:off x="231700" y="2871704"/>
              <a:ext cx="56849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44 cm</a:t>
              </a:r>
              <a:endParaRPr lang="en-US" sz="1200" dirty="0"/>
            </a:p>
          </p:txBody>
        </p:sp>
      </p:grpSp>
      <p:sp>
        <p:nvSpPr>
          <p:cNvPr id="42" name="TextBox 41"/>
          <p:cNvSpPr txBox="1"/>
          <p:nvPr/>
        </p:nvSpPr>
        <p:spPr>
          <a:xfrm rot="20183138">
            <a:off x="2716430" y="3303128"/>
            <a:ext cx="101791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20  Ladders</a:t>
            </a:r>
            <a:endParaRPr lang="en-US" sz="1200" dirty="0"/>
          </a:p>
        </p:txBody>
      </p:sp>
      <p:pic>
        <p:nvPicPr>
          <p:cNvPr id="16" name="Picture 15" descr="Untitled-2.png"/>
          <p:cNvPicPr>
            <a:picLocks noChangeAspect="1"/>
          </p:cNvPicPr>
          <p:nvPr/>
        </p:nvPicPr>
        <p:blipFill>
          <a:blip r:embed="rId4">
            <a:lum bright="10000"/>
          </a:blip>
          <a:stretch>
            <a:fillRect/>
          </a:stretch>
        </p:blipFill>
        <p:spPr>
          <a:xfrm>
            <a:off x="488644" y="1217518"/>
            <a:ext cx="4073143" cy="276990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9677382">
            <a:off x="2198008" y="4602161"/>
            <a:ext cx="2015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East Support Cylinder (ESC)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9677382">
            <a:off x="6354695" y="2348411"/>
            <a:ext cx="158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WSC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9711963">
            <a:off x="3833541" y="2407445"/>
            <a:ext cx="2781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Outer Support Cylinder (OSC)</a:t>
            </a:r>
            <a:endParaRPr lang="en-US" sz="1600" dirty="0"/>
          </a:p>
        </p:txBody>
      </p:sp>
      <p:sp>
        <p:nvSpPr>
          <p:cNvPr id="24" name="Freeform 23"/>
          <p:cNvSpPr/>
          <p:nvPr/>
        </p:nvSpPr>
        <p:spPr>
          <a:xfrm>
            <a:off x="3994042" y="3283816"/>
            <a:ext cx="80474" cy="411569"/>
          </a:xfrm>
          <a:custGeom>
            <a:avLst/>
            <a:gdLst>
              <a:gd name="connsiteX0" fmla="*/ 71637 w 80474"/>
              <a:gd name="connsiteY0" fmla="*/ 11047 h 411569"/>
              <a:gd name="connsiteX1" fmla="*/ 41409 w 80474"/>
              <a:gd name="connsiteY1" fmla="*/ 48832 h 411569"/>
              <a:gd name="connsiteX2" fmla="*/ 33852 w 80474"/>
              <a:gd name="connsiteY2" fmla="*/ 71503 h 411569"/>
              <a:gd name="connsiteX3" fmla="*/ 18738 w 80474"/>
              <a:gd name="connsiteY3" fmla="*/ 94174 h 411569"/>
              <a:gd name="connsiteX4" fmla="*/ 3624 w 80474"/>
              <a:gd name="connsiteY4" fmla="*/ 139516 h 411569"/>
              <a:gd name="connsiteX5" fmla="*/ 26295 w 80474"/>
              <a:gd name="connsiteY5" fmla="*/ 290657 h 411569"/>
              <a:gd name="connsiteX6" fmla="*/ 41409 w 80474"/>
              <a:gd name="connsiteY6" fmla="*/ 313328 h 411569"/>
              <a:gd name="connsiteX7" fmla="*/ 64080 w 80474"/>
              <a:gd name="connsiteY7" fmla="*/ 388898 h 411569"/>
              <a:gd name="connsiteX8" fmla="*/ 71637 w 80474"/>
              <a:gd name="connsiteY8" fmla="*/ 411569 h 41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74" h="411569">
                <a:moveTo>
                  <a:pt x="71637" y="11047"/>
                </a:moveTo>
                <a:cubicBezTo>
                  <a:pt x="52642" y="68031"/>
                  <a:pt x="80474" y="0"/>
                  <a:pt x="41409" y="48832"/>
                </a:cubicBezTo>
                <a:cubicBezTo>
                  <a:pt x="36433" y="55052"/>
                  <a:pt x="37414" y="64378"/>
                  <a:pt x="33852" y="71503"/>
                </a:cubicBezTo>
                <a:cubicBezTo>
                  <a:pt x="29790" y="79627"/>
                  <a:pt x="22427" y="85874"/>
                  <a:pt x="18738" y="94174"/>
                </a:cubicBezTo>
                <a:cubicBezTo>
                  <a:pt x="12268" y="108732"/>
                  <a:pt x="3624" y="139516"/>
                  <a:pt x="3624" y="139516"/>
                </a:cubicBezTo>
                <a:cubicBezTo>
                  <a:pt x="12316" y="261206"/>
                  <a:pt x="0" y="211773"/>
                  <a:pt x="26295" y="290657"/>
                </a:cubicBezTo>
                <a:cubicBezTo>
                  <a:pt x="29167" y="299273"/>
                  <a:pt x="36371" y="305771"/>
                  <a:pt x="41409" y="313328"/>
                </a:cubicBezTo>
                <a:cubicBezTo>
                  <a:pt x="52830" y="359012"/>
                  <a:pt x="45682" y="333703"/>
                  <a:pt x="64080" y="388898"/>
                </a:cubicBezTo>
                <a:lnTo>
                  <a:pt x="71637" y="411569"/>
                </a:ln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9711963">
            <a:off x="3670431" y="2095744"/>
            <a:ext cx="3372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Transition Cone (shroud removed)</a:t>
            </a:r>
            <a:endParaRPr lang="en-US" sz="1600" dirty="0"/>
          </a:p>
        </p:txBody>
      </p:sp>
      <p:sp>
        <p:nvSpPr>
          <p:cNvPr id="30" name="Freeform 29"/>
          <p:cNvSpPr/>
          <p:nvPr/>
        </p:nvSpPr>
        <p:spPr>
          <a:xfrm>
            <a:off x="3821491" y="3156607"/>
            <a:ext cx="80474" cy="411569"/>
          </a:xfrm>
          <a:custGeom>
            <a:avLst/>
            <a:gdLst>
              <a:gd name="connsiteX0" fmla="*/ 71637 w 80474"/>
              <a:gd name="connsiteY0" fmla="*/ 11047 h 411569"/>
              <a:gd name="connsiteX1" fmla="*/ 41409 w 80474"/>
              <a:gd name="connsiteY1" fmla="*/ 48832 h 411569"/>
              <a:gd name="connsiteX2" fmla="*/ 33852 w 80474"/>
              <a:gd name="connsiteY2" fmla="*/ 71503 h 411569"/>
              <a:gd name="connsiteX3" fmla="*/ 18738 w 80474"/>
              <a:gd name="connsiteY3" fmla="*/ 94174 h 411569"/>
              <a:gd name="connsiteX4" fmla="*/ 3624 w 80474"/>
              <a:gd name="connsiteY4" fmla="*/ 139516 h 411569"/>
              <a:gd name="connsiteX5" fmla="*/ 26295 w 80474"/>
              <a:gd name="connsiteY5" fmla="*/ 290657 h 411569"/>
              <a:gd name="connsiteX6" fmla="*/ 41409 w 80474"/>
              <a:gd name="connsiteY6" fmla="*/ 313328 h 411569"/>
              <a:gd name="connsiteX7" fmla="*/ 64080 w 80474"/>
              <a:gd name="connsiteY7" fmla="*/ 388898 h 411569"/>
              <a:gd name="connsiteX8" fmla="*/ 71637 w 80474"/>
              <a:gd name="connsiteY8" fmla="*/ 411569 h 41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74" h="411569">
                <a:moveTo>
                  <a:pt x="71637" y="11047"/>
                </a:moveTo>
                <a:cubicBezTo>
                  <a:pt x="52642" y="68031"/>
                  <a:pt x="80474" y="0"/>
                  <a:pt x="41409" y="48832"/>
                </a:cubicBezTo>
                <a:cubicBezTo>
                  <a:pt x="36433" y="55052"/>
                  <a:pt x="37414" y="64378"/>
                  <a:pt x="33852" y="71503"/>
                </a:cubicBezTo>
                <a:cubicBezTo>
                  <a:pt x="29790" y="79627"/>
                  <a:pt x="22427" y="85874"/>
                  <a:pt x="18738" y="94174"/>
                </a:cubicBezTo>
                <a:cubicBezTo>
                  <a:pt x="12268" y="108732"/>
                  <a:pt x="3624" y="139516"/>
                  <a:pt x="3624" y="139516"/>
                </a:cubicBezTo>
                <a:cubicBezTo>
                  <a:pt x="12316" y="261206"/>
                  <a:pt x="0" y="211773"/>
                  <a:pt x="26295" y="290657"/>
                </a:cubicBezTo>
                <a:cubicBezTo>
                  <a:pt x="29167" y="299273"/>
                  <a:pt x="36371" y="305771"/>
                  <a:pt x="41409" y="313328"/>
                </a:cubicBezTo>
                <a:cubicBezTo>
                  <a:pt x="52830" y="359012"/>
                  <a:pt x="45682" y="333703"/>
                  <a:pt x="64080" y="388898"/>
                </a:cubicBezTo>
                <a:lnTo>
                  <a:pt x="71637" y="411569"/>
                </a:ln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1.jpg"/>
          <p:cNvPicPr>
            <a:picLocks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14400" y="1054697"/>
            <a:ext cx="7315200" cy="5041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681" y="2780483"/>
            <a:ext cx="7772400" cy="1470025"/>
          </a:xfrm>
        </p:spPr>
        <p:txBody>
          <a:bodyPr/>
          <a:lstStyle/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The Silicon Strip Detector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34800" y="406491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SSD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231813">
            <a:off x="721571" y="30456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SSD is an existing detector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SSD Parameters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224338" y="1585615"/>
            <a:ext cx="4321175" cy="4574085"/>
            <a:chOff x="4224338" y="1585615"/>
            <a:chExt cx="4321175" cy="4574085"/>
          </a:xfrm>
        </p:grpSpPr>
        <p:pic>
          <p:nvPicPr>
            <p:cNvPr id="15" name="Picture 37" descr="Picture1.png"/>
            <p:cNvPicPr>
              <a:picLocks noChangeAspect="1"/>
            </p:cNvPicPr>
            <p:nvPr/>
          </p:nvPicPr>
          <p:blipFill>
            <a:blip r:embed="rId3"/>
            <a:srcRect t="650"/>
            <a:stretch>
              <a:fillRect/>
            </a:stretch>
          </p:blipFill>
          <p:spPr bwMode="auto">
            <a:xfrm>
              <a:off x="4285043" y="1585615"/>
              <a:ext cx="4225925" cy="419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Donut 16"/>
            <p:cNvSpPr>
              <a:spLocks noChangeAspect="1"/>
            </p:cNvSpPr>
            <p:nvPr/>
          </p:nvSpPr>
          <p:spPr>
            <a:xfrm>
              <a:off x="4939315" y="2195667"/>
              <a:ext cx="2926080" cy="2926080"/>
            </a:xfrm>
            <a:prstGeom prst="donut">
              <a:avLst>
                <a:gd name="adj" fmla="val 43558"/>
              </a:avLst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" name="Group 18"/>
            <p:cNvGrpSpPr>
              <a:grpSpLocks/>
            </p:cNvGrpSpPr>
            <p:nvPr/>
          </p:nvGrpSpPr>
          <p:grpSpPr bwMode="auto">
            <a:xfrm>
              <a:off x="4224338" y="5792988"/>
              <a:ext cx="4321175" cy="366712"/>
              <a:chOff x="2758" y="3796"/>
              <a:chExt cx="2555" cy="231"/>
            </a:xfrm>
          </p:grpSpPr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4449" y="391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3721" y="3796"/>
                <a:ext cx="63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/>
                  <a:t>~ 50 cm</a:t>
                </a:r>
              </a:p>
            </p:txBody>
          </p:sp>
          <p:sp>
            <p:nvSpPr>
              <p:cNvPr id="14" name="Line 10"/>
              <p:cNvSpPr>
                <a:spLocks noChangeShapeType="1"/>
              </p:cNvSpPr>
              <p:nvPr/>
            </p:nvSpPr>
            <p:spPr bwMode="auto">
              <a:xfrm flipH="1">
                <a:off x="2758" y="3918"/>
                <a:ext cx="9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3795" name="Rectangle 8"/>
          <p:cNvSpPr>
            <a:spLocks noGrp="1" noChangeArrowheads="1"/>
          </p:cNvSpPr>
          <p:nvPr>
            <p:ph idx="1"/>
          </p:nvPr>
        </p:nvSpPr>
        <p:spPr>
          <a:xfrm>
            <a:off x="39819" y="1118031"/>
            <a:ext cx="8790914" cy="4212310"/>
          </a:xfrm>
        </p:spPr>
        <p:txBody>
          <a:bodyPr/>
          <a:lstStyle/>
          <a:p>
            <a:pPr lvl="1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Double sided Si wafers modules: 300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mbol" pitchFamily="18" charset="2"/>
                <a:cs typeface="Arial" charset="0"/>
              </a:rPr>
              <a:t>m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m thick with 95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mbol" pitchFamily="18" charset="2"/>
                <a:cs typeface="Arial" charset="0"/>
              </a:rPr>
              <a:t>m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m strips that are 4.2 cm long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768 strips per side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Strips crossed at 35 </a:t>
            </a:r>
            <a:r>
              <a:rPr lang="en-US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mrad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 </a:t>
            </a:r>
          </a:p>
          <a:p>
            <a:pPr lvl="1">
              <a:buNone/>
            </a:pPr>
            <a:r>
              <a:rPr lang="en-US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		    effective resolution  30 </a:t>
            </a:r>
            <a:r>
              <a:rPr lang="en-US" dirty="0" smtClean="0">
                <a:solidFill>
                  <a:srgbClr val="008000"/>
                </a:solidFill>
                <a:latin typeface="Symbol" pitchFamily="18" charset="2"/>
                <a:cs typeface="Arial" charset="0"/>
              </a:rPr>
              <a:t>m</a:t>
            </a:r>
            <a:r>
              <a:rPr lang="en-US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m x 900 </a:t>
            </a:r>
            <a:r>
              <a:rPr lang="en-US" dirty="0" err="1" smtClean="0">
                <a:solidFill>
                  <a:srgbClr val="008000"/>
                </a:solidFill>
                <a:latin typeface="Symbol" pitchFamily="18" charset="2"/>
                <a:cs typeface="Arial" charset="0"/>
              </a:rPr>
              <a:t>m</a:t>
            </a:r>
            <a:r>
              <a:rPr lang="en-US" dirty="0" err="1" smtClean="0">
                <a:solidFill>
                  <a:srgbClr val="008000"/>
                </a:solidFill>
                <a:latin typeface="Arial" charset="0"/>
                <a:cs typeface="Arial" charset="0"/>
              </a:rPr>
              <a:t>mm</a:t>
            </a:r>
            <a:endParaRPr lang="en-US" dirty="0" smtClean="0">
              <a:solidFill>
                <a:srgbClr val="008000"/>
              </a:solidFill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One layer at 22 cm radius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cs typeface="Arial" charset="0"/>
            </a:endParaRPr>
          </a:p>
          <a:p>
            <a:pPr lvl="2">
              <a:buFont typeface="Wingdings" pitchFamily="2" charset="2"/>
              <a:buChar char="§"/>
            </a:pPr>
            <a:r>
              <a:rPr lang="en-US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20 ladders, 67 cm long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16 modules per ladder	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air cooled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  <a:sym typeface="Symbol" pitchFamily="18" charset="2"/>
              </a:rPr>
              <a:t> &lt; 1.2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1 % radiation length @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  <a:sym typeface="Symbol" pitchFamily="18" charset="2"/>
              </a:rPr>
              <a:t> = 0</a:t>
            </a:r>
          </a:p>
        </p:txBody>
      </p:sp>
      <p:sp>
        <p:nvSpPr>
          <p:cNvPr id="16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6816832" y="6394048"/>
            <a:ext cx="979734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3" name="Picture 22" descr="sidet_e.gif"/>
          <p:cNvPicPr>
            <a:picLocks noChangeAspect="1"/>
          </p:cNvPicPr>
          <p:nvPr/>
        </p:nvPicPr>
        <p:blipFill>
          <a:blip r:embed="rId4"/>
          <a:srcRect l="1300" t="1711" r="1300" b="1711"/>
          <a:stretch>
            <a:fillRect/>
          </a:stretch>
        </p:blipFill>
        <p:spPr>
          <a:xfrm>
            <a:off x="228867" y="4098103"/>
            <a:ext cx="3425662" cy="2580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ladders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45" y="1365929"/>
            <a:ext cx="7390800" cy="4212310"/>
          </a:xfrm>
        </p:spPr>
        <p:txBody>
          <a:bodyPr/>
          <a:lstStyle/>
          <a:p>
            <a:r>
              <a:rPr lang="en-US" dirty="0" smtClean="0"/>
              <a:t>The last run with the SSD was in 2007 … it wasn’t a good run</a:t>
            </a:r>
          </a:p>
          <a:p>
            <a:pPr lvl="1"/>
            <a:r>
              <a:rPr lang="en-US" dirty="0" smtClean="0"/>
              <a:t>cooling failures led to overheating and poor performance</a:t>
            </a:r>
          </a:p>
          <a:p>
            <a:pPr lvl="1"/>
            <a:r>
              <a:rPr lang="en-US" dirty="0" smtClean="0"/>
              <a:t>perhaps related to this, there were several bias capacitors that failed on the modules.  This caused 3 ladders to ‘trip’ frequently.</a:t>
            </a:r>
          </a:p>
          <a:p>
            <a:pPr lvl="1"/>
            <a:r>
              <a:rPr lang="en-US" dirty="0" smtClean="0"/>
              <a:t>some ladder boards were damaged (ADC aging or other issues)</a:t>
            </a:r>
          </a:p>
          <a:p>
            <a:r>
              <a:rPr lang="en-US" dirty="0" smtClean="0"/>
              <a:t>Status in May of 2008</a:t>
            </a:r>
          </a:p>
          <a:p>
            <a:pPr lvl="1"/>
            <a:r>
              <a:rPr lang="en-US" dirty="0" smtClean="0"/>
              <a:t>Six good ladders</a:t>
            </a:r>
          </a:p>
          <a:p>
            <a:pPr lvl="1"/>
            <a:r>
              <a:rPr lang="en-US" dirty="0" smtClean="0"/>
              <a:t>Seven ladders with one bad hybrid (half module)</a:t>
            </a:r>
          </a:p>
          <a:p>
            <a:pPr lvl="1"/>
            <a:r>
              <a:rPr lang="en-US" dirty="0" smtClean="0"/>
              <a:t>Nine ladders with several bad modules</a:t>
            </a:r>
          </a:p>
          <a:p>
            <a:pPr lvl="1"/>
            <a:r>
              <a:rPr lang="en-US" dirty="0" smtClean="0"/>
              <a:t>bad ladder boards do not matter because we are going to replace them</a:t>
            </a:r>
          </a:p>
          <a:p>
            <a:r>
              <a:rPr lang="en-US" dirty="0" smtClean="0"/>
              <a:t>The ladders were refurbished in 2008 (see next page)</a:t>
            </a:r>
          </a:p>
          <a:p>
            <a:pPr lvl="1"/>
            <a:r>
              <a:rPr lang="en-US" dirty="0" smtClean="0"/>
              <a:t>Now 94% of modules (on 20 ladders) are good</a:t>
            </a:r>
          </a:p>
          <a:p>
            <a:pPr lvl="1"/>
            <a:r>
              <a:rPr lang="en-US" dirty="0" smtClean="0"/>
              <a:t>The modules &amp; ladders have not be used since these </a:t>
            </a:r>
            <a:r>
              <a:rPr lang="en-US" dirty="0" smtClean="0"/>
              <a:t>repairs</a:t>
            </a:r>
          </a:p>
          <a:p>
            <a:r>
              <a:rPr lang="en-US" dirty="0" smtClean="0"/>
              <a:t>The ladders have not been operated since 2008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38" y="919163"/>
            <a:ext cx="823912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HV coupling capacitors were replaced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View of the new SSD</a:t>
            </a:r>
            <a:endParaRPr lang="en-US" dirty="0"/>
          </a:p>
        </p:txBody>
      </p:sp>
      <p:pic>
        <p:nvPicPr>
          <p:cNvPr id="5" name="Content Placeholder 4" descr="ss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334" y="1240343"/>
            <a:ext cx="8229600" cy="468075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SSD is an existing detector </a:t>
            </a:r>
            <a:r>
              <a:rPr lang="en-US" dirty="0" smtClean="0">
                <a:sym typeface="Symbol"/>
              </a:rPr>
              <a:t>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 descr="ssd1.png"/>
          <p:cNvPicPr>
            <a:picLocks noChangeAspect="1"/>
          </p:cNvPicPr>
          <p:nvPr/>
        </p:nvPicPr>
        <p:blipFill>
          <a:blip r:embed="rId2" cstate="print"/>
          <a:srcRect r="9319" b="-972"/>
          <a:stretch>
            <a:fillRect/>
          </a:stretch>
        </p:blipFill>
        <p:spPr bwMode="auto">
          <a:xfrm>
            <a:off x="453423" y="1062128"/>
            <a:ext cx="8229600" cy="5103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01321" y="1133555"/>
            <a:ext cx="1859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Existing Detector</a:t>
            </a:r>
          </a:p>
          <a:p>
            <a:r>
              <a:rPr lang="en-US" dirty="0" smtClean="0"/>
              <a:t>w/ Si modules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37044" y="1882958"/>
            <a:ext cx="2092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Electronics Upgrade</a:t>
            </a:r>
          </a:p>
          <a:p>
            <a:r>
              <a:rPr lang="en-US" dirty="0" smtClean="0"/>
              <a:t>in progress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97716" y="2604859"/>
            <a:ext cx="219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Mechanical &amp; Conv. systems … early days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268745" y="1882958"/>
            <a:ext cx="0" cy="18048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718057" y="3022810"/>
            <a:ext cx="1171338" cy="11864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271117" y="2315173"/>
            <a:ext cx="0" cy="13726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99" y="406491"/>
            <a:ext cx="8439313" cy="604662"/>
          </a:xfrm>
        </p:spPr>
        <p:txBody>
          <a:bodyPr/>
          <a:lstStyle/>
          <a:p>
            <a:r>
              <a:rPr lang="en-US" dirty="0" smtClean="0"/>
              <a:t>Progress: Ladder 0 is ready to be surveyed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5" descr="annotated photo of survey targe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445" y="1134813"/>
            <a:ext cx="3200400" cy="2400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445" y="3904661"/>
            <a:ext cx="3200400" cy="1901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5246176" y="3534458"/>
            <a:ext cx="342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Target on end of wafer (backside) 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5250873" y="5788053"/>
            <a:ext cx="342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Targets on edges of wafer (front) </a:t>
            </a:r>
          </a:p>
        </p:txBody>
      </p:sp>
      <p:pic>
        <p:nvPicPr>
          <p:cNvPr id="9" name="Content Placeholder 4" descr="Picture1.jpg"/>
          <p:cNvPicPr>
            <a:picLocks noChangeAspect="1"/>
          </p:cNvPicPr>
          <p:nvPr/>
        </p:nvPicPr>
        <p:blipFill>
          <a:blip r:embed="rId4"/>
          <a:srcRect t="4025" b="2013"/>
          <a:stretch>
            <a:fillRect/>
          </a:stretch>
        </p:blipFill>
        <p:spPr>
          <a:xfrm>
            <a:off x="577482" y="1144338"/>
            <a:ext cx="4378325" cy="3986213"/>
          </a:xfrm>
          <a:prstGeom prst="rect">
            <a:avLst/>
          </a:prstGeom>
        </p:spPr>
      </p:pic>
      <p:pic>
        <p:nvPicPr>
          <p:cNvPr id="10" name="Picture 9" descr="extremity ladder.jpg"/>
          <p:cNvPicPr>
            <a:picLocks noChangeAspect="1"/>
          </p:cNvPicPr>
          <p:nvPr/>
        </p:nvPicPr>
        <p:blipFill>
          <a:blip r:embed="rId5"/>
          <a:srcRect l="15313" t="23555" r="48492" b="7780"/>
          <a:stretch>
            <a:fillRect/>
          </a:stretch>
        </p:blipFill>
        <p:spPr bwMode="auto">
          <a:xfrm>
            <a:off x="3659560" y="4843084"/>
            <a:ext cx="1296247" cy="133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37534" y="5254690"/>
            <a:ext cx="146032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Reference </a:t>
            </a:r>
            <a:r>
              <a:rPr lang="en-US" sz="1400" dirty="0" smtClean="0">
                <a:solidFill>
                  <a:schemeClr val="tx1"/>
                </a:solidFill>
              </a:rPr>
              <a:t>point for survey and mounting on OSC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2"/>
          <p:cNvCxnSpPr>
            <a:cxnSpLocks noChangeShapeType="1"/>
            <a:stCxn id="11" idx="3"/>
          </p:cNvCxnSpPr>
          <p:nvPr/>
        </p:nvCxnSpPr>
        <p:spPr bwMode="auto">
          <a:xfrm>
            <a:off x="2697858" y="5624022"/>
            <a:ext cx="961702" cy="45006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5"/>
          <p:cNvGrpSpPr/>
          <p:nvPr/>
        </p:nvGrpSpPr>
        <p:grpSpPr>
          <a:xfrm>
            <a:off x="389020" y="2137610"/>
            <a:ext cx="1552222" cy="762000"/>
            <a:chOff x="152400" y="3413743"/>
            <a:chExt cx="1904997" cy="1371603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1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2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2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135"/>
          <p:cNvGrpSpPr/>
          <p:nvPr/>
        </p:nvGrpSpPr>
        <p:grpSpPr>
          <a:xfrm>
            <a:off x="389020" y="2975811"/>
            <a:ext cx="1552222" cy="838200"/>
            <a:chOff x="152400" y="3413743"/>
            <a:chExt cx="1904997" cy="1371603"/>
          </a:xfrm>
        </p:grpSpPr>
        <p:sp>
          <p:nvSpPr>
            <p:cNvPr id="137" name="Rectangle 13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3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4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4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55"/>
          <p:cNvGrpSpPr/>
          <p:nvPr/>
        </p:nvGrpSpPr>
        <p:grpSpPr>
          <a:xfrm>
            <a:off x="389020" y="3890210"/>
            <a:ext cx="1552222" cy="838200"/>
            <a:chOff x="152400" y="3413743"/>
            <a:chExt cx="1904997" cy="1371603"/>
          </a:xfrm>
        </p:grpSpPr>
        <p:sp>
          <p:nvSpPr>
            <p:cNvPr id="157" name="Rectangle 15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5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6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6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75"/>
          <p:cNvGrpSpPr/>
          <p:nvPr/>
        </p:nvGrpSpPr>
        <p:grpSpPr>
          <a:xfrm>
            <a:off x="389020" y="4804609"/>
            <a:ext cx="1552222" cy="838201"/>
            <a:chOff x="152400" y="3413743"/>
            <a:chExt cx="1904997" cy="1371603"/>
          </a:xfrm>
        </p:grpSpPr>
        <p:sp>
          <p:nvSpPr>
            <p:cNvPr id="177" name="Rectangle 176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178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80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81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196" name="Picture 20" descr="C:\Documents and Settings\Micheal LeVine\Local Settings\Temporary Internet Files\Content.IE5\IDWCR10J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3220" y="350921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" name="Rectangle 81"/>
          <p:cNvSpPr>
            <a:spLocks noChangeArrowheads="1"/>
          </p:cNvSpPr>
          <p:nvPr/>
        </p:nvSpPr>
        <p:spPr bwMode="auto">
          <a:xfrm>
            <a:off x="7308700" y="2974975"/>
            <a:ext cx="1614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000" dirty="0" smtClean="0">
                <a:solidFill>
                  <a:srgbClr val="000000"/>
                </a:solidFill>
              </a:rPr>
              <a:t>DAQ – 1.4.2.3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9" name="TextBox 87"/>
          <p:cNvSpPr txBox="1">
            <a:spLocks noChangeArrowheads="1"/>
          </p:cNvSpPr>
          <p:nvPr/>
        </p:nvSpPr>
        <p:spPr bwMode="auto">
          <a:xfrm>
            <a:off x="6789820" y="3356810"/>
            <a:ext cx="685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DDL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0" name="TextBox 95"/>
          <p:cNvSpPr txBox="1">
            <a:spLocks noChangeArrowheads="1"/>
          </p:cNvSpPr>
          <p:nvPr/>
        </p:nvSpPr>
        <p:spPr bwMode="auto">
          <a:xfrm>
            <a:off x="6705600" y="5763127"/>
            <a:ext cx="2057400" cy="369887"/>
          </a:xfrm>
          <a:prstGeom prst="rect">
            <a:avLst/>
          </a:prstGeom>
          <a:noFill/>
          <a:ln w="9525">
            <a:solidFill>
              <a:srgbClr val="00646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srgbClr val="000000"/>
                </a:solidFill>
              </a:rPr>
              <a:t>DAQ room</a:t>
            </a:r>
          </a:p>
        </p:txBody>
      </p:sp>
      <p:sp>
        <p:nvSpPr>
          <p:cNvPr id="201" name="TextBox 93"/>
          <p:cNvSpPr txBox="1">
            <a:spLocks noChangeArrowheads="1"/>
          </p:cNvSpPr>
          <p:nvPr/>
        </p:nvSpPr>
        <p:spPr bwMode="auto">
          <a:xfrm>
            <a:off x="76197" y="5760262"/>
            <a:ext cx="2416630" cy="369332"/>
          </a:xfrm>
          <a:prstGeom prst="rect">
            <a:avLst/>
          </a:prstGeom>
          <a:noFill/>
          <a:ln w="9525">
            <a:solidFill>
              <a:srgbClr val="00646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Outer support </a:t>
            </a:r>
            <a:r>
              <a:rPr lang="en-US" dirty="0" smtClean="0">
                <a:solidFill>
                  <a:srgbClr val="000000"/>
                </a:solidFill>
              </a:rPr>
              <a:t>cylinder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02" name="TextBox 94"/>
          <p:cNvSpPr txBox="1">
            <a:spLocks noChangeArrowheads="1"/>
          </p:cNvSpPr>
          <p:nvPr/>
        </p:nvSpPr>
        <p:spPr bwMode="auto">
          <a:xfrm>
            <a:off x="3561348" y="5484164"/>
            <a:ext cx="2057400" cy="646113"/>
          </a:xfrm>
          <a:prstGeom prst="rect">
            <a:avLst/>
          </a:prstGeom>
          <a:noFill/>
          <a:ln w="9525">
            <a:solidFill>
              <a:srgbClr val="00646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South platform VME crate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3597442" y="1148930"/>
            <a:ext cx="231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RDO (1 of 8) – 1.4.2.2</a:t>
            </a:r>
          </a:p>
        </p:txBody>
      </p:sp>
      <p:sp>
        <p:nvSpPr>
          <p:cNvPr id="205" name="Rectangle 204"/>
          <p:cNvSpPr/>
          <p:nvPr/>
        </p:nvSpPr>
        <p:spPr>
          <a:xfrm>
            <a:off x="2979820" y="1451810"/>
            <a:ext cx="3276600" cy="381000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216"/>
          <p:cNvGrpSpPr/>
          <p:nvPr/>
        </p:nvGrpSpPr>
        <p:grpSpPr>
          <a:xfrm>
            <a:off x="3195720" y="1696543"/>
            <a:ext cx="609600" cy="533400"/>
            <a:chOff x="3035300" y="1311533"/>
            <a:chExt cx="609600" cy="533400"/>
          </a:xfrm>
        </p:grpSpPr>
        <p:sp>
          <p:nvSpPr>
            <p:cNvPr id="207" name="Rectangle 206"/>
            <p:cNvSpPr/>
            <p:nvPr/>
          </p:nvSpPr>
          <p:spPr>
            <a:xfrm>
              <a:off x="3048000" y="1311533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3035300" y="1347401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</a:p>
            <a:p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7" name="Group 217"/>
          <p:cNvGrpSpPr/>
          <p:nvPr/>
        </p:nvGrpSpPr>
        <p:grpSpPr>
          <a:xfrm>
            <a:off x="3208420" y="2416067"/>
            <a:ext cx="609600" cy="533400"/>
            <a:chOff x="3048000" y="2031057"/>
            <a:chExt cx="609600" cy="533400"/>
          </a:xfrm>
        </p:grpSpPr>
        <p:sp>
          <p:nvSpPr>
            <p:cNvPr id="208" name="Rectangle 207"/>
            <p:cNvSpPr/>
            <p:nvPr/>
          </p:nvSpPr>
          <p:spPr>
            <a:xfrm>
              <a:off x="3048000" y="2031057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3048000" y="206692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</a:p>
            <a:p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8" name="Group 218"/>
          <p:cNvGrpSpPr/>
          <p:nvPr/>
        </p:nvGrpSpPr>
        <p:grpSpPr>
          <a:xfrm>
            <a:off x="3208420" y="3111392"/>
            <a:ext cx="609600" cy="533400"/>
            <a:chOff x="3048000" y="2726382"/>
            <a:chExt cx="609600" cy="533400"/>
          </a:xfrm>
        </p:grpSpPr>
        <p:sp>
          <p:nvSpPr>
            <p:cNvPr id="209" name="Rectangle 208"/>
            <p:cNvSpPr/>
            <p:nvPr/>
          </p:nvSpPr>
          <p:spPr>
            <a:xfrm>
              <a:off x="3048000" y="2726382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3048000" y="276225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</a:p>
            <a:p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9" name="Group 219"/>
          <p:cNvGrpSpPr/>
          <p:nvPr/>
        </p:nvGrpSpPr>
        <p:grpSpPr>
          <a:xfrm>
            <a:off x="3208420" y="3820618"/>
            <a:ext cx="609600" cy="533400"/>
            <a:chOff x="3048000" y="3435608"/>
            <a:chExt cx="609600" cy="533400"/>
          </a:xfrm>
        </p:grpSpPr>
        <p:sp>
          <p:nvSpPr>
            <p:cNvPr id="210" name="Rectangle 209"/>
            <p:cNvSpPr/>
            <p:nvPr/>
          </p:nvSpPr>
          <p:spPr>
            <a:xfrm>
              <a:off x="3048000" y="3435608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3048000" y="3471476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  <a:br>
                <a:rPr lang="en-US" sz="1200" dirty="0" smtClean="0"/>
              </a:br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10" name="Group 220"/>
          <p:cNvGrpSpPr/>
          <p:nvPr/>
        </p:nvGrpSpPr>
        <p:grpSpPr>
          <a:xfrm>
            <a:off x="3208420" y="4515943"/>
            <a:ext cx="609600" cy="533400"/>
            <a:chOff x="3048000" y="4130933"/>
            <a:chExt cx="609600" cy="533400"/>
          </a:xfrm>
        </p:grpSpPr>
        <p:sp>
          <p:nvSpPr>
            <p:cNvPr id="211" name="Rectangle 210"/>
            <p:cNvSpPr/>
            <p:nvPr/>
          </p:nvSpPr>
          <p:spPr>
            <a:xfrm>
              <a:off x="3048000" y="4130933"/>
              <a:ext cx="5334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8000"/>
              </a:solidFill>
            </a:ln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3048000" y="4166801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Slave</a:t>
              </a:r>
              <a:br>
                <a:rPr lang="en-US" sz="1200" dirty="0" smtClean="0"/>
              </a:br>
              <a:r>
                <a:rPr lang="en-US" sz="1200" dirty="0" smtClean="0"/>
                <a:t>FPGA</a:t>
              </a:r>
              <a:endParaRPr lang="en-US" sz="1200" dirty="0"/>
            </a:p>
          </p:txBody>
        </p:sp>
      </p:grpSp>
      <p:grpSp>
        <p:nvGrpSpPr>
          <p:cNvPr id="11" name="Group 223"/>
          <p:cNvGrpSpPr/>
          <p:nvPr/>
        </p:nvGrpSpPr>
        <p:grpSpPr>
          <a:xfrm>
            <a:off x="4122820" y="2480510"/>
            <a:ext cx="1371600" cy="1828800"/>
            <a:chOff x="4191000" y="1966382"/>
            <a:chExt cx="1371600" cy="2133600"/>
          </a:xfrm>
        </p:grpSpPr>
        <p:sp>
          <p:nvSpPr>
            <p:cNvPr id="222" name="Rectangle 221"/>
            <p:cNvSpPr/>
            <p:nvPr/>
          </p:nvSpPr>
          <p:spPr>
            <a:xfrm>
              <a:off x="4191000" y="1966382"/>
              <a:ext cx="1371600" cy="21336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>
              <a:outerShdw blurRad="1016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4419600" y="278639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Master FPGA</a:t>
              </a:r>
              <a:endParaRPr lang="en-US" sz="1400" dirty="0"/>
            </a:p>
          </p:txBody>
        </p:sp>
      </p:grpSp>
      <p:grpSp>
        <p:nvGrpSpPr>
          <p:cNvPr id="12" name="Group 230"/>
          <p:cNvGrpSpPr/>
          <p:nvPr/>
        </p:nvGrpSpPr>
        <p:grpSpPr>
          <a:xfrm>
            <a:off x="5875420" y="2823410"/>
            <a:ext cx="304800" cy="1143000"/>
            <a:chOff x="5715000" y="2438400"/>
            <a:chExt cx="304800" cy="1143000"/>
          </a:xfrm>
        </p:grpSpPr>
        <p:sp>
          <p:nvSpPr>
            <p:cNvPr id="225" name="Rectangle 224"/>
            <p:cNvSpPr/>
            <p:nvPr/>
          </p:nvSpPr>
          <p:spPr>
            <a:xfrm>
              <a:off x="5715000" y="2438400"/>
              <a:ext cx="304800" cy="1143000"/>
            </a:xfrm>
            <a:prstGeom prst="rect">
              <a:avLst/>
            </a:prstGeom>
            <a:solidFill>
              <a:srgbClr val="62C2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TextBox 229"/>
            <p:cNvSpPr txBox="1"/>
            <p:nvPr/>
          </p:nvSpPr>
          <p:spPr>
            <a:xfrm rot="16200000">
              <a:off x="5297100" y="2871400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DAQ interface</a:t>
              </a:r>
              <a:endParaRPr lang="en-US" sz="1200" dirty="0"/>
            </a:p>
          </p:txBody>
        </p:sp>
      </p:grpSp>
      <p:grpSp>
        <p:nvGrpSpPr>
          <p:cNvPr id="13" name="Group 232"/>
          <p:cNvGrpSpPr/>
          <p:nvPr/>
        </p:nvGrpSpPr>
        <p:grpSpPr>
          <a:xfrm>
            <a:off x="5875420" y="3966411"/>
            <a:ext cx="304800" cy="1243400"/>
            <a:chOff x="5715000" y="3581401"/>
            <a:chExt cx="304800" cy="1243400"/>
          </a:xfrm>
        </p:grpSpPr>
        <p:sp>
          <p:nvSpPr>
            <p:cNvPr id="226" name="Rectangle 225"/>
            <p:cNvSpPr/>
            <p:nvPr/>
          </p:nvSpPr>
          <p:spPr>
            <a:xfrm>
              <a:off x="5715000" y="3631600"/>
              <a:ext cx="304800" cy="1143000"/>
            </a:xfrm>
            <a:prstGeom prst="rect">
              <a:avLst/>
            </a:prstGeom>
            <a:solidFill>
              <a:srgbClr val="62C2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TextBox 231"/>
            <p:cNvSpPr txBox="1"/>
            <p:nvPr/>
          </p:nvSpPr>
          <p:spPr>
            <a:xfrm rot="16200000">
              <a:off x="5245700" y="4064601"/>
              <a:ext cx="124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TRG interface</a:t>
              </a:r>
              <a:endParaRPr lang="en-US" sz="1200" dirty="0"/>
            </a:p>
          </p:txBody>
        </p:sp>
      </p:grpSp>
      <p:cxnSp>
        <p:nvCxnSpPr>
          <p:cNvPr id="239" name="Shape 238"/>
          <p:cNvCxnSpPr/>
          <p:nvPr/>
        </p:nvCxnSpPr>
        <p:spPr>
          <a:xfrm rot="10800000">
            <a:off x="4808620" y="4309310"/>
            <a:ext cx="1066800" cy="278800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0" name="Rectangle 239"/>
          <p:cNvSpPr/>
          <p:nvPr/>
        </p:nvSpPr>
        <p:spPr>
          <a:xfrm>
            <a:off x="4427620" y="1604210"/>
            <a:ext cx="762000" cy="533400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VME FPGA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242" name="Elbow Connector 241"/>
          <p:cNvCxnSpPr>
            <a:stCxn id="240" idx="3"/>
          </p:cNvCxnSpPr>
          <p:nvPr/>
        </p:nvCxnSpPr>
        <p:spPr>
          <a:xfrm>
            <a:off x="5189620" y="1870910"/>
            <a:ext cx="685800" cy="190500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Elbow Connector 243"/>
          <p:cNvCxnSpPr>
            <a:stCxn id="240" idx="2"/>
          </p:cNvCxnSpPr>
          <p:nvPr/>
        </p:nvCxnSpPr>
        <p:spPr>
          <a:xfrm rot="5400000">
            <a:off x="4637170" y="2309060"/>
            <a:ext cx="342900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>
            <a:off x="5494420" y="3394910"/>
            <a:ext cx="396101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hape 249"/>
          <p:cNvCxnSpPr/>
          <p:nvPr/>
        </p:nvCxnSpPr>
        <p:spPr>
          <a:xfrm>
            <a:off x="3741820" y="1909010"/>
            <a:ext cx="469900" cy="595699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>
            <a:off x="3741820" y="2671010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3741820" y="3280610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>
            <a:off x="3741820" y="4041022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Elbow Connector 293"/>
          <p:cNvCxnSpPr/>
          <p:nvPr/>
        </p:nvCxnSpPr>
        <p:spPr>
          <a:xfrm rot="10800000" flipV="1">
            <a:off x="3744995" y="4315660"/>
            <a:ext cx="685800" cy="457200"/>
          </a:xfrm>
          <a:prstGeom prst="bentConnector3">
            <a:avLst>
              <a:gd name="adj1" fmla="val 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Curved Connector 302"/>
          <p:cNvCxnSpPr/>
          <p:nvPr/>
        </p:nvCxnSpPr>
        <p:spPr>
          <a:xfrm rot="16200000" flipH="1">
            <a:off x="2397002" y="1164526"/>
            <a:ext cx="342958" cy="1254478"/>
          </a:xfrm>
          <a:prstGeom prst="curvedConnector4">
            <a:avLst>
              <a:gd name="adj1" fmla="val 7406"/>
              <a:gd name="adj2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Curved Connector 304"/>
          <p:cNvCxnSpPr/>
          <p:nvPr/>
        </p:nvCxnSpPr>
        <p:spPr>
          <a:xfrm>
            <a:off x="1941242" y="2518610"/>
            <a:ext cx="1267178" cy="164157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Curved Connector 306"/>
          <p:cNvCxnSpPr/>
          <p:nvPr/>
        </p:nvCxnSpPr>
        <p:spPr>
          <a:xfrm flipV="1">
            <a:off x="1941242" y="3378093"/>
            <a:ext cx="1267178" cy="16818"/>
          </a:xfrm>
          <a:prstGeom prst="curvedConnector3">
            <a:avLst>
              <a:gd name="adj1" fmla="val 53007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Curved Connector 308"/>
          <p:cNvCxnSpPr/>
          <p:nvPr/>
        </p:nvCxnSpPr>
        <p:spPr>
          <a:xfrm flipV="1">
            <a:off x="1941242" y="4087319"/>
            <a:ext cx="1267178" cy="221991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Curved Connector 310"/>
          <p:cNvCxnSpPr/>
          <p:nvPr/>
        </p:nvCxnSpPr>
        <p:spPr>
          <a:xfrm flipV="1">
            <a:off x="1941242" y="4782644"/>
            <a:ext cx="1267178" cy="441066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6" name="TextBox 315"/>
          <p:cNvSpPr txBox="1"/>
          <p:nvPr/>
        </p:nvSpPr>
        <p:spPr>
          <a:xfrm>
            <a:off x="1989220" y="193681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Fiber links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17" name="Rectangle 316"/>
          <p:cNvSpPr/>
          <p:nvPr/>
        </p:nvSpPr>
        <p:spPr>
          <a:xfrm>
            <a:off x="213746" y="915485"/>
            <a:ext cx="2011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smtClean="0">
                <a:solidFill>
                  <a:srgbClr val="000000"/>
                </a:solidFill>
              </a:rPr>
              <a:t>Ladder cards – 1.4.2.1 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20" name="Curved Connector 319"/>
          <p:cNvCxnSpPr/>
          <p:nvPr/>
        </p:nvCxnSpPr>
        <p:spPr>
          <a:xfrm>
            <a:off x="6180220" y="3358030"/>
            <a:ext cx="1371600" cy="1065580"/>
          </a:xfrm>
          <a:prstGeom prst="curvedConnector3">
            <a:avLst>
              <a:gd name="adj1" fmla="val 50000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228"/>
          <p:cNvGrpSpPr/>
          <p:nvPr/>
        </p:nvGrpSpPr>
        <p:grpSpPr>
          <a:xfrm>
            <a:off x="5875420" y="1156952"/>
            <a:ext cx="304800" cy="2123658"/>
            <a:chOff x="5715000" y="759242"/>
            <a:chExt cx="304800" cy="2123658"/>
          </a:xfrm>
        </p:grpSpPr>
        <p:sp>
          <p:nvSpPr>
            <p:cNvPr id="227" name="Rectangle 226"/>
            <p:cNvSpPr/>
            <p:nvPr/>
          </p:nvSpPr>
          <p:spPr>
            <a:xfrm>
              <a:off x="5715000" y="1249570"/>
              <a:ext cx="304800" cy="1143000"/>
            </a:xfrm>
            <a:prstGeom prst="rect">
              <a:avLst/>
            </a:prstGeom>
            <a:solidFill>
              <a:srgbClr val="62C2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TextBox 227"/>
            <p:cNvSpPr txBox="1"/>
            <p:nvPr/>
          </p:nvSpPr>
          <p:spPr>
            <a:xfrm rot="16200000">
              <a:off x="4805571" y="1682571"/>
              <a:ext cx="2123658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sz="1200" dirty="0" smtClean="0"/>
                <a:t>VME interface</a:t>
              </a:r>
              <a:endParaRPr lang="en-US" sz="1200" dirty="0"/>
            </a:p>
          </p:txBody>
        </p:sp>
      </p:grpSp>
      <p:grpSp>
        <p:nvGrpSpPr>
          <p:cNvPr id="15" name="Group 324"/>
          <p:cNvGrpSpPr/>
          <p:nvPr/>
        </p:nvGrpSpPr>
        <p:grpSpPr>
          <a:xfrm>
            <a:off x="389020" y="1261310"/>
            <a:ext cx="1552222" cy="762000"/>
            <a:chOff x="152400" y="3413743"/>
            <a:chExt cx="1904997" cy="1371603"/>
          </a:xfrm>
        </p:grpSpPr>
        <p:sp>
          <p:nvSpPr>
            <p:cNvPr id="326" name="Rectangle 325"/>
            <p:cNvSpPr/>
            <p:nvPr/>
          </p:nvSpPr>
          <p:spPr bwMode="auto">
            <a:xfrm>
              <a:off x="152400" y="3413743"/>
              <a:ext cx="1904997" cy="137160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ヒラギノ角ゴ Pro W3" pitchFamily="112" charset="-128"/>
              </a:endParaRPr>
            </a:p>
          </p:txBody>
        </p:sp>
        <p:sp>
          <p:nvSpPr>
            <p:cNvPr id="327" name="Line 3"/>
            <p:cNvSpPr>
              <a:spLocks noChangeShapeType="1"/>
            </p:cNvSpPr>
            <p:nvPr/>
          </p:nvSpPr>
          <p:spPr bwMode="auto">
            <a:xfrm>
              <a:off x="1952241" y="4059902"/>
              <a:ext cx="1051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" name="Rectangle 4"/>
            <p:cNvSpPr>
              <a:spLocks noChangeArrowheads="1"/>
            </p:cNvSpPr>
            <p:nvPr/>
          </p:nvSpPr>
          <p:spPr bwMode="auto">
            <a:xfrm>
              <a:off x="304800" y="3685676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329" name="Rectangle 5"/>
            <p:cNvSpPr>
              <a:spLocks noChangeArrowheads="1"/>
            </p:cNvSpPr>
            <p:nvPr/>
          </p:nvSpPr>
          <p:spPr bwMode="auto">
            <a:xfrm>
              <a:off x="304800" y="4396705"/>
              <a:ext cx="140208" cy="5613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330" name="Line 7"/>
            <p:cNvSpPr>
              <a:spLocks noChangeShapeType="1"/>
            </p:cNvSpPr>
            <p:nvPr/>
          </p:nvSpPr>
          <p:spPr bwMode="auto">
            <a:xfrm>
              <a:off x="445007" y="3704386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1" name="Line 8"/>
            <p:cNvSpPr>
              <a:spLocks noChangeShapeType="1"/>
            </p:cNvSpPr>
            <p:nvPr/>
          </p:nvSpPr>
          <p:spPr bwMode="auto">
            <a:xfrm>
              <a:off x="445007" y="4423604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2" name="AutoShape 11"/>
            <p:cNvSpPr>
              <a:spLocks noChangeArrowheads="1"/>
            </p:cNvSpPr>
            <p:nvPr/>
          </p:nvSpPr>
          <p:spPr bwMode="auto">
            <a:xfrm rot="16200000">
              <a:off x="626067" y="3669335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3" name="AutoShape 12"/>
            <p:cNvSpPr>
              <a:spLocks noChangeArrowheads="1"/>
            </p:cNvSpPr>
            <p:nvPr/>
          </p:nvSpPr>
          <p:spPr bwMode="auto">
            <a:xfrm rot="16200000">
              <a:off x="628622" y="4386994"/>
              <a:ext cx="93557" cy="70104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4" name="Line 15"/>
            <p:cNvSpPr>
              <a:spLocks noChangeShapeType="1"/>
            </p:cNvSpPr>
            <p:nvPr/>
          </p:nvSpPr>
          <p:spPr bwMode="auto">
            <a:xfrm>
              <a:off x="899952" y="3910212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5" name="Line 16"/>
            <p:cNvSpPr>
              <a:spLocks noChangeShapeType="1"/>
            </p:cNvSpPr>
            <p:nvPr/>
          </p:nvSpPr>
          <p:spPr bwMode="auto">
            <a:xfrm>
              <a:off x="918207" y="4209593"/>
              <a:ext cx="17525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6" name="Line 19"/>
            <p:cNvSpPr>
              <a:spLocks noChangeShapeType="1"/>
            </p:cNvSpPr>
            <p:nvPr/>
          </p:nvSpPr>
          <p:spPr bwMode="auto">
            <a:xfrm>
              <a:off x="707896" y="37043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7" name="Line 20"/>
            <p:cNvSpPr>
              <a:spLocks noChangeShapeType="1"/>
            </p:cNvSpPr>
            <p:nvPr/>
          </p:nvSpPr>
          <p:spPr bwMode="auto">
            <a:xfrm>
              <a:off x="712643" y="4420487"/>
              <a:ext cx="19278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" name="Line 21"/>
            <p:cNvSpPr>
              <a:spLocks noChangeShapeType="1"/>
            </p:cNvSpPr>
            <p:nvPr/>
          </p:nvSpPr>
          <p:spPr bwMode="auto">
            <a:xfrm>
              <a:off x="900682" y="3704387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9" name="Line 22"/>
            <p:cNvSpPr>
              <a:spLocks noChangeShapeType="1"/>
            </p:cNvSpPr>
            <p:nvPr/>
          </p:nvSpPr>
          <p:spPr bwMode="auto">
            <a:xfrm>
              <a:off x="913096" y="4212325"/>
              <a:ext cx="0" cy="2058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0" name="Rectangle 23"/>
            <p:cNvSpPr>
              <a:spLocks noChangeArrowheads="1"/>
            </p:cNvSpPr>
            <p:nvPr/>
          </p:nvSpPr>
          <p:spPr bwMode="auto">
            <a:xfrm>
              <a:off x="1093467" y="3854077"/>
              <a:ext cx="122682" cy="43036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1" name="Line 26"/>
            <p:cNvSpPr>
              <a:spLocks noChangeShapeType="1"/>
            </p:cNvSpPr>
            <p:nvPr/>
          </p:nvSpPr>
          <p:spPr bwMode="auto">
            <a:xfrm>
              <a:off x="1216149" y="4059902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2" name="Rectangle 30"/>
            <p:cNvSpPr>
              <a:spLocks noChangeArrowheads="1"/>
            </p:cNvSpPr>
            <p:nvPr/>
          </p:nvSpPr>
          <p:spPr bwMode="auto">
            <a:xfrm>
              <a:off x="1426459" y="3880972"/>
              <a:ext cx="157734" cy="35551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3" name="Line 37"/>
            <p:cNvSpPr>
              <a:spLocks noChangeShapeType="1"/>
            </p:cNvSpPr>
            <p:nvPr/>
          </p:nvSpPr>
          <p:spPr bwMode="auto">
            <a:xfrm>
              <a:off x="1584194" y="4059119"/>
              <a:ext cx="21031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4" name="AutoShape 41"/>
            <p:cNvSpPr>
              <a:spLocks noChangeArrowheads="1"/>
            </p:cNvSpPr>
            <p:nvPr/>
          </p:nvSpPr>
          <p:spPr bwMode="auto">
            <a:xfrm rot="16200000">
              <a:off x="1788584" y="3974603"/>
              <a:ext cx="187113" cy="175259"/>
            </a:xfrm>
            <a:prstGeom prst="flowChartManualOperation">
              <a:avLst/>
            </a:prstGeom>
            <a:solidFill>
              <a:srgbClr val="FFFF00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51" name="Title 3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Readout Electronics </a:t>
            </a:r>
            <a:r>
              <a:rPr lang="en-US" sz="2400" dirty="0" smtClean="0"/>
              <a:t>– the heart of the upgrade</a:t>
            </a:r>
            <a:endParaRPr lang="en-US" sz="2400" dirty="0"/>
          </a:p>
        </p:txBody>
      </p:sp>
      <p:sp>
        <p:nvSpPr>
          <p:cNvPr id="220" name="Slide Number Placeholder 2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76" name="TextBox 175"/>
          <p:cNvSpPr txBox="1"/>
          <p:nvPr/>
        </p:nvSpPr>
        <p:spPr>
          <a:xfrm>
            <a:off x="6624282" y="1823101"/>
            <a:ext cx="2387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talks by C. Renard and M.J. LeVine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607633" cy="604662"/>
          </a:xfrm>
        </p:spPr>
        <p:txBody>
          <a:bodyPr/>
          <a:lstStyle/>
          <a:p>
            <a:r>
              <a:rPr lang="en-US" dirty="0" smtClean="0"/>
              <a:t>Progress: Ladder Card built and tested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82" y="999030"/>
            <a:ext cx="2737102" cy="4212310"/>
          </a:xfrm>
        </p:spPr>
        <p:txBody>
          <a:bodyPr/>
          <a:lstStyle/>
          <a:p>
            <a:r>
              <a:rPr lang="en-US" dirty="0" smtClean="0"/>
              <a:t>Prototype with interposer card working since </a:t>
            </a:r>
            <a:r>
              <a:rPr lang="en-US" dirty="0" smtClean="0"/>
              <a:t>last summer </a:t>
            </a:r>
            <a:endParaRPr lang="en-US" sz="1600" dirty="0" smtClean="0"/>
          </a:p>
          <a:p>
            <a:endParaRPr lang="en-US" sz="800" dirty="0" smtClean="0"/>
          </a:p>
          <a:p>
            <a:r>
              <a:rPr lang="en-US" dirty="0" smtClean="0"/>
              <a:t>FPGAADC – DAC test as voltage ref. </a:t>
            </a:r>
            <a:r>
              <a:rPr lang="en-US" dirty="0" smtClean="0"/>
              <a:t> for </a:t>
            </a:r>
            <a:r>
              <a:rPr lang="en-US" dirty="0" smtClean="0"/>
              <a:t>ADC</a:t>
            </a:r>
          </a:p>
          <a:p>
            <a:endParaRPr lang="en-US" sz="800" dirty="0" smtClean="0"/>
          </a:p>
          <a:p>
            <a:r>
              <a:rPr lang="en-US" dirty="0" smtClean="0"/>
              <a:t>A new layout has recently been completed and will be sent off for </a:t>
            </a:r>
            <a:r>
              <a:rPr lang="en-US" dirty="0" smtClean="0"/>
              <a:t>fabrication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1600" dirty="0" smtClean="0"/>
              <a:t>(</a:t>
            </a:r>
            <a:r>
              <a:rPr lang="en-US" sz="1600" dirty="0" smtClean="0"/>
              <a:t>see talk by C. Renard)</a:t>
            </a:r>
            <a:endParaRPr lang="en-US" sz="1600" dirty="0" smtClean="0"/>
          </a:p>
          <a:p>
            <a:endParaRPr lang="en-US" sz="800" dirty="0" smtClean="0"/>
          </a:p>
          <a:p>
            <a:r>
              <a:rPr lang="en-US" dirty="0" smtClean="0"/>
              <a:t>Milestone: </a:t>
            </a:r>
          </a:p>
          <a:p>
            <a:pPr>
              <a:buNone/>
            </a:pPr>
            <a:r>
              <a:rPr lang="en-US" dirty="0" smtClean="0"/>
              <a:t>	Passing from prototype to pre-production version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1" name="Picture 10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80" y="995387"/>
            <a:ext cx="5498592" cy="5169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Progress: ‘Quick’ RDO built and tested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483" y="1216681"/>
            <a:ext cx="2864114" cy="4212310"/>
          </a:xfrm>
        </p:spPr>
        <p:txBody>
          <a:bodyPr/>
          <a:lstStyle/>
          <a:p>
            <a:r>
              <a:rPr lang="en-US" dirty="0" smtClean="0"/>
              <a:t>Prototype RDO board w/services for 1 ladder </a:t>
            </a:r>
          </a:p>
          <a:p>
            <a:endParaRPr lang="en-US" sz="800" dirty="0" smtClean="0"/>
          </a:p>
          <a:p>
            <a:r>
              <a:rPr lang="en-US" dirty="0" smtClean="0"/>
              <a:t>A complete RDO board has recently been completed and sent off for fabrication</a:t>
            </a:r>
          </a:p>
          <a:p>
            <a:endParaRPr lang="en-US" sz="800" dirty="0" smtClean="0"/>
          </a:p>
          <a:p>
            <a:r>
              <a:rPr lang="en-US" dirty="0" smtClean="0"/>
              <a:t>Milestone: </a:t>
            </a:r>
          </a:p>
          <a:p>
            <a:pPr>
              <a:buNone/>
            </a:pPr>
            <a:r>
              <a:rPr lang="en-US" dirty="0" smtClean="0"/>
              <a:t>	Passing from prototype to pre-production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5" name="Picture 3" descr="P1030554_anotated.jpg"/>
          <p:cNvPicPr>
            <a:picLocks noChangeAspect="1" noChangeArrowheads="1"/>
          </p:cNvPicPr>
          <p:nvPr/>
        </p:nvPicPr>
        <p:blipFill>
          <a:blip r:embed="rId2"/>
          <a:srcRect t="7500" b="10000"/>
          <a:stretch>
            <a:fillRect/>
          </a:stretch>
        </p:blipFill>
        <p:spPr bwMode="auto">
          <a:xfrm>
            <a:off x="458871" y="4674366"/>
            <a:ext cx="3257550" cy="150876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3038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19"/>
          <p:cNvPicPr>
            <a:picLocks noChangeAspect="1" noChangeArrowheads="1"/>
          </p:cNvPicPr>
          <p:nvPr/>
        </p:nvPicPr>
        <p:blipFill>
          <a:blip r:embed="rId3"/>
          <a:srcRect b="50411"/>
          <a:stretch>
            <a:fillRect/>
          </a:stretch>
        </p:blipFill>
        <p:spPr bwMode="auto">
          <a:xfrm>
            <a:off x="4079157" y="4662669"/>
            <a:ext cx="4663440" cy="1529118"/>
          </a:xfrm>
          <a:prstGeom prst="rect">
            <a:avLst/>
          </a:prstGeom>
          <a:noFill/>
        </p:spPr>
      </p:pic>
      <p:pic>
        <p:nvPicPr>
          <p:cNvPr id="17" name="Picture 16" descr="assembled QRD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71" y="989955"/>
            <a:ext cx="5027629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968"/>
          <a:stretch>
            <a:fillRect/>
          </a:stretch>
        </p:blipFill>
        <p:spPr bwMode="auto">
          <a:xfrm>
            <a:off x="4267879" y="1710685"/>
            <a:ext cx="4678680" cy="357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Progress: Readout Board Status (RDO)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2" y="1488947"/>
            <a:ext cx="3935417" cy="421231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✓</a:t>
            </a:r>
            <a:r>
              <a:rPr lang="en-US" dirty="0" smtClean="0"/>
              <a:t>Design of Slave FPGA complete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✓</a:t>
            </a:r>
            <a:r>
              <a:rPr lang="en-US" dirty="0" smtClean="0"/>
              <a:t>Pin outs for Master and VME FPGAs done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✓</a:t>
            </a:r>
            <a:r>
              <a:rPr lang="en-US" dirty="0" smtClean="0"/>
              <a:t>Full RDO board has been designed and laid out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✓ </a:t>
            </a:r>
            <a:r>
              <a:rPr lang="en-US" dirty="0" smtClean="0"/>
              <a:t>Components ordered</a:t>
            </a:r>
          </a:p>
          <a:p>
            <a:endParaRPr lang="en-US" dirty="0" smtClean="0"/>
          </a:p>
          <a:p>
            <a:r>
              <a:rPr lang="en-US" dirty="0" err="1" smtClean="0"/>
              <a:t>Fab</a:t>
            </a:r>
            <a:r>
              <a:rPr lang="en-US" dirty="0" smtClean="0"/>
              <a:t> will begin in July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85977" y="5516591"/>
            <a:ext cx="2510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talk by M.J. LeVine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933945" cy="604662"/>
          </a:xfrm>
        </p:spPr>
        <p:txBody>
          <a:bodyPr/>
          <a:lstStyle/>
          <a:p>
            <a:r>
              <a:rPr lang="en-US" dirty="0" smtClean="0"/>
              <a:t>Progress:</a:t>
            </a:r>
            <a:r>
              <a:rPr lang="en-US" sz="2400" dirty="0" smtClean="0"/>
              <a:t> Slow Controls and Conventional Systems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9006" y="1232259"/>
            <a:ext cx="2462194" cy="4715776"/>
          </a:xfrm>
        </p:spPr>
        <p:txBody>
          <a:bodyPr/>
          <a:lstStyle/>
          <a:p>
            <a:r>
              <a:rPr lang="en-US" sz="1600" dirty="0" smtClean="0"/>
              <a:t>We have developed </a:t>
            </a:r>
            <a:r>
              <a:rPr lang="en-US" sz="1600" dirty="0" smtClean="0"/>
              <a:t>a slow controls interface to the new Power </a:t>
            </a:r>
            <a:r>
              <a:rPr lang="en-US" sz="1600" dirty="0" smtClean="0"/>
              <a:t>supplies  (See talk by Weihua Yan)</a:t>
            </a:r>
            <a:endParaRPr lang="en-US" sz="1600" dirty="0" smtClean="0"/>
          </a:p>
          <a:p>
            <a:pPr>
              <a:buNone/>
            </a:pPr>
            <a:endParaRPr lang="en-US" sz="800" dirty="0" smtClean="0"/>
          </a:p>
          <a:p>
            <a:r>
              <a:rPr lang="en-US" sz="1600" dirty="0" smtClean="0"/>
              <a:t>Working on the more complex problem of JTAG communication to the ladders</a:t>
            </a:r>
          </a:p>
          <a:p>
            <a:pPr>
              <a:buNone/>
            </a:pPr>
            <a:endParaRPr lang="en-US" sz="800" dirty="0" smtClean="0"/>
          </a:p>
          <a:p>
            <a:r>
              <a:rPr lang="en-US" sz="1600" dirty="0" smtClean="0"/>
              <a:t>Prototype quantities of PS and Power modules are </a:t>
            </a:r>
            <a:r>
              <a:rPr lang="en-US" sz="1600" dirty="0" smtClean="0"/>
              <a:t>in-house</a:t>
            </a:r>
          </a:p>
          <a:p>
            <a:endParaRPr lang="en-US" sz="800" dirty="0" smtClean="0"/>
          </a:p>
          <a:p>
            <a:r>
              <a:rPr lang="en-US" sz="1600" dirty="0" smtClean="0"/>
              <a:t>Cooling system is in-house and has been tested.  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 descr="C:\Users\jhthomas\AppData\Local\Microsoft\Windows\Temporary Internet Files\Content.Word\ssd_mai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" y="1119188"/>
            <a:ext cx="2697480" cy="279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MPODcr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" y="4151981"/>
            <a:ext cx="2697480" cy="1969160"/>
          </a:xfrm>
          <a:prstGeom prst="rect">
            <a:avLst/>
          </a:prstGeom>
        </p:spPr>
      </p:pic>
      <p:pic>
        <p:nvPicPr>
          <p:cNvPr id="8" name="Picture 7" descr="IMG_185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036" y="1119188"/>
            <a:ext cx="2743200" cy="2057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02036" y="3863577"/>
            <a:ext cx="2743200" cy="173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195960" y="3166394"/>
            <a:ext cx="2366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Cooling system – vacuum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128659" y="5601460"/>
            <a:ext cx="2473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Instrumentation for cooling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406491"/>
            <a:ext cx="7461766" cy="604662"/>
          </a:xfrm>
        </p:spPr>
        <p:txBody>
          <a:bodyPr/>
          <a:lstStyle/>
          <a:p>
            <a:r>
              <a:rPr lang="en-US" dirty="0" smtClean="0"/>
              <a:t>Mechanical Engineering: the OSC &amp; Shroud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Content Placeholder 4" descr="01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958" y="1054697"/>
            <a:ext cx="6715354" cy="50365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71160" y="3581411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SSD Ladders go here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620307" y="3243941"/>
            <a:ext cx="1247094" cy="559247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Progress: Mechanical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7593" y="5177751"/>
            <a:ext cx="5350374" cy="1214077"/>
          </a:xfrm>
        </p:spPr>
        <p:txBody>
          <a:bodyPr/>
          <a:lstStyle/>
          <a:p>
            <a:r>
              <a:rPr lang="en-US" dirty="0" smtClean="0"/>
              <a:t>Cable trays will be installed around FGT planes</a:t>
            </a:r>
          </a:p>
          <a:p>
            <a:r>
              <a:rPr lang="en-US" dirty="0" smtClean="0"/>
              <a:t>OSC with shroud and E&amp;M shield installed</a:t>
            </a:r>
          </a:p>
          <a:p>
            <a:r>
              <a:rPr lang="en-US" dirty="0" smtClean="0"/>
              <a:t>SSD Specific work not yet 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Content Placeholder 3" descr="IMG_0368.JPG"/>
          <p:cNvPicPr>
            <a:picLocks noChangeAspect="1"/>
          </p:cNvPicPr>
          <p:nvPr/>
        </p:nvPicPr>
        <p:blipFill>
          <a:blip r:embed="rId2" cstate="print"/>
          <a:srcRect l="24604" t="7692" r="26654" b="18462"/>
          <a:stretch>
            <a:fillRect/>
          </a:stretch>
        </p:blipFill>
        <p:spPr>
          <a:xfrm>
            <a:off x="499960" y="1035809"/>
            <a:ext cx="2522476" cy="5093208"/>
          </a:xfrm>
          <a:prstGeom prst="rect">
            <a:avLst/>
          </a:prstGeom>
        </p:spPr>
      </p:pic>
      <p:pic>
        <p:nvPicPr>
          <p:cNvPr id="6" name="Picture 5" descr="01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567" y="1035809"/>
            <a:ext cx="5486400" cy="41148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rot="-60000">
            <a:off x="1551577" y="2739160"/>
            <a:ext cx="0" cy="1828800"/>
          </a:xfrm>
          <a:prstGeom prst="straightConnector1">
            <a:avLst/>
          </a:prstGeom>
          <a:ln>
            <a:solidFill>
              <a:srgbClr val="FFFFFF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5661" y="3516400"/>
            <a:ext cx="96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10 cm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72830" y="1241517"/>
          <a:ext cx="6970363" cy="4726684"/>
        </p:xfrm>
        <a:graphic>
          <a:graphicData uri="http://schemas.openxmlformats.org/drawingml/2006/table">
            <a:tbl>
              <a:tblPr/>
              <a:tblGrid>
                <a:gridCol w="979741"/>
                <a:gridCol w="3962211"/>
                <a:gridCol w="321834"/>
                <a:gridCol w="321834"/>
                <a:gridCol w="618373"/>
                <a:gridCol w="766370"/>
              </a:tblGrid>
              <a:tr h="1805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WBS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New Task Name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New Date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Old Date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6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1.4.2.1.1.2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L2 CP - SSD Prototype Ladder Board Design Finished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10/15/2010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10/15/2010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1.4.2.2.1.3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L2 CP - SSD QRDO Board design finished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7/19/2011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7/25/2011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1.4.2.2.1.7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QRDO Complete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8/23/2011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5/9/2011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006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1.4.2.1.1.9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Ladder Board Prototype Phase I Complete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10/31/2011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7/6/2011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1.4.4.1.1.2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PCB for Ladder Board Cable Ready for Fabrication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11/2/2011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9/2/2011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</a:tr>
              <a:tr h="2006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1.4.2.3.2.2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Production DAQ Design Review Completed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11/28/2011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11/28/2011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1.4.2.2.1.15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SSD RDO Design Finished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1/27/2012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</a:tr>
              <a:tr h="1605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1.4.1.2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Mechanical Design of SSD components on OSC complete - HFT </a:t>
                      </a:r>
                      <a:r>
                        <a:rPr lang="en-US" sz="1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design    Review </a:t>
                      </a: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 sign off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6/1/2012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6/1/2012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FF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1.4.4.2.9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Power Supply Design Review Complete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6/29/2012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2/8/2012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1.4.2.2.2.4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L2 CP - SSD Preproduction Design Review of RDO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7/13/2012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5/30/2012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1.4.2.1.2.10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Preproduction Ladder Board PCB Received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8/10/2012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8/31/2012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1.4.2.1.3.2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Production Ladder Board Internal Review Completed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10/8/2012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10/29/2012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1.4.2.1.3.4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L2 CP - SSD Production of Ladder Boards Ready to Begin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11/6/2012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11/29/2012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1.4.2.1.3.7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Production Ladder Board PCB Received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1/22/2013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2/12/2013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1.4.4.4.2.12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Slow controls ready for testing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1/30/2013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4/18/2012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1.4.2.2.3.7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Production RDO Board Received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3/22/2013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2/6/2013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605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1.4.1.7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Mechanical Components on OSC Installed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4/1/2013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4/1/2013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1.4.2.5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Electronics Complete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6/14/2013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7/22/2013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605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1.4.3.1.5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Survey  Complete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7/9/2013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5/30/2013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1.4.4.3.15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L3 CP - Installation of cooling on STAR platform and Magnet Endcap complete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8/16/2013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7/31/2013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180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1.4.3.2.7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L2 CP - SSD Assembled on OSC Ready for Installation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8/28/2013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7/1/2013</a:t>
                      </a:r>
                      <a:endParaRPr lang="en-US" sz="1000" baseline="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000" baseline="0" dirty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Complete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Future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Late</a:t>
                      </a:r>
                      <a:endParaRPr lang="en-US" sz="1000" baseline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000" baseline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000" baseline="0" dirty="0">
                        <a:latin typeface="Cambria"/>
                        <a:ea typeface="Times New Roman"/>
                      </a:endParaRPr>
                    </a:p>
                  </a:txBody>
                  <a:tcPr marL="8208" marR="820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Milestones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fld id="{7E47A86D-EEB9-C74E-AC24-B9D1E6A4A89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Requirements: CD-4 Deliverables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77945" y="1618678"/>
            <a:ext cx="7390800" cy="4212310"/>
          </a:xfrm>
        </p:spPr>
        <p:txBody>
          <a:bodyPr/>
          <a:lstStyle/>
          <a:p>
            <a:pPr lvl="0"/>
            <a:r>
              <a:rPr lang="en-US" sz="2400" dirty="0" smtClean="0"/>
              <a:t>Instrument 20 of the existing SSD ladders with new readout electronics compatible with STAR TPC readout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SSD to be installed on the Outer Support Cylinder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Provide cabling and cooling compatible with the IDS structure and FGT </a:t>
            </a:r>
          </a:p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456598" y="1077281"/>
          <a:ext cx="5709042" cy="5030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SSD CD4 Requirements on Dead time</a:t>
            </a:r>
            <a:endParaRPr lang="en-US" sz="2667" dirty="0" smtClean="0">
              <a:solidFill>
                <a:srgbClr val="000000"/>
              </a:solidFill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6326477" y="1174809"/>
            <a:ext cx="2556255" cy="4212310"/>
          </a:xfrm>
        </p:spPr>
        <p:txBody>
          <a:bodyPr/>
          <a:lstStyle/>
          <a:p>
            <a:r>
              <a:rPr lang="en-US" dirty="0" smtClean="0"/>
              <a:t>Dead-time as a function of random trigger rate</a:t>
            </a:r>
          </a:p>
          <a:p>
            <a:pPr lvl="1"/>
            <a:r>
              <a:rPr lang="en-US" dirty="0" smtClean="0"/>
              <a:t>Simulated performance with 3% occupancy</a:t>
            </a:r>
          </a:p>
          <a:p>
            <a:endParaRPr lang="en-US" sz="800" dirty="0" smtClean="0"/>
          </a:p>
          <a:p>
            <a:r>
              <a:rPr lang="en-US" dirty="0" smtClean="0"/>
              <a:t>The SSD will have 4 buffers as part of the firmware</a:t>
            </a:r>
          </a:p>
          <a:p>
            <a:endParaRPr lang="en-US" sz="800" dirty="0" smtClean="0"/>
          </a:p>
          <a:p>
            <a:r>
              <a:rPr lang="en-US" dirty="0" smtClean="0"/>
              <a:t>Multiple buffers hide the downstream DAQ from the dead-time of the system for randomly arriving triggers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21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309816" y="4626864"/>
            <a:ext cx="1148015" cy="0"/>
          </a:xfrm>
          <a:prstGeom prst="line">
            <a:avLst/>
          </a:prstGeom>
          <a:ln>
            <a:solidFill>
              <a:schemeClr val="accent2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84330" y="2281253"/>
            <a:ext cx="1697269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CD-4 requirement</a:t>
            </a:r>
          </a:p>
          <a:p>
            <a:r>
              <a:rPr lang="en-US" dirty="0" smtClean="0"/>
              <a:t>&lt; 10% dead time at 500 Hz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1623081" y="3585000"/>
            <a:ext cx="944877" cy="93768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06" y="1312954"/>
            <a:ext cx="8402463" cy="3708250"/>
          </a:xfrm>
        </p:spPr>
        <p:txBody>
          <a:bodyPr/>
          <a:lstStyle/>
          <a:p>
            <a:r>
              <a:rPr lang="en-US" dirty="0" smtClean="0"/>
              <a:t>The SSD upgrade project is moving ahead rapidly</a:t>
            </a:r>
          </a:p>
          <a:p>
            <a:endParaRPr lang="en-US" sz="800" dirty="0" smtClean="0"/>
          </a:p>
          <a:p>
            <a:r>
              <a:rPr lang="en-US" dirty="0" smtClean="0"/>
              <a:t>We have a well developed prototype, test and fabrication plan</a:t>
            </a:r>
          </a:p>
          <a:p>
            <a:endParaRPr lang="en-US" sz="800" dirty="0" smtClean="0"/>
          </a:p>
          <a:p>
            <a:r>
              <a:rPr lang="en-US" dirty="0" smtClean="0"/>
              <a:t>We are just starting the fabrication of our pre-production LB and RDO boards</a:t>
            </a:r>
          </a:p>
          <a:p>
            <a:pPr>
              <a:buNone/>
            </a:pPr>
            <a:endParaRPr lang="en-US" sz="800" dirty="0" smtClean="0"/>
          </a:p>
          <a:p>
            <a:r>
              <a:rPr lang="en-US" dirty="0" smtClean="0"/>
              <a:t>The coming year will be dominated by fabrication of production electronics, mechanical engineering, software development and integrated testing.</a:t>
            </a:r>
          </a:p>
          <a:p>
            <a:endParaRPr lang="en-US" sz="800" dirty="0" smtClean="0"/>
          </a:p>
          <a:p>
            <a:r>
              <a:rPr lang="en-US" dirty="0" smtClean="0"/>
              <a:t>Resources necessary for the completion of the project are in hand and, for the most part, readily available</a:t>
            </a:r>
          </a:p>
          <a:p>
            <a:endParaRPr lang="en-US" sz="800" dirty="0" smtClean="0"/>
          </a:p>
          <a:p>
            <a:r>
              <a:rPr lang="en-US" dirty="0" smtClean="0"/>
              <a:t>The costs are under control.  </a:t>
            </a:r>
          </a:p>
          <a:p>
            <a:endParaRPr lang="en-US" sz="800" dirty="0" smtClean="0"/>
          </a:p>
          <a:p>
            <a:r>
              <a:rPr lang="en-US" dirty="0" smtClean="0"/>
              <a:t>Keeping to schedule will be a challenge; including testing the new electronics on one ladder, as well as integrated testing of the full </a:t>
            </a:r>
            <a:r>
              <a:rPr lang="en-US" smtClean="0"/>
              <a:t>system at </a:t>
            </a:r>
            <a:r>
              <a:rPr lang="en-US" dirty="0" smtClean="0"/>
              <a:t>STAR.</a:t>
            </a:r>
          </a:p>
          <a:p>
            <a:pPr>
              <a:buNone/>
            </a:pPr>
            <a:endParaRPr lang="en-US" sz="800" dirty="0" smtClean="0"/>
          </a:p>
          <a:p>
            <a:r>
              <a:rPr lang="en-US" dirty="0" smtClean="0"/>
              <a:t>Our goal is to install the full SSD in time for Run 14 (2013-2014)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Backup Slides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11991" y="3177846"/>
            <a:ext cx="232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Backup Slides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Modifications Needed for the SSD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4" name="Group 8"/>
          <p:cNvGrpSpPr/>
          <p:nvPr/>
        </p:nvGrpSpPr>
        <p:grpSpPr>
          <a:xfrm>
            <a:off x="550106" y="1019945"/>
            <a:ext cx="8040614" cy="5073160"/>
            <a:chOff x="550106" y="1019945"/>
            <a:chExt cx="8040614" cy="5073160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lum bright="15000"/>
            </a:blip>
            <a:srcRect t="5662" b="10066"/>
            <a:stretch>
              <a:fillRect/>
            </a:stretch>
          </p:blipFill>
          <p:spPr bwMode="auto">
            <a:xfrm>
              <a:off x="550106" y="1063905"/>
              <a:ext cx="8040614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2523392" y="1019945"/>
              <a:ext cx="3912577" cy="958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Content Placeholder 2"/>
          <p:cNvSpPr txBox="1">
            <a:spLocks/>
          </p:cNvSpPr>
          <p:nvPr/>
        </p:nvSpPr>
        <p:spPr>
          <a:xfrm>
            <a:off x="2488887" y="1003523"/>
            <a:ext cx="4037441" cy="914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indent="-18288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existing SSD silicon sensors</a:t>
            </a:r>
          </a:p>
          <a:p>
            <a:pPr marR="0" lvl="0" indent="-18288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Upgrade readout from 200 Hz to 1 kHz</a:t>
            </a:r>
          </a:p>
          <a:p>
            <a:pPr marR="0" lvl="0" indent="-18288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 dirty="0" smtClean="0">
                <a:latin typeface="Arial"/>
              </a:rPr>
              <a:t>Improve reliability of sub-systems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SSD WBS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055079" y="1130959"/>
            <a:ext cx="3045125" cy="4993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400014" y="3114123"/>
            <a:ext cx="2989378" cy="1199071"/>
          </a:xfrm>
          <a:solidFill>
            <a:srgbClr val="FFFF99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	The Work Breakdown Structure reflects the elements shown on the previous page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20218" y="1130959"/>
            <a:ext cx="5691513" cy="4993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1.4.1 Mechanics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1.4.2 Electronics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1.4.2.1   Ladder Board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1.4.2.2   RDO Board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1.4.2.3   DAQ Board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1.4.3 Detector Assembly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1.4.3.1   Survey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1.4.3.2   OSC Assembly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1.4.4 Infrastructure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1.4.4.1   Cables</a:t>
            </a:r>
            <a:endParaRPr kumimoji="0" lang="en-US" sz="1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1.4.4.2   Power Supply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1.4.4.3   Cooling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1.4.4.4   Slow Controls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1.4.4.5   FPGA Software</a:t>
            </a:r>
            <a:endParaRPr kumimoji="0" lang="en-US" sz="1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4336212" y="2199738"/>
            <a:ext cx="1844100" cy="59522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4336210" y="2493037"/>
            <a:ext cx="1844102" cy="4025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4336212" y="2794962"/>
            <a:ext cx="1835988" cy="1768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4488611" y="4478696"/>
            <a:ext cx="1691702" cy="2830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4488611" y="4597878"/>
            <a:ext cx="1691702" cy="4226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4495800" y="4724400"/>
            <a:ext cx="1684515" cy="57221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4495800" y="4876800"/>
            <a:ext cx="1676400" cy="7260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054" y="4669301"/>
            <a:ext cx="4705379" cy="1530576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SSD is thin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1% - double sided Si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The SSD lies at an ideal radius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22 cm - midway between IP and IFC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2" y="1023942"/>
            <a:ext cx="4067175" cy="3438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365" y="1174073"/>
            <a:ext cx="4327525" cy="311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We kept the SSD, it is a beautiful detector!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47233" y="4680187"/>
            <a:ext cx="4524376" cy="1454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The SSD has excellent resolution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(rumor says better than design)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noProof="0" dirty="0" smtClean="0">
                <a:latin typeface="Arial" charset="0"/>
                <a:cs typeface="Arial" charset="0"/>
              </a:rPr>
              <a:t>Replacing the SSD </a:t>
            </a:r>
            <a:r>
              <a:rPr lang="en-US" dirty="0" smtClean="0">
                <a:latin typeface="Arial" charset="0"/>
                <a:cs typeface="Arial" charset="0"/>
              </a:rPr>
              <a:t>was</a:t>
            </a:r>
            <a:r>
              <a:rPr lang="en-US" noProof="0" dirty="0" smtClean="0">
                <a:latin typeface="Arial" charset="0"/>
                <a:cs typeface="Arial" charset="0"/>
              </a:rPr>
              <a:t> not an option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too expensive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6816832" y="6394048"/>
            <a:ext cx="979734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6816832" y="6394048"/>
            <a:ext cx="979734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199" y="1066802"/>
            <a:ext cx="4376057" cy="5556250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TPC provides good but not excellent resolution at the vertex</a:t>
            </a:r>
          </a:p>
          <a:p>
            <a:pPr lvl="1"/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~ 1 mm 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The TPC provides an excellent angular constraint on the path of a predicted track segment</a:t>
            </a:r>
          </a:p>
          <a:p>
            <a:pPr lvl="1"/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This is very powerful. It gives a parallel beam with the addition of MCS from the IFC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The best thing we can do is to put a pin-hole in front of the parallel beam track from the TPC</a:t>
            </a:r>
          </a:p>
          <a:p>
            <a:pPr lvl="1"/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This is the purpose of the SSD and IST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The SSD and IST do not need extreme resolution.   Instead, they maintain the parallel beam and don’t  let it spread out</a:t>
            </a:r>
          </a:p>
          <a:p>
            <a:pPr lvl="1"/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MCS limited</a:t>
            </a:r>
          </a:p>
          <a:p>
            <a:pPr lvl="1"/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The PXL does the rest of the work </a:t>
            </a:r>
          </a:p>
        </p:txBody>
      </p:sp>
      <p:sp>
        <p:nvSpPr>
          <p:cNvPr id="17424" name="TextBox 29"/>
          <p:cNvSpPr txBox="1">
            <a:spLocks noChangeArrowheads="1"/>
          </p:cNvSpPr>
          <p:nvPr/>
        </p:nvSpPr>
        <p:spPr bwMode="auto">
          <a:xfrm>
            <a:off x="5633850" y="6360595"/>
            <a:ext cx="2062406" cy="36933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dirty="0"/>
              <a:t>The Gift of the TPC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657600" y="1208316"/>
            <a:ext cx="6248400" cy="5715000"/>
            <a:chOff x="3657600" y="1143000"/>
            <a:chExt cx="6248400" cy="5715000"/>
          </a:xfrm>
        </p:grpSpPr>
        <p:sp>
          <p:nvSpPr>
            <p:cNvPr id="4" name="Arc 3"/>
            <p:cNvSpPr/>
            <p:nvPr/>
          </p:nvSpPr>
          <p:spPr bwMode="auto">
            <a:xfrm>
              <a:off x="3657600" y="1143000"/>
              <a:ext cx="6248400" cy="5562600"/>
            </a:xfrm>
            <a:prstGeom prst="arc">
              <a:avLst>
                <a:gd name="adj1" fmla="val 13405111"/>
                <a:gd name="adj2" fmla="val 19061838"/>
              </a:avLst>
            </a:prstGeom>
            <a:noFill/>
            <a:ln w="9525" cap="flat" cmpd="sng" algn="ctr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lnSpc>
                  <a:spcPct val="130000"/>
                </a:lnSpc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5" name="Arc 4"/>
            <p:cNvSpPr/>
            <p:nvPr/>
          </p:nvSpPr>
          <p:spPr bwMode="auto">
            <a:xfrm>
              <a:off x="4667250" y="3581400"/>
              <a:ext cx="4229100" cy="3276600"/>
            </a:xfrm>
            <a:prstGeom prst="arc">
              <a:avLst>
                <a:gd name="adj1" fmla="val 13405111"/>
                <a:gd name="adj2" fmla="val 19061838"/>
              </a:avLst>
            </a:prstGeom>
            <a:noFill/>
            <a:ln w="9525" cap="flat" cmpd="sng" algn="ctr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lnSpc>
                  <a:spcPct val="130000"/>
                </a:lnSpc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6696075" y="5562600"/>
              <a:ext cx="152400" cy="152400"/>
            </a:xfrm>
            <a:prstGeom prst="ellipse">
              <a:avLst/>
            </a:prstGeom>
            <a:noFill/>
            <a:ln w="9525" cap="flat" cmpd="sng" algn="ctr">
              <a:solidFill>
                <a:schemeClr val="tx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lnSpc>
                  <a:spcPct val="130000"/>
                </a:lnSpc>
                <a:defRPr/>
              </a:pPr>
              <a:endParaRPr lang="en-US">
                <a:cs typeface="+mn-cs"/>
              </a:endParaRPr>
            </a:p>
          </p:txBody>
        </p:sp>
        <p:cxnSp>
          <p:nvCxnSpPr>
            <p:cNvPr id="17415" name="Straight Connector 7"/>
            <p:cNvCxnSpPr>
              <a:cxnSpLocks noChangeShapeType="1"/>
            </p:cNvCxnSpPr>
            <p:nvPr/>
          </p:nvCxnSpPr>
          <p:spPr bwMode="auto">
            <a:xfrm rot="5400000">
              <a:off x="5495132" y="2362994"/>
              <a:ext cx="2438400" cy="158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16" name="Straight Connector 8"/>
            <p:cNvCxnSpPr>
              <a:cxnSpLocks noChangeShapeType="1"/>
            </p:cNvCxnSpPr>
            <p:nvPr/>
          </p:nvCxnSpPr>
          <p:spPr bwMode="auto">
            <a:xfrm rot="5400000">
              <a:off x="5612607" y="2361406"/>
              <a:ext cx="2438400" cy="158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17" name="Straight Connector 9"/>
            <p:cNvCxnSpPr>
              <a:cxnSpLocks noChangeShapeType="1"/>
            </p:cNvCxnSpPr>
            <p:nvPr/>
          </p:nvCxnSpPr>
          <p:spPr bwMode="auto">
            <a:xfrm rot="5400000">
              <a:off x="5755482" y="4533106"/>
              <a:ext cx="1905000" cy="158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17418" name="Straight Connector 12"/>
            <p:cNvCxnSpPr>
              <a:cxnSpLocks noChangeShapeType="1"/>
            </p:cNvCxnSpPr>
            <p:nvPr/>
          </p:nvCxnSpPr>
          <p:spPr bwMode="auto">
            <a:xfrm rot="5400000">
              <a:off x="5882482" y="4533106"/>
              <a:ext cx="1905000" cy="158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17419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6011636" y="4421188"/>
              <a:ext cx="1887538" cy="2079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17420" name="Straight Connector 14"/>
            <p:cNvCxnSpPr>
              <a:cxnSpLocks noChangeShapeType="1"/>
            </p:cNvCxnSpPr>
            <p:nvPr/>
          </p:nvCxnSpPr>
          <p:spPr bwMode="auto">
            <a:xfrm rot="5400000">
              <a:off x="5669757" y="4441031"/>
              <a:ext cx="1879600" cy="17621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7421" name="TextBox 26"/>
            <p:cNvSpPr txBox="1">
              <a:spLocks noChangeArrowheads="1"/>
            </p:cNvSpPr>
            <p:nvPr/>
          </p:nvSpPr>
          <p:spPr bwMode="auto">
            <a:xfrm>
              <a:off x="5562600" y="2286000"/>
              <a:ext cx="762000" cy="414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130000"/>
                </a:lnSpc>
              </a:pPr>
              <a:r>
                <a:rPr lang="en-US"/>
                <a:t>TPC</a:t>
              </a:r>
            </a:p>
          </p:txBody>
        </p:sp>
        <p:sp>
          <p:nvSpPr>
            <p:cNvPr id="17422" name="TextBox 27"/>
            <p:cNvSpPr txBox="1">
              <a:spLocks noChangeArrowheads="1"/>
            </p:cNvSpPr>
            <p:nvPr/>
          </p:nvSpPr>
          <p:spPr bwMode="auto">
            <a:xfrm>
              <a:off x="7162800" y="4495800"/>
              <a:ext cx="14478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130000"/>
                </a:lnSpc>
              </a:pPr>
              <a:r>
                <a:rPr lang="en-US" sz="1400"/>
                <a:t>MCS Cone</a:t>
              </a:r>
            </a:p>
          </p:txBody>
        </p:sp>
        <p:sp>
          <p:nvSpPr>
            <p:cNvPr id="17423" name="TextBox 28"/>
            <p:cNvSpPr txBox="1">
              <a:spLocks noChangeArrowheads="1"/>
            </p:cNvSpPr>
            <p:nvPr/>
          </p:nvSpPr>
          <p:spPr bwMode="auto">
            <a:xfrm>
              <a:off x="6057900" y="5715000"/>
              <a:ext cx="14478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30000"/>
                </a:lnSpc>
              </a:pPr>
              <a:r>
                <a:rPr lang="en-US" sz="1400"/>
                <a:t>VTX</a:t>
              </a:r>
            </a:p>
          </p:txBody>
        </p:sp>
        <p:sp>
          <p:nvSpPr>
            <p:cNvPr id="17425" name="TextBox 16"/>
            <p:cNvSpPr txBox="1">
              <a:spLocks noChangeArrowheads="1"/>
            </p:cNvSpPr>
            <p:nvPr/>
          </p:nvSpPr>
          <p:spPr bwMode="auto">
            <a:xfrm>
              <a:off x="8153400" y="1143000"/>
              <a:ext cx="6858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OFC</a:t>
              </a:r>
            </a:p>
          </p:txBody>
        </p:sp>
        <p:sp>
          <p:nvSpPr>
            <p:cNvPr id="17426" name="TextBox 17"/>
            <p:cNvSpPr txBox="1">
              <a:spLocks noChangeArrowheads="1"/>
            </p:cNvSpPr>
            <p:nvPr/>
          </p:nvSpPr>
          <p:spPr bwMode="auto">
            <a:xfrm>
              <a:off x="8267700" y="3937000"/>
              <a:ext cx="60960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IFC</a:t>
              </a:r>
            </a:p>
          </p:txBody>
        </p:sp>
      </p:grpSp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a Boost from the TPC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FT_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HFT_Meeting</Template>
  <TotalTime>2080</TotalTime>
  <Words>1662</Words>
  <Application>Microsoft Office PowerPoint</Application>
  <PresentationFormat>On-screen Show (4:3)</PresentationFormat>
  <Paragraphs>376</Paragraphs>
  <Slides>27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HFT_Meeting</vt:lpstr>
      <vt:lpstr>The Silicon Strip Detector an overview and introduction  </vt:lpstr>
      <vt:lpstr>SSD Location in STAR</vt:lpstr>
      <vt:lpstr>Si Detectors Inside the TPC</vt:lpstr>
      <vt:lpstr>SSD Overview and a few acronyms</vt:lpstr>
      <vt:lpstr>The Silicon Strip Detector </vt:lpstr>
      <vt:lpstr>SSD Parameters</vt:lpstr>
      <vt:lpstr>Status of the ladders</vt:lpstr>
      <vt:lpstr>HV coupling capacitors were replaced</vt:lpstr>
      <vt:lpstr>Schematic View of the new SSD</vt:lpstr>
      <vt:lpstr>The SSD is an existing detector  upgrade</vt:lpstr>
      <vt:lpstr>Progress: Ladder 0 is ready to be surveyed</vt:lpstr>
      <vt:lpstr>Readout Electronics – the heart of the upgrade</vt:lpstr>
      <vt:lpstr>Progress: Ladder Card built and tested</vt:lpstr>
      <vt:lpstr>Progress: ‘Quick’ RDO built and tested</vt:lpstr>
      <vt:lpstr>Progress: Readout Board Status (RDO) </vt:lpstr>
      <vt:lpstr>Progress: Slow Controls and Conventional Systems</vt:lpstr>
      <vt:lpstr>Mechanical Engineering: the OSC &amp; Shroud</vt:lpstr>
      <vt:lpstr>Progress: Mechanical Engineering</vt:lpstr>
      <vt:lpstr>Milestones</vt:lpstr>
      <vt:lpstr>Project Requirements: CD-4 Deliverables</vt:lpstr>
      <vt:lpstr>SSD CD4 Requirements on Dead time</vt:lpstr>
      <vt:lpstr>Summary</vt:lpstr>
      <vt:lpstr>Slide 23</vt:lpstr>
      <vt:lpstr>Modifications Needed for the SSD Upgrade</vt:lpstr>
      <vt:lpstr>SSD WBS </vt:lpstr>
      <vt:lpstr>We kept the SSD, it is a beautiful detector!</vt:lpstr>
      <vt:lpstr>Getting a Boost from the TPC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jhthomas</dc:creator>
  <cp:lastModifiedBy>jhthomas</cp:lastModifiedBy>
  <cp:revision>218</cp:revision>
  <dcterms:created xsi:type="dcterms:W3CDTF">2011-06-08T17:45:45Z</dcterms:created>
  <dcterms:modified xsi:type="dcterms:W3CDTF">2012-06-19T19:59:07Z</dcterms:modified>
</cp:coreProperties>
</file>