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7" r:id="rId9"/>
    <p:sldId id="268" r:id="rId10"/>
    <p:sldId id="263" r:id="rId11"/>
    <p:sldId id="264" r:id="rId12"/>
    <p:sldId id="265" r:id="rId13"/>
    <p:sldId id="266" r:id="rId14"/>
    <p:sldId id="269" r:id="rId15"/>
  </p:sldIdLst>
  <p:sldSz cx="9144000" cy="6858000" type="screen4x3"/>
  <p:notesSz cx="6934200" cy="9080500"/>
  <p:defaultTextStyle>
    <a:defPPr>
      <a:defRPr lang="en-US"/>
    </a:defPPr>
    <a:lvl1pPr algn="l" rtl="0" eaLnBrk="0" fontAlgn="base" hangingPunct="0">
      <a:lnSpc>
        <a:spcPct val="90000"/>
      </a:lnSpc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itchFamily="34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itchFamily="34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itchFamily="34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itchFamily="34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rgbClr val="618FFD"/>
        </a:solidFill>
        <a:latin typeface="Helvetica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rgbClr val="618FFD"/>
        </a:solidFill>
        <a:latin typeface="Helvetica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rgbClr val="618FFD"/>
        </a:solidFill>
        <a:latin typeface="Helvetica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rgbClr val="618FFD"/>
        </a:solidFill>
        <a:latin typeface="Helvetic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im Thomas" initials="JHT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htmlPubPr r:id="rId1">
    <p:sldAll/>
  </p:htmlPubPr>
  <p:webPr resizeGraphics="0" encoding="windows-1252" clr="none"/>
  <p:clrMru>
    <a:srgbClr val="B0AC00"/>
    <a:srgbClr val="FF3300"/>
    <a:srgbClr val="CCCC00"/>
    <a:srgbClr val="CC9900"/>
    <a:srgbClr val="00CC00"/>
    <a:srgbClr val="008000"/>
    <a:srgbClr val="33CCFF"/>
    <a:srgbClr val="4D4D4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496" autoAdjust="0"/>
    <p:restoredTop sz="94752" autoAdjust="0"/>
  </p:normalViewPr>
  <p:slideViewPr>
    <p:cSldViewPr showGuides="1">
      <p:cViewPr varScale="1">
        <p:scale>
          <a:sx n="110" d="100"/>
          <a:sy n="110" d="100"/>
        </p:scale>
        <p:origin x="-510" y="-90"/>
      </p:cViewPr>
      <p:guideLst>
        <p:guide orient="horz" pos="1584"/>
        <p:guide pos="53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150" d="100"/>
          <a:sy n="150" d="100"/>
        </p:scale>
        <p:origin x="-378" y="3240"/>
      </p:cViewPr>
      <p:guideLst>
        <p:guide orient="horz" pos="2860"/>
        <p:guide pos="2184"/>
      </p:guideLst>
    </p:cSldViewPr>
  </p:notesViewPr>
  <p:gridSpacing cx="78028800" cy="78028800"/>
</p:viewPr>
</file>

<file path=ppt/_rels/presProps.xml.rels><?xml version="1.0" encoding="UTF-8" standalone="yes"?>
<Relationships xmlns="http://schemas.openxmlformats.org/package/2006/relationships"><Relationship Id="rId1" Type="http://schemas.openxmlformats.org/officeDocument/2006/relationships/htmlPubSaveAs" Target="file:///E:\WWW\TPC\QM2001.htm" TargetMode="External"/></Relationships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0C0C46F-D727-4793-BA6E-C132DB22A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81038"/>
            <a:ext cx="4540250" cy="3405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13238"/>
            <a:ext cx="50863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AE2D00E-D238-4915-A856-9A73473442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225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6858000" y="6550025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/>
          <a:p>
            <a:pPr marL="339725" indent="-339725" algn="r" defTabSz="901700">
              <a:lnSpc>
                <a:spcPct val="80000"/>
              </a:lnSpc>
              <a:spcBef>
                <a:spcPct val="20000"/>
              </a:spcBef>
              <a:defRPr/>
            </a:pPr>
            <a:fld id="{633A3BD2-9F42-41BF-A662-81156FC42C3E}" type="slidenum">
              <a:rPr lang="en-US" sz="800">
                <a:solidFill>
                  <a:schemeClr val="tx1"/>
                </a:solidFill>
                <a:latin typeface="Helvetica" pitchFamily="1" charset="0"/>
              </a:rPr>
              <a:pPr marL="339725" indent="-339725" algn="r" defTabSz="901700">
                <a:lnSpc>
                  <a:spcPct val="80000"/>
                </a:lnSpc>
                <a:spcBef>
                  <a:spcPct val="20000"/>
                </a:spcBef>
                <a:defRPr/>
              </a:pPr>
              <a:t>‹#›</a:t>
            </a:fld>
            <a:endParaRPr lang="en-US" sz="800">
              <a:solidFill>
                <a:schemeClr val="tx1"/>
              </a:solidFill>
              <a:latin typeface="Helvetica" pitchFamily="1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8225" y="1458913"/>
            <a:ext cx="7067550" cy="4243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5750" y="311150"/>
            <a:ext cx="7070725" cy="534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5005" name="Line 13"/>
          <p:cNvSpPr>
            <a:spLocks noChangeShapeType="1"/>
          </p:cNvSpPr>
          <p:nvPr/>
        </p:nvSpPr>
        <p:spPr bwMode="auto">
          <a:xfrm>
            <a:off x="381000" y="768350"/>
            <a:ext cx="8382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Helvetica" pitchFamily="1" charset="0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317500" y="6551613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/>
          <a:p>
            <a:pPr marL="339725" indent="-339725" defTabSz="90170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Jim Thomas - LBL </a:t>
            </a:r>
          </a:p>
        </p:txBody>
      </p:sp>
      <p:pic>
        <p:nvPicPr>
          <p:cNvPr id="15367" name="Picture 9" descr="Untitled-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12125" y="257175"/>
            <a:ext cx="6588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</p:sldLayoutIdLst>
  <p:txStyles>
    <p:titleStyle>
      <a:lvl1pPr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ea typeface="+mj-ea"/>
          <a:cs typeface="Arial" pitchFamily="34" charset="0"/>
        </a:defRPr>
      </a:lvl1pPr>
      <a:lvl2pPr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2pPr>
      <a:lvl3pPr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3pPr>
      <a:lvl4pPr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4pPr>
      <a:lvl5pPr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5pPr>
      <a:lvl6pPr marL="4572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6pPr>
      <a:lvl7pPr marL="9144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7pPr>
      <a:lvl8pPr marL="13716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8pPr>
      <a:lvl9pPr marL="18288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9pPr>
    </p:titleStyle>
    <p:bodyStyle>
      <a:lvl1pPr marL="282575" indent="-282575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800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77863" indent="-225425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rgbClr val="0033CC"/>
          </a:solidFill>
          <a:latin typeface="Arial" pitchFamily="34" charset="0"/>
          <a:cs typeface="Arial" pitchFamily="34" charset="0"/>
        </a:defRPr>
      </a:lvl2pPr>
      <a:lvl3pPr marL="1127125" indent="-225425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hlink"/>
          </a:solidFill>
          <a:latin typeface="Arial" pitchFamily="34" charset="0"/>
          <a:cs typeface="Arial" pitchFamily="34" charset="0"/>
        </a:defRPr>
      </a:lvl3pPr>
      <a:lvl4pPr marL="1522413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itchFamily="34" charset="0"/>
        <a:buChar char="–"/>
        <a:defRPr sz="1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19748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Arial" pitchFamily="34" charset="0"/>
          <a:cs typeface="Arial" pitchFamily="34" charset="0"/>
        </a:defRPr>
      </a:lvl5pPr>
      <a:lvl6pPr marL="24320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6pPr>
      <a:lvl7pPr marL="28892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7pPr>
      <a:lvl8pPr marL="33464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8pPr>
      <a:lvl9pPr marL="38036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Brief Review of </a:t>
            </a:r>
            <a:r>
              <a:rPr lang="en-US" dirty="0" smtClean="0"/>
              <a:t>the 5 </a:t>
            </a:r>
            <a:r>
              <a:rPr lang="en-US" dirty="0" smtClean="0"/>
              <a:t>Posters for QM </a:t>
            </a:r>
            <a:r>
              <a:rPr lang="en-US" dirty="0" smtClean="0"/>
              <a:t>that have 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Correlations and Fluctuations Theme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Jim </a:t>
            </a:r>
            <a:r>
              <a:rPr lang="en-US" dirty="0" smtClean="0"/>
              <a:t>Thomas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3/25/2009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r="7245"/>
          <a:stretch>
            <a:fillRect/>
          </a:stretch>
        </p:blipFill>
        <p:spPr bwMode="auto">
          <a:xfrm>
            <a:off x="6116946" y="3450772"/>
            <a:ext cx="2341254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for the QCD Critical Point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05800" cy="4243387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Looking for large fluctuations in critical parameters near the QCD critical point – this is a warm up exercise for our low energy scan since you don’t really expect the critical point to occur at 200 GeV</a:t>
            </a:r>
          </a:p>
          <a:p>
            <a:pPr lvl="1"/>
            <a:r>
              <a:rPr lang="en-US" dirty="0" smtClean="0"/>
              <a:t>A great project for a student to latch onto because Bedanga will have pioneered all the hard bits …</a:t>
            </a:r>
          </a:p>
          <a:p>
            <a:endParaRPr lang="en-US" dirty="0" smtClean="0"/>
          </a:p>
          <a:p>
            <a:r>
              <a:rPr lang="en-US" dirty="0" smtClean="0"/>
              <a:t>The ideal probe – event by event multiplicity 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Fluctuations for net baryons … related to 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correlation lengths in the plasma</a:t>
            </a:r>
          </a:p>
          <a:p>
            <a:endParaRPr lang="en-US" dirty="0" smtClean="0"/>
          </a:p>
          <a:p>
            <a:r>
              <a:rPr lang="en-US" dirty="0" smtClean="0"/>
              <a:t>Two problems</a:t>
            </a:r>
          </a:p>
          <a:p>
            <a:pPr lvl="1"/>
            <a:r>
              <a:rPr lang="en-US" dirty="0" smtClean="0"/>
              <a:t>Deviations from the mean are related to the correlation lengths in the plasma … but we are dealing with finite systems (space &lt; 6 fm, time &lt; 3 fm) </a:t>
            </a:r>
          </a:p>
          <a:p>
            <a:pPr lvl="1"/>
            <a:r>
              <a:rPr lang="en-US" dirty="0" smtClean="0"/>
              <a:t>We can’t measure all of the baryons (neutrons, lambdas, etc.)</a:t>
            </a:r>
          </a:p>
          <a:p>
            <a:pPr lvl="1"/>
            <a:endParaRPr lang="en-US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9906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marL="282575" marR="0" lvl="0" indent="-282575" algn="ctr" defTabSz="9017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Search for the QCD Critical Point Through Kurtosis of Net-Proton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Event-by-Event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Multiplicity Distributions in the STAR Experiment at RHIC</a:t>
            </a:r>
          </a:p>
          <a:p>
            <a:pPr marL="677863" marR="0" lvl="1" indent="-225425" algn="ctr" defTabSz="9017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Bedangadas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Mohanty</a:t>
            </a:r>
          </a:p>
          <a:p>
            <a:pPr marL="677863" marR="0" lvl="1" indent="-225425" algn="l" defTabSz="9017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tabLst/>
              <a:defRPr/>
            </a:pP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 r="6379"/>
          <a:stretch>
            <a:fillRect/>
          </a:stretch>
        </p:blipFill>
        <p:spPr bwMode="auto">
          <a:xfrm>
            <a:off x="5692684" y="2383972"/>
            <a:ext cx="3220949" cy="213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for the QCD Critical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419975" cy="4243387"/>
          </a:xfrm>
        </p:spPr>
        <p:txBody>
          <a:bodyPr/>
          <a:lstStyle/>
          <a:p>
            <a:r>
              <a:rPr lang="en-US" dirty="0" smtClean="0"/>
              <a:t>Solutions</a:t>
            </a:r>
          </a:p>
          <a:p>
            <a:pPr lvl="1"/>
            <a:r>
              <a:rPr lang="en-US" dirty="0" smtClean="0"/>
              <a:t>Use higher moments to amplify the significance of the fluctuations</a:t>
            </a:r>
          </a:p>
          <a:p>
            <a:pPr lvl="2"/>
            <a:r>
              <a:rPr lang="en-US" dirty="0" smtClean="0"/>
              <a:t>Mean, Variance, </a:t>
            </a:r>
            <a:r>
              <a:rPr lang="en-US" dirty="0" err="1" smtClean="0"/>
              <a:t>Skewness</a:t>
            </a:r>
            <a:r>
              <a:rPr lang="en-US" dirty="0" smtClean="0"/>
              <a:t> &amp; </a:t>
            </a:r>
            <a:r>
              <a:rPr lang="en-US" dirty="0" err="1" smtClean="0"/>
              <a:t>Kertosis</a:t>
            </a:r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3"/>
            <a:endParaRPr lang="en-US" dirty="0" smtClean="0"/>
          </a:p>
          <a:p>
            <a:pPr lvl="1"/>
            <a:r>
              <a:rPr lang="en-US" dirty="0" smtClean="0"/>
              <a:t>Use protons</a:t>
            </a:r>
          </a:p>
          <a:p>
            <a:pPr lvl="2"/>
            <a:r>
              <a:rPr lang="en-US" dirty="0" smtClean="0"/>
              <a:t>Theoretical justification given for why</a:t>
            </a:r>
          </a:p>
          <a:p>
            <a:pPr lvl="2">
              <a:spcBef>
                <a:spcPts val="0"/>
              </a:spcBef>
              <a:buNone/>
            </a:pPr>
            <a:r>
              <a:rPr lang="en-US" dirty="0" smtClean="0"/>
              <a:t>	protons represent the mean behavior </a:t>
            </a:r>
          </a:p>
          <a:p>
            <a:pPr lvl="2">
              <a:spcBef>
                <a:spcPts val="0"/>
              </a:spcBef>
              <a:buNone/>
            </a:pPr>
            <a:r>
              <a:rPr lang="en-US" dirty="0" smtClean="0"/>
              <a:t>	of all baryons</a:t>
            </a:r>
          </a:p>
          <a:p>
            <a:pPr lvl="2"/>
            <a:r>
              <a:rPr lang="en-US" dirty="0" smtClean="0"/>
              <a:t>STAR can do proton PID very well</a:t>
            </a:r>
          </a:p>
          <a:p>
            <a:endParaRPr lang="en-US" dirty="0" smtClean="0"/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Smooth monotonic behavior at  200 GeV</a:t>
            </a:r>
          </a:p>
          <a:p>
            <a:pPr lvl="1"/>
            <a:r>
              <a:rPr lang="en-US" dirty="0" smtClean="0"/>
              <a:t>In good agreement with </a:t>
            </a:r>
            <a:r>
              <a:rPr lang="en-US" dirty="0" err="1" smtClean="0"/>
              <a:t>Hijing</a:t>
            </a:r>
            <a:r>
              <a:rPr lang="en-US" dirty="0" smtClean="0"/>
              <a:t> &amp; URQMD</a:t>
            </a:r>
          </a:p>
          <a:p>
            <a:pPr lvl="1"/>
            <a:r>
              <a:rPr lang="en-US" dirty="0" smtClean="0"/>
              <a:t>Discover that factorial moments are a </a:t>
            </a:r>
          </a:p>
          <a:p>
            <a:pPr lvl="1">
              <a:spcBef>
                <a:spcPts val="0"/>
              </a:spcBef>
              <a:buNone/>
            </a:pPr>
            <a:r>
              <a:rPr lang="en-US" dirty="0" smtClean="0"/>
              <a:t>	beautiful observables that overcome issues </a:t>
            </a:r>
          </a:p>
          <a:p>
            <a:pPr lvl="1">
              <a:spcBef>
                <a:spcPts val="0"/>
              </a:spcBef>
              <a:buNone/>
            </a:pPr>
            <a:r>
              <a:rPr lang="en-US" dirty="0" smtClean="0"/>
              <a:t>	with event by event acceptance corrections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Wait till the low energy scan!</a:t>
            </a:r>
          </a:p>
          <a:p>
            <a:endParaRPr lang="en-US" dirty="0" smtClean="0"/>
          </a:p>
          <a:p>
            <a:pPr lvl="2"/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828800" y="2133600"/>
          <a:ext cx="4319587" cy="395288"/>
        </p:xfrm>
        <a:graphic>
          <a:graphicData uri="http://schemas.openxmlformats.org/presentationml/2006/ole">
            <p:oleObj spid="_x0000_s2053" name="Equation" r:id="rId4" imgW="3479760" imgH="317160" progId="Equation.3">
              <p:embed/>
            </p:oleObj>
          </a:graphicData>
        </a:graphic>
      </p:graphicFrame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91225" y="4495800"/>
            <a:ext cx="26955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and Comments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Specific comments on this poster</a:t>
            </a:r>
          </a:p>
          <a:p>
            <a:pPr lvl="1"/>
            <a:r>
              <a:rPr lang="en-US" dirty="0" smtClean="0"/>
              <a:t>Excellent  work</a:t>
            </a:r>
          </a:p>
          <a:p>
            <a:pPr lvl="1"/>
            <a:r>
              <a:rPr lang="en-US" dirty="0" smtClean="0"/>
              <a:t>Figures may be too small, even after expanding 5x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General comment:  Moments, </a:t>
            </a:r>
            <a:r>
              <a:rPr lang="en-US" dirty="0" err="1" smtClean="0"/>
              <a:t>skewness</a:t>
            </a:r>
            <a:r>
              <a:rPr lang="en-US" dirty="0" smtClean="0"/>
              <a:t>, and </a:t>
            </a:r>
            <a:r>
              <a:rPr lang="en-US" dirty="0" err="1" smtClean="0"/>
              <a:t>kertosis</a:t>
            </a:r>
            <a:r>
              <a:rPr lang="en-US" dirty="0" smtClean="0"/>
              <a:t> are exotic ideas for a poster audience</a:t>
            </a:r>
          </a:p>
          <a:p>
            <a:pPr lvl="1"/>
            <a:r>
              <a:rPr lang="en-US" dirty="0" smtClean="0"/>
              <a:t>The good thing about a poster session is that you have plenty of time to explain exotic </a:t>
            </a:r>
            <a:r>
              <a:rPr lang="en-US" dirty="0" smtClean="0"/>
              <a:t>ideas</a:t>
            </a:r>
          </a:p>
          <a:p>
            <a:pPr lvl="1"/>
            <a:r>
              <a:rPr lang="en-US" dirty="0" smtClean="0"/>
              <a:t>The bad thing is that you won’t have a blackboard (i.e. you must communicate without equations unless written on poster)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really bad </a:t>
            </a:r>
            <a:r>
              <a:rPr lang="en-US" dirty="0" smtClean="0"/>
              <a:t>thing about a poster session is that the audience won’t </a:t>
            </a:r>
            <a:r>
              <a:rPr lang="en-US" dirty="0" smtClean="0"/>
              <a:t>stop (when </a:t>
            </a:r>
            <a:r>
              <a:rPr lang="en-US" dirty="0" smtClean="0"/>
              <a:t>you are not </a:t>
            </a:r>
            <a:r>
              <a:rPr lang="en-US" dirty="0" smtClean="0"/>
              <a:t>there) </a:t>
            </a:r>
            <a:r>
              <a:rPr lang="en-US" dirty="0" smtClean="0"/>
              <a:t>to view a poster in which they don’t understand the vocabulary</a:t>
            </a:r>
          </a:p>
          <a:p>
            <a:pPr lvl="1"/>
            <a:r>
              <a:rPr lang="en-US" dirty="0" smtClean="0"/>
              <a:t>So, I encourage all poster presenters to explain their posters as clearly as Bedanga does in oral conversation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We </a:t>
            </a:r>
            <a:r>
              <a:rPr lang="en-US" dirty="0" smtClean="0"/>
              <a:t>are a lot dumber than you think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p/π Fluctuations in Au-Au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8225" y="2525486"/>
            <a:ext cx="7067550" cy="3111500"/>
          </a:xfrm>
        </p:spPr>
        <p:txBody>
          <a:bodyPr/>
          <a:lstStyle/>
          <a:p>
            <a:r>
              <a:rPr lang="en-US" dirty="0" smtClean="0"/>
              <a:t>Two measures of fluctuations  </a:t>
            </a:r>
          </a:p>
          <a:p>
            <a:pPr lvl="1"/>
            <a:r>
              <a:rPr lang="en-US" sz="2000" dirty="0" smtClean="0">
                <a:sym typeface="Symbol"/>
              </a:rPr>
              <a:t></a:t>
            </a:r>
            <a:r>
              <a:rPr lang="en-US" baseline="-25000" dirty="0" err="1" smtClean="0">
                <a:sym typeface="Symbol"/>
              </a:rPr>
              <a:t>dyn</a:t>
            </a:r>
            <a:r>
              <a:rPr lang="en-US" dirty="0" smtClean="0">
                <a:sym typeface="Symbol"/>
              </a:rPr>
              <a:t> as used by NA49</a:t>
            </a:r>
          </a:p>
          <a:p>
            <a:pPr lvl="1"/>
            <a:endParaRPr lang="en-US" dirty="0" smtClean="0">
              <a:sym typeface="Symbol"/>
            </a:endParaRPr>
          </a:p>
          <a:p>
            <a:pPr lvl="1"/>
            <a:endParaRPr lang="en-US" dirty="0" smtClean="0">
              <a:sym typeface="Symbol"/>
            </a:endParaRPr>
          </a:p>
          <a:p>
            <a:pPr lvl="1"/>
            <a:endParaRPr lang="en-US" dirty="0" smtClean="0">
              <a:sym typeface="Symbol"/>
            </a:endParaRPr>
          </a:p>
          <a:p>
            <a:pPr lvl="1"/>
            <a:endParaRPr lang="en-US" dirty="0" smtClean="0">
              <a:sym typeface="Symbol"/>
            </a:endParaRPr>
          </a:p>
          <a:p>
            <a:pPr lvl="1"/>
            <a:endParaRPr lang="en-US" dirty="0" smtClean="0">
              <a:sym typeface="Symbol"/>
            </a:endParaRPr>
          </a:p>
          <a:p>
            <a:pPr lvl="1"/>
            <a:r>
              <a:rPr lang="en-US" sz="2000" dirty="0" smtClean="0">
                <a:sym typeface="Symbol"/>
              </a:rPr>
              <a:t></a:t>
            </a:r>
            <a:r>
              <a:rPr lang="en-US" baseline="-25000" dirty="0" err="1" smtClean="0">
                <a:sym typeface="Symbol"/>
              </a:rPr>
              <a:t>dyn</a:t>
            </a:r>
            <a:r>
              <a:rPr lang="en-US" baseline="-25000" dirty="0" smtClean="0">
                <a:sym typeface="Symbol"/>
              </a:rPr>
              <a:t>  </a:t>
            </a:r>
            <a:r>
              <a:rPr lang="en-US" dirty="0" smtClean="0">
                <a:sym typeface="Symbol"/>
              </a:rPr>
              <a:t> ( where, under certain conditions,  </a:t>
            </a:r>
            <a:r>
              <a:rPr lang="en-US" baseline="-25000" dirty="0" err="1" smtClean="0">
                <a:sym typeface="Symbol"/>
              </a:rPr>
              <a:t>dyn</a:t>
            </a:r>
            <a:r>
              <a:rPr lang="en-US" baseline="-25000" dirty="0" smtClean="0">
                <a:sym typeface="Symbol"/>
              </a:rPr>
              <a:t>  </a:t>
            </a:r>
            <a:r>
              <a:rPr lang="en-US" dirty="0" smtClean="0">
                <a:sym typeface="Symbol"/>
              </a:rPr>
              <a:t>=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sz="1800" dirty="0" smtClean="0">
                <a:sym typeface="Symbol"/>
              </a:rPr>
              <a:t></a:t>
            </a:r>
            <a:r>
              <a:rPr lang="en-US" sz="1800" baseline="30000" dirty="0" smtClean="0">
                <a:sym typeface="Symbol"/>
              </a:rPr>
              <a:t>2</a:t>
            </a:r>
            <a:r>
              <a:rPr lang="en-US" baseline="-25000" dirty="0" smtClean="0">
                <a:sym typeface="Symbol"/>
              </a:rPr>
              <a:t>dyn</a:t>
            </a:r>
            <a:r>
              <a:rPr lang="en-US" dirty="0" smtClean="0">
                <a:sym typeface="Symbol"/>
              </a:rPr>
              <a:t> 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)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038225" y="1143000"/>
            <a:ext cx="7067550" cy="11430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marL="282575" lvl="0" indent="-282575" algn="ctr" defTabSz="901700" eaLnBrk="1" hangingPunct="1">
              <a:spcBef>
                <a:spcPct val="30000"/>
              </a:spcBef>
              <a:spcAft>
                <a:spcPts val="600"/>
              </a:spcAft>
              <a:buSzPct val="100000"/>
            </a:pPr>
            <a:r>
              <a:rPr lang="fr-FR" sz="1800" dirty="0" smtClean="0">
                <a:solidFill>
                  <a:schemeClr val="tx1"/>
                </a:solidFill>
              </a:rPr>
              <a:t>p/π Fluctuations in Au-Au Collisions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(s</a:t>
            </a:r>
            <a:r>
              <a:rPr lang="en-US" sz="1800" i="1" baseline="-25000" dirty="0" smtClean="0">
                <a:solidFill>
                  <a:schemeClr val="tx1"/>
                </a:solidFill>
              </a:rPr>
              <a:t>NN</a:t>
            </a:r>
            <a:r>
              <a:rPr lang="en-US" sz="1800" baseline="30000" dirty="0" smtClean="0">
                <a:solidFill>
                  <a:schemeClr val="tx1"/>
                </a:solidFill>
              </a:rPr>
              <a:t>1/2</a:t>
            </a:r>
            <a:r>
              <a:rPr lang="en-US" sz="1800" dirty="0" smtClean="0">
                <a:solidFill>
                  <a:schemeClr val="tx1"/>
                </a:solidFill>
              </a:rPr>
              <a:t> = 20, 62.4, 130, and 200 GeV in terms of the variable </a:t>
            </a:r>
            <a:r>
              <a:rPr lang="en-US" sz="1800" dirty="0" err="1" smtClean="0">
                <a:solidFill>
                  <a:schemeClr val="tx1"/>
                </a:solidFill>
              </a:rPr>
              <a:t>σ</a:t>
            </a:r>
            <a:r>
              <a:rPr lang="en-US" sz="1800" baseline="-25000" dirty="0" err="1" smtClean="0">
                <a:solidFill>
                  <a:schemeClr val="tx1"/>
                </a:solidFill>
              </a:rPr>
              <a:t>dyn</a:t>
            </a:r>
            <a:r>
              <a:rPr lang="en-US" sz="1800" dirty="0" smtClean="0">
                <a:solidFill>
                  <a:schemeClr val="tx1"/>
                </a:solidFill>
              </a:rPr>
              <a:t>)</a:t>
            </a:r>
            <a:endParaRPr lang="fr-FR" sz="1800" dirty="0" smtClean="0">
              <a:solidFill>
                <a:schemeClr val="tx1"/>
              </a:solidFill>
            </a:endParaRPr>
          </a:p>
          <a:p>
            <a:pPr marL="282575" lvl="0" indent="-282575" algn="ctr" defTabSz="901700" eaLnBrk="1" hangingPunct="1">
              <a:spcBef>
                <a:spcPct val="30000"/>
              </a:spcBef>
              <a:buSzPct val="100000"/>
            </a:pPr>
            <a:endParaRPr kumimoji="0" lang="fr-FR" sz="8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82575" lvl="0" indent="-282575" algn="ctr" defTabSz="901700" eaLnBrk="1" hangingPunct="1">
              <a:spcBef>
                <a:spcPct val="30000"/>
              </a:spcBef>
              <a:buSzPct val="100000"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Gary Westfall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2923" y="3352800"/>
            <a:ext cx="5038154" cy="113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00325" y="5181600"/>
            <a:ext cx="39433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p/π Fluctuations in Au-Au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219200"/>
            <a:ext cx="4000500" cy="19812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PID:  A STAR asset … 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yet </a:t>
            </a:r>
            <a:r>
              <a:rPr lang="en-US" dirty="0" smtClean="0"/>
              <a:t>we still </a:t>
            </a:r>
            <a:r>
              <a:rPr lang="en-US" dirty="0" smtClean="0"/>
              <a:t>a problem</a:t>
            </a:r>
          </a:p>
          <a:p>
            <a:pPr>
              <a:spcBef>
                <a:spcPts val="0"/>
              </a:spcBef>
              <a:buNone/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(Wait till we have TOF data!)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6430" y="838200"/>
            <a:ext cx="414337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 l="925"/>
          <a:stretch>
            <a:fillRect/>
          </a:stretch>
        </p:blipFill>
        <p:spPr bwMode="auto">
          <a:xfrm>
            <a:off x="45720" y="3266393"/>
            <a:ext cx="4897755" cy="354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029200" y="4038600"/>
            <a:ext cx="3886200" cy="213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marL="282575" lvl="0" indent="-282575" defTabSz="901700" eaLnBrk="1" hangingPunct="1">
              <a:spcBef>
                <a:spcPct val="30000"/>
              </a:spcBef>
              <a:buSzPct val="100000"/>
              <a:buFontTx/>
              <a:buChar char="•"/>
            </a:pPr>
            <a:r>
              <a:rPr lang="en-US" sz="1800" kern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p/pi fluctuations observed by STAR scale smoothly with energy from the NA49 results.</a:t>
            </a:r>
          </a:p>
          <a:p>
            <a:pPr marL="282575" lvl="0" indent="-282575" defTabSz="901700" eaLnBrk="1" hangingPunct="1">
              <a:spcBef>
                <a:spcPct val="30000"/>
              </a:spcBef>
              <a:buSzPct val="100000"/>
              <a:buFontTx/>
              <a:buChar char="•"/>
            </a:pPr>
            <a:r>
              <a:rPr lang="en-US" sz="1800" kern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UrQMD</a:t>
            </a:r>
            <a:r>
              <a:rPr lang="en-US" sz="1800" kern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correctly predicts the p/pi fluctuations results from NA49 but over-predict the STAR results.</a:t>
            </a:r>
          </a:p>
          <a:p>
            <a:pPr marL="282575" marR="0" lvl="0" indent="-282575" algn="l" defTabSz="9017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p/π Fluctuations in Au-Au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599" y="990600"/>
            <a:ext cx="2971801" cy="5333999"/>
          </a:xfrm>
        </p:spPr>
        <p:txBody>
          <a:bodyPr/>
          <a:lstStyle/>
          <a:p>
            <a:r>
              <a:rPr lang="en-US" sz="2000" dirty="0" smtClean="0">
                <a:sym typeface="Symbol"/>
              </a:rPr>
              <a:t></a:t>
            </a:r>
            <a:r>
              <a:rPr lang="en-US" baseline="-25000" dirty="0" err="1" smtClean="0">
                <a:sym typeface="Symbol"/>
              </a:rPr>
              <a:t>dyn,p</a:t>
            </a:r>
            <a:r>
              <a:rPr lang="en-US" baseline="-25000" dirty="0" smtClean="0">
                <a:sym typeface="Symbol"/>
              </a:rPr>
              <a:t></a:t>
            </a:r>
            <a:r>
              <a:rPr lang="en-US" dirty="0" smtClean="0">
                <a:sym typeface="Symbol"/>
              </a:rPr>
              <a:t>  </a:t>
            </a:r>
            <a:r>
              <a:rPr lang="en-US" dirty="0" smtClean="0"/>
              <a:t>for summed charges and separated charges is negative for </a:t>
            </a:r>
            <a:r>
              <a:rPr lang="fr-FR" dirty="0" smtClean="0"/>
              <a:t>62.4 and 200 GeV Au-Au collisions</a:t>
            </a:r>
            <a:endParaRPr lang="en-US" sz="2000" dirty="0" smtClean="0">
              <a:sym typeface="Symbol"/>
            </a:endParaRPr>
          </a:p>
          <a:p>
            <a:r>
              <a:rPr lang="en-US" sz="2000" dirty="0" smtClean="0">
                <a:sym typeface="Symbol"/>
              </a:rPr>
              <a:t></a:t>
            </a:r>
            <a:r>
              <a:rPr lang="en-US" baseline="-25000" dirty="0" err="1" smtClean="0">
                <a:sym typeface="Symbol"/>
              </a:rPr>
              <a:t>dyn,p</a:t>
            </a:r>
            <a:r>
              <a:rPr lang="en-US" baseline="-25000" dirty="0" smtClean="0">
                <a:sym typeface="Symbol"/>
              </a:rPr>
              <a:t></a:t>
            </a:r>
            <a:r>
              <a:rPr lang="en-US" dirty="0" smtClean="0">
                <a:sym typeface="Symbol"/>
              </a:rPr>
              <a:t>  for </a:t>
            </a:r>
            <a:r>
              <a:rPr lang="fr-FR" dirty="0" smtClean="0">
                <a:sym typeface="Symbol"/>
              </a:rPr>
              <a:t>m</a:t>
            </a:r>
            <a:r>
              <a:rPr lang="fr-FR" dirty="0" smtClean="0"/>
              <a:t>ixed </a:t>
            </a:r>
            <a:r>
              <a:rPr lang="fr-FR" dirty="0" err="1" smtClean="0"/>
              <a:t>events</a:t>
            </a:r>
            <a:r>
              <a:rPr lang="fr-FR" dirty="0" smtClean="0"/>
              <a:t> are </a:t>
            </a:r>
            <a:r>
              <a:rPr lang="fr-FR" dirty="0" err="1" smtClean="0"/>
              <a:t>always</a:t>
            </a:r>
            <a:r>
              <a:rPr lang="fr-FR" dirty="0" smtClean="0"/>
              <a:t> consistent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zero</a:t>
            </a:r>
            <a:endParaRPr lang="fr-FR" dirty="0" smtClean="0"/>
          </a:p>
          <a:p>
            <a:r>
              <a:rPr lang="en-US" dirty="0" err="1" smtClean="0"/>
              <a:t>UrQMD</a:t>
            </a:r>
            <a:r>
              <a:rPr lang="en-US" dirty="0" smtClean="0"/>
              <a:t> predicts that </a:t>
            </a:r>
            <a:r>
              <a:rPr lang="en-US" sz="2000" dirty="0" smtClean="0">
                <a:sym typeface="Symbol"/>
              </a:rPr>
              <a:t></a:t>
            </a:r>
            <a:r>
              <a:rPr lang="en-US" baseline="-25000" dirty="0" err="1" smtClean="0">
                <a:sym typeface="Symbol"/>
              </a:rPr>
              <a:t>dyn,p</a:t>
            </a:r>
            <a:r>
              <a:rPr lang="en-US" baseline="-25000" dirty="0" smtClean="0">
                <a:sym typeface="Symbol"/>
              </a:rPr>
              <a:t></a:t>
            </a:r>
            <a:r>
              <a:rPr lang="en-US" dirty="0" smtClean="0"/>
              <a:t>  for summed charges is positive and that </a:t>
            </a:r>
            <a:r>
              <a:rPr lang="en-US" sz="2000" dirty="0" smtClean="0">
                <a:sym typeface="Symbol"/>
              </a:rPr>
              <a:t></a:t>
            </a:r>
            <a:r>
              <a:rPr lang="en-US" baseline="-25000" dirty="0" err="1" smtClean="0">
                <a:sym typeface="Symbol"/>
              </a:rPr>
              <a:t>dyn,p</a:t>
            </a:r>
            <a:r>
              <a:rPr lang="en-US" baseline="-25000" dirty="0" smtClean="0">
                <a:sym typeface="Symbol"/>
              </a:rPr>
              <a:t></a:t>
            </a:r>
            <a:r>
              <a:rPr lang="en-US" dirty="0" smtClean="0">
                <a:sym typeface="Symbol"/>
              </a:rPr>
              <a:t>  </a:t>
            </a:r>
            <a:r>
              <a:rPr lang="en-US" dirty="0" smtClean="0"/>
              <a:t>for separated charges is negative</a:t>
            </a:r>
          </a:p>
          <a:p>
            <a:r>
              <a:rPr lang="en-US" dirty="0" smtClean="0"/>
              <a:t>Negative fluctuations mean that there are a lot resonances that decay into p + </a:t>
            </a:r>
            <a:r>
              <a:rPr lang="en-US" dirty="0" smtClean="0">
                <a:sym typeface="Symbol"/>
              </a:rPr>
              <a:t></a:t>
            </a:r>
            <a:r>
              <a:rPr lang="en-US" dirty="0" smtClean="0"/>
              <a:t> such as the delta and lambda.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r="1346"/>
          <a:stretch>
            <a:fillRect/>
          </a:stretch>
        </p:blipFill>
        <p:spPr bwMode="auto">
          <a:xfrm>
            <a:off x="380998" y="936170"/>
            <a:ext cx="5359886" cy="5539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481960" y="6509658"/>
            <a:ext cx="4191000" cy="3139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</a:t>
            </a:r>
            <a:r>
              <a:rPr lang="en-US" dirty="0" smtClean="0">
                <a:solidFill>
                  <a:schemeClr val="tx1"/>
                </a:solidFill>
              </a:rPr>
              <a:t> p data presented in the poster, too.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11150"/>
            <a:ext cx="7943850" cy="534988"/>
          </a:xfrm>
        </p:spPr>
        <p:txBody>
          <a:bodyPr/>
          <a:lstStyle/>
          <a:p>
            <a:r>
              <a:rPr lang="en-US" altLang="zh-CN" sz="2800" dirty="0" smtClean="0"/>
              <a:t>Event-by-Event </a:t>
            </a:r>
            <a:r>
              <a:rPr lang="en-US" altLang="zh-CN" sz="2800" dirty="0" smtClean="0"/>
              <a:t>p/K Fluctuations 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514600"/>
            <a:ext cx="7162800" cy="1511300"/>
          </a:xfrm>
        </p:spPr>
        <p:txBody>
          <a:bodyPr/>
          <a:lstStyle/>
          <a:p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Get ready for the low energy scan</a:t>
            </a:r>
          </a:p>
          <a:p>
            <a:pPr lvl="1"/>
            <a:r>
              <a:rPr lang="en-US" dirty="0" smtClean="0"/>
              <a:t>We expect to see local density fluctuations near the critical point</a:t>
            </a:r>
          </a:p>
          <a:p>
            <a:pPr lvl="2"/>
            <a:r>
              <a:rPr lang="en-US" dirty="0" smtClean="0"/>
              <a:t>Coalescence model suggests baryons ~ n</a:t>
            </a:r>
            <a:r>
              <a:rPr lang="en-US" baseline="30000" dirty="0" smtClean="0"/>
              <a:t>3</a:t>
            </a:r>
            <a:r>
              <a:rPr lang="en-US" dirty="0" smtClean="0"/>
              <a:t>, mesons ~ n</a:t>
            </a:r>
            <a:r>
              <a:rPr lang="en-US" baseline="30000" dirty="0" smtClean="0"/>
              <a:t>2</a:t>
            </a:r>
          </a:p>
          <a:p>
            <a:pPr lvl="2"/>
            <a:r>
              <a:rPr lang="en-US" dirty="0" smtClean="0"/>
              <a:t>Baryon / Meson  ~  n</a:t>
            </a:r>
          </a:p>
          <a:p>
            <a:pPr lvl="1"/>
            <a:r>
              <a:rPr lang="en-US" dirty="0" smtClean="0"/>
              <a:t>Choose protons and kaon because they have reduced resonance correlations</a:t>
            </a:r>
          </a:p>
          <a:p>
            <a:pPr lvl="1"/>
            <a:r>
              <a:rPr lang="en-US" dirty="0" smtClean="0"/>
              <a:t>Assume that the number of protons is a reliable measure of baryons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Measurement and the Probe</a:t>
            </a:r>
          </a:p>
          <a:p>
            <a:pPr lvl="1"/>
            <a:r>
              <a:rPr lang="en-US" sz="2000" dirty="0" smtClean="0">
                <a:sym typeface="Symbol"/>
              </a:rPr>
              <a:t></a:t>
            </a:r>
            <a:r>
              <a:rPr lang="en-US" baseline="-25000" dirty="0" err="1" smtClean="0">
                <a:sym typeface="Symbol"/>
              </a:rPr>
              <a:t>dyn</a:t>
            </a:r>
            <a:r>
              <a:rPr lang="en-US" baseline="-25000" dirty="0" smtClean="0">
                <a:sym typeface="Symbol"/>
              </a:rPr>
              <a:t>     </a:t>
            </a:r>
            <a:r>
              <a:rPr lang="en-US" dirty="0" smtClean="0">
                <a:sym typeface="Symbol"/>
              </a:rPr>
              <a:t>where </a:t>
            </a:r>
            <a:endParaRPr lang="en-US" baseline="-25000" dirty="0" smtClean="0">
              <a:sym typeface="Symbol"/>
            </a:endParaRPr>
          </a:p>
          <a:p>
            <a:pPr lvl="1"/>
            <a:endParaRPr lang="en-US" baseline="-250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981075" y="1143000"/>
            <a:ext cx="7181850" cy="7620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800" dirty="0" smtClean="0">
                <a:solidFill>
                  <a:schemeClr val="tx1"/>
                </a:solidFill>
              </a:rPr>
              <a:t>Event-by-Event p/K Fluctuations from A+A Collisions at RHIC</a:t>
            </a:r>
          </a:p>
          <a:p>
            <a:pPr algn="ctr"/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algn="ctr"/>
            <a:r>
              <a:rPr lang="en-US" sz="1800" dirty="0" err="1" smtClean="0">
                <a:solidFill>
                  <a:schemeClr val="accent2"/>
                </a:solidFill>
              </a:rPr>
              <a:t>Jian</a:t>
            </a:r>
            <a:r>
              <a:rPr lang="en-US" sz="1800" dirty="0" smtClean="0">
                <a:solidFill>
                  <a:schemeClr val="accent2"/>
                </a:solidFill>
              </a:rPr>
              <a:t> </a:t>
            </a:r>
            <a:r>
              <a:rPr lang="en-US" sz="1800" dirty="0" err="1" smtClean="0">
                <a:solidFill>
                  <a:schemeClr val="accent2"/>
                </a:solidFill>
              </a:rPr>
              <a:t>Tian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8435" name="Object 69"/>
          <p:cNvGraphicFramePr>
            <a:graphicFrameLocks noChangeAspect="1"/>
          </p:cNvGraphicFramePr>
          <p:nvPr/>
        </p:nvGraphicFramePr>
        <p:xfrm>
          <a:off x="3352800" y="5638800"/>
          <a:ext cx="3190875" cy="471488"/>
        </p:xfrm>
        <a:graphic>
          <a:graphicData uri="http://schemas.openxmlformats.org/presentationml/2006/ole">
            <p:oleObj spid="_x0000_s18435" name="Equation" r:id="rId3" imgW="2450880" imgH="33012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 dirty="0" smtClean="0"/>
              <a:t>Event-by-Event p/K Fluctuations 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4191000" cy="4952999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net proton </a:t>
            </a:r>
            <a:r>
              <a:rPr lang="en-US" dirty="0" smtClean="0"/>
              <a:t>to Kaon ratio fluctuation has a maximum  at mid-centralities for both 200 GeV and 62.4 GeV </a:t>
            </a:r>
            <a:r>
              <a:rPr lang="en-US" dirty="0" smtClean="0"/>
              <a:t>collisions</a:t>
            </a:r>
            <a:endParaRPr lang="en-US" dirty="0" smtClean="0"/>
          </a:p>
          <a:p>
            <a:r>
              <a:rPr lang="en-US" dirty="0" smtClean="0"/>
              <a:t>62.4 </a:t>
            </a:r>
            <a:r>
              <a:rPr lang="en-US" dirty="0" smtClean="0"/>
              <a:t>GeV </a:t>
            </a:r>
            <a:r>
              <a:rPr lang="en-US" dirty="0" smtClean="0"/>
              <a:t>has </a:t>
            </a:r>
            <a:r>
              <a:rPr lang="en-US" dirty="0" smtClean="0"/>
              <a:t>bigger fluctuations than </a:t>
            </a:r>
            <a:r>
              <a:rPr lang="en-US" dirty="0" smtClean="0"/>
              <a:t>200GeV in central collisions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fluctuation of </a:t>
            </a:r>
            <a:r>
              <a:rPr lang="en-US" dirty="0" smtClean="0"/>
              <a:t>same charge </a:t>
            </a:r>
            <a:r>
              <a:rPr lang="en-US" dirty="0" smtClean="0"/>
              <a:t>proton </a:t>
            </a:r>
            <a:r>
              <a:rPr lang="en-US" dirty="0" smtClean="0"/>
              <a:t>to </a:t>
            </a:r>
            <a:r>
              <a:rPr lang="en-US" dirty="0" smtClean="0"/>
              <a:t>Kaon ratios </a:t>
            </a:r>
            <a:r>
              <a:rPr lang="en-US" dirty="0" smtClean="0"/>
              <a:t>are </a:t>
            </a:r>
            <a:r>
              <a:rPr lang="en-US" dirty="0" smtClean="0"/>
              <a:t>equal within errors, with </a:t>
            </a:r>
            <a:r>
              <a:rPr lang="en-US" dirty="0" smtClean="0"/>
              <a:t>no obvious centrality dependence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Future work: investigate resonance effects with AMPT and other models.  Different event mixing schemes.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5" descr="same_charge_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8149" y="3657600"/>
            <a:ext cx="3831241" cy="2697861"/>
          </a:xfrm>
          <a:prstGeom prst="rect">
            <a:avLst/>
          </a:prstGeom>
          <a:noFill/>
        </p:spPr>
      </p:pic>
      <p:pic>
        <p:nvPicPr>
          <p:cNvPr id="4" name="Picture 134" descr="four_events_200_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9522" y="914400"/>
            <a:ext cx="388301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90800" y="6400800"/>
            <a:ext cx="3962400" cy="3139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Good tools for the low energy scan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and System Size Dependence …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319212" y="1066800"/>
            <a:ext cx="6505575" cy="14478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Energy and System-Size Dependence of </a:t>
            </a:r>
            <a:r>
              <a:rPr lang="en-US" sz="1800" dirty="0" err="1" smtClean="0">
                <a:solidFill>
                  <a:schemeClr val="tx1"/>
                </a:solidFill>
              </a:rPr>
              <a:t>p</a:t>
            </a:r>
            <a:r>
              <a:rPr lang="en-US" sz="1800" baseline="-25000" dirty="0" err="1" smtClean="0">
                <a:solidFill>
                  <a:schemeClr val="tx1"/>
                </a:solidFill>
              </a:rPr>
              <a:t>T</a:t>
            </a:r>
            <a:r>
              <a:rPr lang="en-US" sz="1800" dirty="0" smtClean="0">
                <a:solidFill>
                  <a:schemeClr val="tx1"/>
                </a:solidFill>
              </a:rPr>
              <a:t> Fluctuations and Correlations at the STAR Experiment</a:t>
            </a: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Cu-Cu collisions at 62.4 and 200 GeV</a:t>
            </a:r>
          </a:p>
          <a:p>
            <a:pPr algn="ctr"/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algn="ctr"/>
            <a:r>
              <a:rPr lang="en-US" sz="1800" kern="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Madan</a:t>
            </a:r>
            <a:r>
              <a:rPr lang="en-US" sz="1800" kern="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kern="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Aggarwal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006" y="2728912"/>
            <a:ext cx="7519988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4430" y="6477000"/>
            <a:ext cx="1828800" cy="3139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557" y="5962650"/>
            <a:ext cx="6868886" cy="571500"/>
          </a:xfrm>
        </p:spPr>
        <p:txBody>
          <a:bodyPr/>
          <a:lstStyle/>
          <a:p>
            <a:pPr marL="91440" indent="0">
              <a:buNone/>
            </a:pPr>
            <a:r>
              <a:rPr lang="en-US" sz="1600" dirty="0" smtClean="0"/>
              <a:t>&lt;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T</a:t>
            </a:r>
            <a:r>
              <a:rPr lang="en-US" sz="1600" dirty="0" smtClean="0"/>
              <a:t>&gt; distributions for </a:t>
            </a:r>
            <a:r>
              <a:rPr lang="en-US" sz="1600" dirty="0" err="1" smtClean="0"/>
              <a:t>Cu+Cu</a:t>
            </a:r>
            <a:r>
              <a:rPr lang="en-US" sz="1600" dirty="0" smtClean="0"/>
              <a:t> collisions are broader than a Gamma distribution, and broader than those for the mixed events indicating </a:t>
            </a:r>
            <a:r>
              <a:rPr lang="en-US" sz="1600" dirty="0" smtClean="0"/>
              <a:t>the presence </a:t>
            </a:r>
            <a:r>
              <a:rPr lang="en-US" sz="1600" dirty="0" smtClean="0"/>
              <a:t>of non-statistical fluctuations. </a:t>
            </a:r>
            <a:endParaRPr lang="en-US" sz="1600" dirty="0"/>
          </a:p>
        </p:txBody>
      </p:sp>
      <p:grpSp>
        <p:nvGrpSpPr>
          <p:cNvPr id="79" name="Group 78"/>
          <p:cNvGrpSpPr/>
          <p:nvPr/>
        </p:nvGrpSpPr>
        <p:grpSpPr>
          <a:xfrm>
            <a:off x="5684520" y="4504427"/>
            <a:ext cx="3417784" cy="1193320"/>
            <a:chOff x="5684520" y="4504427"/>
            <a:chExt cx="3417784" cy="1193320"/>
          </a:xfrm>
        </p:grpSpPr>
        <p:grpSp>
          <p:nvGrpSpPr>
            <p:cNvPr id="44" name="Group 43"/>
            <p:cNvGrpSpPr>
              <a:grpSpLocks/>
            </p:cNvGrpSpPr>
            <p:nvPr/>
          </p:nvGrpSpPr>
          <p:grpSpPr>
            <a:xfrm>
              <a:off x="5684520" y="4504427"/>
              <a:ext cx="2468880" cy="1193320"/>
              <a:chOff x="1600200" y="26672534"/>
              <a:chExt cx="6858000" cy="2712092"/>
            </a:xfrm>
            <a:solidFill>
              <a:schemeClr val="bg1"/>
            </a:solidFill>
          </p:grpSpPr>
          <p:sp>
            <p:nvSpPr>
              <p:cNvPr id="45" name="Rectangle 255"/>
              <p:cNvSpPr>
                <a:spLocks noChangeArrowheads="1"/>
              </p:cNvSpPr>
              <p:nvPr/>
            </p:nvSpPr>
            <p:spPr bwMode="auto">
              <a:xfrm>
                <a:off x="1600200" y="26679525"/>
                <a:ext cx="1595438" cy="6953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 dirty="0">
                    <a:solidFill>
                      <a:schemeClr val="tx1"/>
                    </a:solidFill>
                  </a:rPr>
                  <a:t>Centrality (%)</a:t>
                </a:r>
              </a:p>
            </p:txBody>
          </p:sp>
          <p:sp>
            <p:nvSpPr>
              <p:cNvPr id="46" name="Rectangle 256"/>
              <p:cNvSpPr>
                <a:spLocks noChangeArrowheads="1"/>
              </p:cNvSpPr>
              <p:nvPr/>
            </p:nvSpPr>
            <p:spPr bwMode="auto">
              <a:xfrm>
                <a:off x="3195637" y="26679516"/>
                <a:ext cx="2519363" cy="6953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 dirty="0" err="1">
                    <a:solidFill>
                      <a:schemeClr val="tx1"/>
                    </a:solidFill>
                  </a:rPr>
                  <a:t>Cu+Cu</a:t>
                </a:r>
                <a:r>
                  <a:rPr lang="en-US" sz="800" dirty="0">
                    <a:solidFill>
                      <a:schemeClr val="tx1"/>
                    </a:solidFill>
                  </a:rPr>
                  <a:t> 200 GeV</a:t>
                </a:r>
              </a:p>
              <a:p>
                <a:pPr>
                  <a:spcBef>
                    <a:spcPct val="20000"/>
                  </a:spcBef>
                </a:pPr>
                <a:r>
                  <a:rPr lang="en-US" sz="800" dirty="0">
                    <a:solidFill>
                      <a:schemeClr val="tx1"/>
                    </a:solidFill>
                  </a:rPr>
                  <a:t>        </a:t>
                </a:r>
                <a:r>
                  <a:rPr lang="en-US" sz="800" dirty="0">
                    <a:solidFill>
                      <a:schemeClr val="tx1"/>
                    </a:solidFill>
                    <a:latin typeface="Symbol" pitchFamily="18" charset="2"/>
                    <a:sym typeface="Symbol" pitchFamily="18" charset="2"/>
                  </a:rPr>
                  <a:t></a:t>
                </a:r>
                <a:r>
                  <a:rPr lang="en-US" sz="800" dirty="0">
                    <a:solidFill>
                      <a:schemeClr val="tx1"/>
                    </a:solidFill>
                  </a:rPr>
                  <a:t>/n</a:t>
                </a:r>
              </a:p>
            </p:txBody>
          </p:sp>
          <p:sp>
            <p:nvSpPr>
              <p:cNvPr id="47" name="Rectangle 257"/>
              <p:cNvSpPr>
                <a:spLocks noChangeArrowheads="1"/>
              </p:cNvSpPr>
              <p:nvPr/>
            </p:nvSpPr>
            <p:spPr bwMode="auto">
              <a:xfrm>
                <a:off x="5715000" y="26679525"/>
                <a:ext cx="2743200" cy="6953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 dirty="0" err="1">
                    <a:solidFill>
                      <a:schemeClr val="tx1"/>
                    </a:solidFill>
                  </a:rPr>
                  <a:t>Cu+Cu</a:t>
                </a:r>
                <a:r>
                  <a:rPr lang="en-US" sz="800" dirty="0">
                    <a:solidFill>
                      <a:schemeClr val="tx1"/>
                    </a:solidFill>
                  </a:rPr>
                  <a:t> 62.4 GeV          </a:t>
                </a:r>
              </a:p>
              <a:p>
                <a:pPr>
                  <a:spcBef>
                    <a:spcPct val="20000"/>
                  </a:spcBef>
                </a:pPr>
                <a:r>
                  <a:rPr lang="en-US" sz="800" dirty="0">
                    <a:solidFill>
                      <a:schemeClr val="tx1"/>
                    </a:solidFill>
                  </a:rPr>
                  <a:t>         </a:t>
                </a:r>
                <a:r>
                  <a:rPr lang="en-US" sz="800" dirty="0">
                    <a:solidFill>
                      <a:schemeClr val="tx1"/>
                    </a:solidFill>
                    <a:latin typeface="Symbol" pitchFamily="18" charset="2"/>
                    <a:sym typeface="Symbol" pitchFamily="18" charset="2"/>
                  </a:rPr>
                  <a:t></a:t>
                </a:r>
                <a:r>
                  <a:rPr lang="en-US" sz="800" dirty="0">
                    <a:solidFill>
                      <a:schemeClr val="tx1"/>
                    </a:solidFill>
                  </a:rPr>
                  <a:t>/n</a:t>
                </a:r>
              </a:p>
            </p:txBody>
          </p:sp>
          <p:sp>
            <p:nvSpPr>
              <p:cNvPr id="48" name="Rectangle 258"/>
              <p:cNvSpPr>
                <a:spLocks noChangeArrowheads="1"/>
              </p:cNvSpPr>
              <p:nvPr/>
            </p:nvSpPr>
            <p:spPr bwMode="auto">
              <a:xfrm>
                <a:off x="1600200" y="27374850"/>
                <a:ext cx="1595438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0-10</a:t>
                </a:r>
              </a:p>
            </p:txBody>
          </p:sp>
          <p:sp>
            <p:nvSpPr>
              <p:cNvPr id="49" name="Rectangle 259"/>
              <p:cNvSpPr>
                <a:spLocks noChangeArrowheads="1"/>
              </p:cNvSpPr>
              <p:nvPr/>
            </p:nvSpPr>
            <p:spPr bwMode="auto">
              <a:xfrm>
                <a:off x="3195638" y="27374850"/>
                <a:ext cx="2519363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2.04</a:t>
                </a:r>
              </a:p>
            </p:txBody>
          </p:sp>
          <p:sp>
            <p:nvSpPr>
              <p:cNvPr id="50" name="Rectangle 260"/>
              <p:cNvSpPr>
                <a:spLocks noChangeArrowheads="1"/>
              </p:cNvSpPr>
              <p:nvPr/>
            </p:nvSpPr>
            <p:spPr bwMode="auto">
              <a:xfrm>
                <a:off x="5715000" y="27374850"/>
                <a:ext cx="2743200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2.18</a:t>
                </a:r>
              </a:p>
            </p:txBody>
          </p:sp>
          <p:sp>
            <p:nvSpPr>
              <p:cNvPr id="51" name="Rectangle 261"/>
              <p:cNvSpPr>
                <a:spLocks noChangeArrowheads="1"/>
              </p:cNvSpPr>
              <p:nvPr/>
            </p:nvSpPr>
            <p:spPr bwMode="auto">
              <a:xfrm>
                <a:off x="1600200" y="27709813"/>
                <a:ext cx="1595438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10-20</a:t>
                </a:r>
              </a:p>
            </p:txBody>
          </p:sp>
          <p:sp>
            <p:nvSpPr>
              <p:cNvPr id="52" name="Rectangle 262"/>
              <p:cNvSpPr>
                <a:spLocks noChangeArrowheads="1"/>
              </p:cNvSpPr>
              <p:nvPr/>
            </p:nvSpPr>
            <p:spPr bwMode="auto">
              <a:xfrm>
                <a:off x="3195638" y="27709813"/>
                <a:ext cx="2519363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2.08</a:t>
                </a:r>
              </a:p>
            </p:txBody>
          </p:sp>
          <p:sp>
            <p:nvSpPr>
              <p:cNvPr id="53" name="Rectangle 263"/>
              <p:cNvSpPr>
                <a:spLocks noChangeArrowheads="1"/>
              </p:cNvSpPr>
              <p:nvPr/>
            </p:nvSpPr>
            <p:spPr bwMode="auto">
              <a:xfrm>
                <a:off x="5715000" y="27709813"/>
                <a:ext cx="2743200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2.23</a:t>
                </a:r>
              </a:p>
            </p:txBody>
          </p:sp>
          <p:sp>
            <p:nvSpPr>
              <p:cNvPr id="54" name="Rectangle 264"/>
              <p:cNvSpPr>
                <a:spLocks noChangeArrowheads="1"/>
              </p:cNvSpPr>
              <p:nvPr/>
            </p:nvSpPr>
            <p:spPr bwMode="auto">
              <a:xfrm>
                <a:off x="1600200" y="28044775"/>
                <a:ext cx="1595438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20-30</a:t>
                </a:r>
              </a:p>
            </p:txBody>
          </p:sp>
          <p:sp>
            <p:nvSpPr>
              <p:cNvPr id="55" name="Rectangle 265"/>
              <p:cNvSpPr>
                <a:spLocks noChangeArrowheads="1"/>
              </p:cNvSpPr>
              <p:nvPr/>
            </p:nvSpPr>
            <p:spPr bwMode="auto">
              <a:xfrm>
                <a:off x="3195638" y="28044775"/>
                <a:ext cx="2519363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2.08</a:t>
                </a:r>
              </a:p>
            </p:txBody>
          </p:sp>
          <p:sp>
            <p:nvSpPr>
              <p:cNvPr id="56" name="Rectangle 266"/>
              <p:cNvSpPr>
                <a:spLocks noChangeArrowheads="1"/>
              </p:cNvSpPr>
              <p:nvPr/>
            </p:nvSpPr>
            <p:spPr bwMode="auto">
              <a:xfrm>
                <a:off x="5715000" y="28044775"/>
                <a:ext cx="2743200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2.26</a:t>
                </a:r>
              </a:p>
            </p:txBody>
          </p:sp>
          <p:sp>
            <p:nvSpPr>
              <p:cNvPr id="57" name="Rectangle 267"/>
              <p:cNvSpPr>
                <a:spLocks noChangeArrowheads="1"/>
              </p:cNvSpPr>
              <p:nvPr/>
            </p:nvSpPr>
            <p:spPr bwMode="auto">
              <a:xfrm>
                <a:off x="1600200" y="28379738"/>
                <a:ext cx="1595438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30-40</a:t>
                </a:r>
              </a:p>
            </p:txBody>
          </p:sp>
          <p:sp>
            <p:nvSpPr>
              <p:cNvPr id="58" name="Rectangle 268"/>
              <p:cNvSpPr>
                <a:spLocks noChangeArrowheads="1"/>
              </p:cNvSpPr>
              <p:nvPr/>
            </p:nvSpPr>
            <p:spPr bwMode="auto">
              <a:xfrm>
                <a:off x="3195638" y="28379738"/>
                <a:ext cx="2519363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2.11</a:t>
                </a:r>
              </a:p>
            </p:txBody>
          </p:sp>
          <p:sp>
            <p:nvSpPr>
              <p:cNvPr id="59" name="Rectangle 269"/>
              <p:cNvSpPr>
                <a:spLocks noChangeArrowheads="1"/>
              </p:cNvSpPr>
              <p:nvPr/>
            </p:nvSpPr>
            <p:spPr bwMode="auto">
              <a:xfrm>
                <a:off x="5715000" y="28379738"/>
                <a:ext cx="2743200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2.28</a:t>
                </a:r>
              </a:p>
            </p:txBody>
          </p:sp>
          <p:sp>
            <p:nvSpPr>
              <p:cNvPr id="60" name="Rectangle 270"/>
              <p:cNvSpPr>
                <a:spLocks noChangeArrowheads="1"/>
              </p:cNvSpPr>
              <p:nvPr/>
            </p:nvSpPr>
            <p:spPr bwMode="auto">
              <a:xfrm>
                <a:off x="1600200" y="28714700"/>
                <a:ext cx="1595438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40-50</a:t>
                </a:r>
              </a:p>
            </p:txBody>
          </p:sp>
          <p:sp>
            <p:nvSpPr>
              <p:cNvPr id="61" name="Rectangle 271"/>
              <p:cNvSpPr>
                <a:spLocks noChangeArrowheads="1"/>
              </p:cNvSpPr>
              <p:nvPr/>
            </p:nvSpPr>
            <p:spPr bwMode="auto">
              <a:xfrm>
                <a:off x="3195638" y="28714700"/>
                <a:ext cx="2519363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2.12</a:t>
                </a:r>
              </a:p>
            </p:txBody>
          </p:sp>
          <p:sp>
            <p:nvSpPr>
              <p:cNvPr id="62" name="Rectangle 272"/>
              <p:cNvSpPr>
                <a:spLocks noChangeArrowheads="1"/>
              </p:cNvSpPr>
              <p:nvPr/>
            </p:nvSpPr>
            <p:spPr bwMode="auto">
              <a:xfrm>
                <a:off x="5715000" y="28714700"/>
                <a:ext cx="2743200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2.31</a:t>
                </a:r>
              </a:p>
            </p:txBody>
          </p:sp>
          <p:sp>
            <p:nvSpPr>
              <p:cNvPr id="63" name="Rectangle 273"/>
              <p:cNvSpPr>
                <a:spLocks noChangeArrowheads="1"/>
              </p:cNvSpPr>
              <p:nvPr/>
            </p:nvSpPr>
            <p:spPr bwMode="auto">
              <a:xfrm>
                <a:off x="1600200" y="29049663"/>
                <a:ext cx="1595438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50-60</a:t>
                </a:r>
              </a:p>
            </p:txBody>
          </p:sp>
          <p:sp>
            <p:nvSpPr>
              <p:cNvPr id="64" name="Rectangle 274"/>
              <p:cNvSpPr>
                <a:spLocks noChangeArrowheads="1"/>
              </p:cNvSpPr>
              <p:nvPr/>
            </p:nvSpPr>
            <p:spPr bwMode="auto">
              <a:xfrm>
                <a:off x="3195638" y="29049663"/>
                <a:ext cx="2519363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2.13</a:t>
                </a:r>
              </a:p>
            </p:txBody>
          </p:sp>
          <p:sp>
            <p:nvSpPr>
              <p:cNvPr id="65" name="Rectangle 275"/>
              <p:cNvSpPr>
                <a:spLocks noChangeArrowheads="1"/>
              </p:cNvSpPr>
              <p:nvPr/>
            </p:nvSpPr>
            <p:spPr bwMode="auto">
              <a:xfrm>
                <a:off x="5715000" y="29049663"/>
                <a:ext cx="2743200" cy="3349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800">
                    <a:solidFill>
                      <a:schemeClr val="tx1"/>
                    </a:solidFill>
                  </a:rPr>
                  <a:t>2.30</a:t>
                </a:r>
              </a:p>
            </p:txBody>
          </p:sp>
          <p:sp>
            <p:nvSpPr>
              <p:cNvPr id="66" name="Line 276"/>
              <p:cNvSpPr>
                <a:spLocks noChangeShapeType="1"/>
              </p:cNvSpPr>
              <p:nvPr/>
            </p:nvSpPr>
            <p:spPr bwMode="auto">
              <a:xfrm>
                <a:off x="3195638" y="26679525"/>
                <a:ext cx="0" cy="2705100"/>
              </a:xfrm>
              <a:prstGeom prst="line">
                <a:avLst/>
              </a:prstGeom>
              <a:grp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Line 277"/>
              <p:cNvSpPr>
                <a:spLocks noChangeShapeType="1"/>
              </p:cNvSpPr>
              <p:nvPr/>
            </p:nvSpPr>
            <p:spPr bwMode="auto">
              <a:xfrm>
                <a:off x="5706533" y="26672534"/>
                <a:ext cx="0" cy="2705101"/>
              </a:xfrm>
              <a:prstGeom prst="line">
                <a:avLst/>
              </a:prstGeom>
              <a:grp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Line 278"/>
              <p:cNvSpPr>
                <a:spLocks noChangeShapeType="1"/>
              </p:cNvSpPr>
              <p:nvPr/>
            </p:nvSpPr>
            <p:spPr bwMode="auto">
              <a:xfrm>
                <a:off x="1600200" y="27374850"/>
                <a:ext cx="6858000" cy="0"/>
              </a:xfrm>
              <a:prstGeom prst="line">
                <a:avLst/>
              </a:prstGeom>
              <a:grp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Line 279"/>
              <p:cNvSpPr>
                <a:spLocks noChangeShapeType="1"/>
              </p:cNvSpPr>
              <p:nvPr/>
            </p:nvSpPr>
            <p:spPr bwMode="auto">
              <a:xfrm>
                <a:off x="1600200" y="27709813"/>
                <a:ext cx="6858000" cy="0"/>
              </a:xfrm>
              <a:prstGeom prst="line">
                <a:avLst/>
              </a:prstGeom>
              <a:grp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Line 280"/>
              <p:cNvSpPr>
                <a:spLocks noChangeShapeType="1"/>
              </p:cNvSpPr>
              <p:nvPr/>
            </p:nvSpPr>
            <p:spPr bwMode="auto">
              <a:xfrm>
                <a:off x="1600200" y="28044775"/>
                <a:ext cx="6858000" cy="0"/>
              </a:xfrm>
              <a:prstGeom prst="line">
                <a:avLst/>
              </a:prstGeom>
              <a:grp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Line 281"/>
              <p:cNvSpPr>
                <a:spLocks noChangeShapeType="1"/>
              </p:cNvSpPr>
              <p:nvPr/>
            </p:nvSpPr>
            <p:spPr bwMode="auto">
              <a:xfrm>
                <a:off x="1600200" y="28379738"/>
                <a:ext cx="6858000" cy="0"/>
              </a:xfrm>
              <a:prstGeom prst="line">
                <a:avLst/>
              </a:prstGeom>
              <a:grp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Line 282"/>
              <p:cNvSpPr>
                <a:spLocks noChangeShapeType="1"/>
              </p:cNvSpPr>
              <p:nvPr/>
            </p:nvSpPr>
            <p:spPr bwMode="auto">
              <a:xfrm>
                <a:off x="1600200" y="28714700"/>
                <a:ext cx="6858000" cy="0"/>
              </a:xfrm>
              <a:prstGeom prst="line">
                <a:avLst/>
              </a:prstGeom>
              <a:grp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Line 283"/>
              <p:cNvSpPr>
                <a:spLocks noChangeShapeType="1"/>
              </p:cNvSpPr>
              <p:nvPr/>
            </p:nvSpPr>
            <p:spPr bwMode="auto">
              <a:xfrm>
                <a:off x="1600200" y="29049663"/>
                <a:ext cx="6858000" cy="0"/>
              </a:xfrm>
              <a:prstGeom prst="line">
                <a:avLst/>
              </a:prstGeom>
              <a:grp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Line 284"/>
              <p:cNvSpPr>
                <a:spLocks noChangeShapeType="1"/>
              </p:cNvSpPr>
              <p:nvPr/>
            </p:nvSpPr>
            <p:spPr bwMode="auto">
              <a:xfrm>
                <a:off x="1600200" y="26679525"/>
                <a:ext cx="0" cy="2705100"/>
              </a:xfrm>
              <a:prstGeom prst="line">
                <a:avLst/>
              </a:prstGeom>
              <a:grp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Line 285"/>
              <p:cNvSpPr>
                <a:spLocks noChangeShapeType="1"/>
              </p:cNvSpPr>
              <p:nvPr/>
            </p:nvSpPr>
            <p:spPr bwMode="auto">
              <a:xfrm>
                <a:off x="8458200" y="26679525"/>
                <a:ext cx="0" cy="2705100"/>
              </a:xfrm>
              <a:prstGeom prst="line">
                <a:avLst/>
              </a:prstGeom>
              <a:grp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Line 286"/>
              <p:cNvSpPr>
                <a:spLocks noChangeShapeType="1"/>
              </p:cNvSpPr>
              <p:nvPr/>
            </p:nvSpPr>
            <p:spPr bwMode="auto">
              <a:xfrm>
                <a:off x="1600200" y="26679525"/>
                <a:ext cx="6858000" cy="0"/>
              </a:xfrm>
              <a:prstGeom prst="line">
                <a:avLst/>
              </a:prstGeom>
              <a:grp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Line 287"/>
              <p:cNvSpPr>
                <a:spLocks noChangeShapeType="1"/>
              </p:cNvSpPr>
              <p:nvPr/>
            </p:nvSpPr>
            <p:spPr bwMode="auto">
              <a:xfrm>
                <a:off x="1600200" y="29384625"/>
                <a:ext cx="6858000" cy="0"/>
              </a:xfrm>
              <a:prstGeom prst="line">
                <a:avLst/>
              </a:prstGeom>
              <a:grp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8340304" y="4694670"/>
              <a:ext cx="762000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800" dirty="0" smtClean="0">
                  <a:solidFill>
                    <a:schemeClr val="tx1"/>
                  </a:solidFill>
                </a:rPr>
                <a:t>α/n </a:t>
              </a:r>
              <a:r>
                <a:rPr lang="pt-BR" sz="800" dirty="0" smtClean="0">
                  <a:solidFill>
                    <a:schemeClr val="tx1"/>
                  </a:solidFill>
                </a:rPr>
                <a:t>= </a:t>
              </a:r>
              <a:endParaRPr lang="pt-BR" sz="800" dirty="0" smtClean="0">
                <a:solidFill>
                  <a:schemeClr val="tx1"/>
                </a:solidFill>
              </a:endParaRPr>
            </a:p>
            <a:p>
              <a:r>
                <a:rPr lang="pt-BR" sz="800" dirty="0" smtClean="0">
                  <a:solidFill>
                    <a:schemeClr val="tx1"/>
                  </a:solidFill>
                </a:rPr>
                <a:t>μ</a:t>
              </a:r>
              <a:r>
                <a:rPr lang="pt-BR" sz="800" baseline="30000" dirty="0" smtClean="0">
                  <a:solidFill>
                    <a:schemeClr val="tx1"/>
                  </a:solidFill>
                </a:rPr>
                <a:t>2</a:t>
              </a:r>
              <a:r>
                <a:rPr lang="pt-BR" sz="800" dirty="0" smtClean="0">
                  <a:solidFill>
                    <a:schemeClr val="tx1"/>
                  </a:solidFill>
                </a:rPr>
                <a:t>/(σ</a:t>
              </a:r>
              <a:r>
                <a:rPr lang="pt-BR" sz="800" baseline="30000" dirty="0" smtClean="0">
                  <a:solidFill>
                    <a:schemeClr val="tx1"/>
                  </a:solidFill>
                </a:rPr>
                <a:t>2</a:t>
              </a:r>
              <a:r>
                <a:rPr lang="pt-BR" sz="800" dirty="0" smtClean="0">
                  <a:solidFill>
                    <a:schemeClr val="tx1"/>
                  </a:solidFill>
                </a:rPr>
                <a:t> </a:t>
              </a:r>
              <a:r>
                <a:rPr lang="pt-BR" sz="800" dirty="0" smtClean="0">
                  <a:solidFill>
                    <a:schemeClr val="tx1"/>
                  </a:solidFill>
                </a:rPr>
                <a:t>*&lt;</a:t>
              </a:r>
              <a:r>
                <a:rPr lang="pt-BR" sz="800" dirty="0" smtClean="0">
                  <a:solidFill>
                    <a:schemeClr val="tx1"/>
                  </a:solidFill>
                </a:rPr>
                <a:t>N</a:t>
              </a:r>
              <a:r>
                <a:rPr lang="pt-BR" sz="800" dirty="0" smtClean="0">
                  <a:solidFill>
                    <a:schemeClr val="tx1"/>
                  </a:solidFill>
                </a:rPr>
                <a:t>&gt;)</a:t>
              </a:r>
            </a:p>
            <a:p>
              <a:endParaRPr lang="en-U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sz="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α/n </a:t>
              </a:r>
              <a:r>
                <a:rPr lang="en-US" sz="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~ 2 , </a:t>
              </a:r>
              <a:r>
                <a:rPr lang="en-US" sz="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follows gamma distribution</a:t>
              </a:r>
              <a:endParaRPr lang="en-US" sz="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igdyn_aucu_4dae_2"/>
          <p:cNvPicPr>
            <a:picLocks noChangeAspect="1" noChangeArrowheads="1"/>
          </p:cNvPicPr>
          <p:nvPr/>
        </p:nvPicPr>
        <p:blipFill>
          <a:blip r:embed="rId3"/>
          <a:srcRect l="3137" t="6516" r="5882"/>
          <a:stretch>
            <a:fillRect/>
          </a:stretch>
        </p:blipFill>
        <p:spPr bwMode="auto">
          <a:xfrm>
            <a:off x="6047112" y="914400"/>
            <a:ext cx="2946414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and System Size Dependence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998" y="3135694"/>
            <a:ext cx="7067550" cy="3100387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accent2"/>
                </a:solidFill>
              </a:rPr>
              <a:t>Two </a:t>
            </a:r>
            <a:r>
              <a:rPr lang="en-US" dirty="0" smtClean="0">
                <a:solidFill>
                  <a:schemeClr val="accent2"/>
                </a:solidFill>
              </a:rPr>
              <a:t>particle transverse momentum correlations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214"/>
          <p:cNvPicPr>
            <a:picLocks noChangeAspect="1" noChangeArrowheads="1"/>
          </p:cNvPicPr>
          <p:nvPr/>
        </p:nvPicPr>
        <p:blipFill>
          <a:blip r:embed="rId4">
            <a:grayscl/>
          </a:blip>
          <a:srcRect r="1814" b="7809"/>
          <a:stretch>
            <a:fillRect/>
          </a:stretch>
        </p:blipFill>
        <p:spPr bwMode="auto">
          <a:xfrm>
            <a:off x="533400" y="3581400"/>
            <a:ext cx="2970270" cy="647671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</p:pic>
      <p:graphicFrame>
        <p:nvGraphicFramePr>
          <p:cNvPr id="5" name="Object 216"/>
          <p:cNvGraphicFramePr>
            <a:graphicFrameLocks/>
          </p:cNvGraphicFramePr>
          <p:nvPr/>
        </p:nvGraphicFramePr>
        <p:xfrm>
          <a:off x="4519613" y="3657600"/>
          <a:ext cx="3127375" cy="547688"/>
        </p:xfrm>
        <a:graphic>
          <a:graphicData uri="http://schemas.openxmlformats.org/presentationml/2006/ole">
            <p:oleObj spid="_x0000_s7170" name="Equation" r:id="rId5" imgW="2603160" imgH="457200" progId="Equation.3">
              <p:embed/>
            </p:oleObj>
          </a:graphicData>
        </a:graphic>
      </p:graphicFrame>
      <p:sp>
        <p:nvSpPr>
          <p:cNvPr id="6" name="Rectangle 207"/>
          <p:cNvSpPr>
            <a:spLocks noChangeArrowheads="1"/>
          </p:cNvSpPr>
          <p:nvPr/>
        </p:nvSpPr>
        <p:spPr bwMode="auto">
          <a:xfrm>
            <a:off x="457200" y="1066800"/>
            <a:ext cx="5347426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Clr>
                <a:srgbClr val="000000"/>
              </a:buClr>
              <a:buSzPct val="45000"/>
            </a:pPr>
            <a:r>
              <a:rPr lang="en-GB" dirty="0">
                <a:solidFill>
                  <a:schemeClr val="accent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Dynamical fluctuations 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in &lt;</a:t>
            </a:r>
            <a:r>
              <a:rPr lang="en-GB" dirty="0" err="1" smtClean="0">
                <a:solidFill>
                  <a:schemeClr val="accent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p</a:t>
            </a:r>
            <a:r>
              <a:rPr lang="en-GB" baseline="-25000" dirty="0" err="1" smtClean="0">
                <a:solidFill>
                  <a:schemeClr val="accent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T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&gt;</a:t>
            </a:r>
            <a:endParaRPr lang="en-GB" dirty="0" smtClean="0">
              <a:solidFill>
                <a:schemeClr val="accent2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eaLnBrk="0" hangingPunct="0"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GB" sz="800" dirty="0">
              <a:solidFill>
                <a:schemeClr val="tx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eaLnBrk="0" hangingPunct="0"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dirty="0">
                <a:solidFill>
                  <a:schemeClr val="tx1"/>
                </a:solidFill>
                <a:latin typeface="Symbol" pitchFamily="18" charset="2"/>
                <a:ea typeface="MS PGothic" pitchFamily="34" charset="-128"/>
                <a:sym typeface="Symbol" pitchFamily="18" charset="2"/>
              </a:rPr>
              <a:t></a:t>
            </a:r>
            <a:r>
              <a:rPr lang="en-GB" baseline="-25000" dirty="0" err="1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dyn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 = √(</a:t>
            </a:r>
            <a:r>
              <a:rPr lang="en-GB" dirty="0">
                <a:solidFill>
                  <a:schemeClr val="tx1"/>
                </a:solidFill>
                <a:latin typeface="Symbol" pitchFamily="18" charset="2"/>
                <a:ea typeface="MS PGothic" pitchFamily="34" charset="-128"/>
                <a:sym typeface="Symbol" pitchFamily="18" charset="2"/>
              </a:rPr>
              <a:t></a:t>
            </a:r>
            <a:r>
              <a:rPr lang="en-GB" baseline="30000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2</a:t>
            </a:r>
            <a:r>
              <a:rPr lang="en-GB" baseline="-25000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data 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-</a:t>
            </a:r>
            <a:r>
              <a:rPr lang="en-GB" dirty="0">
                <a:solidFill>
                  <a:schemeClr val="tx1"/>
                </a:solidFill>
                <a:latin typeface="Symbol" pitchFamily="18" charset="2"/>
                <a:ea typeface="MS PGothic" pitchFamily="34" charset="-128"/>
                <a:sym typeface="Symbol" pitchFamily="18" charset="2"/>
              </a:rPr>
              <a:t></a:t>
            </a:r>
            <a:r>
              <a:rPr lang="en-GB" baseline="30000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2</a:t>
            </a:r>
            <a:r>
              <a:rPr lang="en-GB" baseline="-25000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mix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)</a:t>
            </a:r>
            <a:r>
              <a:rPr lang="ar-SA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‏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, where</a:t>
            </a:r>
          </a:p>
          <a:p>
            <a:pPr eaLnBrk="0" hangingPunct="0"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dirty="0">
                <a:solidFill>
                  <a:schemeClr val="tx1"/>
                </a:solidFill>
                <a:latin typeface="Symbol" pitchFamily="18" charset="2"/>
                <a:ea typeface="MS PGothic" pitchFamily="34" charset="-128"/>
                <a:sym typeface="Symbol" pitchFamily="18" charset="2"/>
              </a:rPr>
              <a:t></a:t>
            </a:r>
            <a:r>
              <a:rPr lang="en-GB" baseline="-25000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data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 =  relative width of &lt;</a:t>
            </a:r>
            <a:r>
              <a:rPr lang="en-GB" dirty="0" err="1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p</a:t>
            </a:r>
            <a:r>
              <a:rPr lang="en-GB" baseline="-25000" dirty="0" err="1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T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&gt; distribution in data,</a:t>
            </a:r>
          </a:p>
          <a:p>
            <a:pPr eaLnBrk="0" hangingPunct="0"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dirty="0">
                <a:solidFill>
                  <a:schemeClr val="tx1"/>
                </a:solidFill>
                <a:latin typeface="Symbol" pitchFamily="18" charset="2"/>
                <a:ea typeface="MS PGothic" pitchFamily="34" charset="-128"/>
                <a:sym typeface="Symbol" pitchFamily="18" charset="2"/>
              </a:rPr>
              <a:t></a:t>
            </a:r>
            <a:r>
              <a:rPr lang="en-GB" baseline="-25000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mix  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=  relative width of &lt;</a:t>
            </a:r>
            <a:r>
              <a:rPr lang="en-GB" dirty="0" err="1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p</a:t>
            </a:r>
            <a:r>
              <a:rPr lang="en-GB" baseline="-25000" dirty="0" err="1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T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rPr>
              <a:t>&gt; distribution in mixed events, 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58634" y="2281338"/>
            <a:ext cx="5865966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dirty="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Dynamical fluctuations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are independent  of beam energy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and system size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but decrease for increasing centrality</a:t>
            </a:r>
            <a:endParaRPr lang="en-US" dirty="0">
              <a:solidFill>
                <a:schemeClr val="tx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953000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baseline="-25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correlations decrease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with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increasing centrality,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 and </a:t>
            </a:r>
            <a:r>
              <a:rPr lang="en-US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 expected,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US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Cu+Cu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Au+Au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collisions,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correlations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dominated from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particle pairs from same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nucleon-nucleon collision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27" descr="correlation_vs_npart_all_log_4dae"/>
          <p:cNvPicPr>
            <a:picLocks noChangeAspect="1" noChangeArrowheads="1"/>
          </p:cNvPicPr>
          <p:nvPr/>
        </p:nvPicPr>
        <p:blipFill>
          <a:blip r:embed="rId6"/>
          <a:srcRect t="6102" r="5882"/>
          <a:stretch>
            <a:fillRect/>
          </a:stretch>
        </p:blipFill>
        <p:spPr bwMode="auto">
          <a:xfrm>
            <a:off x="6029860" y="4495800"/>
            <a:ext cx="29718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and System Size Dependence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4419600" cy="4243387"/>
          </a:xfrm>
        </p:spPr>
        <p:txBody>
          <a:bodyPr/>
          <a:lstStyle/>
          <a:p>
            <a:r>
              <a:rPr lang="en-US" dirty="0" smtClean="0"/>
              <a:t>Correlation scaled by </a:t>
            </a:r>
            <a:r>
              <a:rPr lang="en-US" dirty="0" smtClean="0"/>
              <a:t>participant pairs shows </a:t>
            </a:r>
            <a:r>
              <a:rPr lang="fr-FR" dirty="0" smtClean="0"/>
              <a:t>saturation </a:t>
            </a:r>
            <a:r>
              <a:rPr lang="fr-FR" dirty="0" smtClean="0"/>
              <a:t>for </a:t>
            </a:r>
            <a:r>
              <a:rPr lang="fr-FR" dirty="0" smtClean="0"/>
              <a:t>Au+Au </a:t>
            </a:r>
            <a:r>
              <a:rPr lang="fr-FR" dirty="0" smtClean="0"/>
              <a:t>collisions </a:t>
            </a:r>
            <a:r>
              <a:rPr lang="fr-FR" dirty="0" err="1" smtClean="0"/>
              <a:t>indicate</a:t>
            </a:r>
            <a:r>
              <a:rPr lang="fr-FR" dirty="0" smtClean="0"/>
              <a:t> </a:t>
            </a:r>
            <a:r>
              <a:rPr lang="en-US" dirty="0" smtClean="0"/>
              <a:t>signs </a:t>
            </a:r>
            <a:r>
              <a:rPr lang="en-US" dirty="0" smtClean="0"/>
              <a:t>of </a:t>
            </a:r>
            <a:r>
              <a:rPr lang="en-US" dirty="0" err="1" smtClean="0"/>
              <a:t>thermalization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Correlations </a:t>
            </a:r>
            <a:r>
              <a:rPr lang="en-US" dirty="0" smtClean="0"/>
              <a:t>scaled by &lt;&lt;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&gt;&gt; </a:t>
            </a:r>
            <a:r>
              <a:rPr lang="en-US" dirty="0" smtClean="0"/>
              <a:t>exhibit little or </a:t>
            </a:r>
            <a:r>
              <a:rPr lang="en-US" dirty="0" smtClean="0"/>
              <a:t>no dependence on the incident energy </a:t>
            </a:r>
            <a:r>
              <a:rPr lang="en-US" dirty="0" smtClean="0"/>
              <a:t>and system </a:t>
            </a:r>
            <a:r>
              <a:rPr lang="en-US" dirty="0" smtClean="0"/>
              <a:t>size but </a:t>
            </a:r>
            <a:r>
              <a:rPr lang="en-US" dirty="0" smtClean="0"/>
              <a:t>decrease </a:t>
            </a:r>
            <a:r>
              <a:rPr lang="en-US" dirty="0" smtClean="0"/>
              <a:t>with increasing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part</a:t>
            </a:r>
            <a:endParaRPr lang="en-US" dirty="0"/>
          </a:p>
        </p:txBody>
      </p:sp>
      <p:pic>
        <p:nvPicPr>
          <p:cNvPr id="4" name="Picture 9" descr="scaled_pt_log_4dae"/>
          <p:cNvPicPr>
            <a:picLocks noChangeAspect="1" noChangeArrowheads="1"/>
          </p:cNvPicPr>
          <p:nvPr/>
        </p:nvPicPr>
        <p:blipFill>
          <a:blip r:embed="rId2"/>
          <a:srcRect t="6516" r="5882"/>
          <a:stretch>
            <a:fillRect/>
          </a:stretch>
        </p:blipFill>
        <p:spPr bwMode="auto">
          <a:xfrm>
            <a:off x="5105400" y="3733800"/>
            <a:ext cx="3584448" cy="236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correlation_mult_npart_all_log_4dae"/>
          <p:cNvPicPr>
            <a:picLocks noChangeAspect="1" noChangeArrowheads="1"/>
          </p:cNvPicPr>
          <p:nvPr/>
        </p:nvPicPr>
        <p:blipFill>
          <a:blip r:embed="rId3"/>
          <a:srcRect t="6516" r="5882"/>
          <a:stretch>
            <a:fillRect/>
          </a:stretch>
        </p:blipFill>
        <p:spPr bwMode="auto">
          <a:xfrm>
            <a:off x="5105400" y="1066800"/>
            <a:ext cx="35814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362200" y="6324600"/>
            <a:ext cx="4419600" cy="3139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wealth of fundamental correlation data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11150"/>
            <a:ext cx="7943850" cy="534988"/>
          </a:xfrm>
        </p:spPr>
        <p:txBody>
          <a:bodyPr/>
          <a:lstStyle/>
          <a:p>
            <a:r>
              <a:rPr lang="en-US" dirty="0" smtClean="0"/>
              <a:t>Probing the Early Medium in </a:t>
            </a:r>
            <a:r>
              <a:rPr lang="en-US" dirty="0" smtClean="0"/>
              <a:t>HI Collisions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5181600"/>
            <a:ext cx="7239000" cy="1206500"/>
          </a:xfrm>
        </p:spPr>
        <p:txBody>
          <a:bodyPr/>
          <a:lstStyle/>
          <a:p>
            <a:r>
              <a:rPr lang="en-GB" dirty="0" smtClean="0"/>
              <a:t>D</a:t>
            </a:r>
            <a:r>
              <a:rPr lang="en-GB" baseline="30000" dirty="0" smtClean="0"/>
              <a:t>2</a:t>
            </a:r>
            <a:r>
              <a:rPr lang="en-GB" baseline="-25000" dirty="0" smtClean="0"/>
              <a:t>ff</a:t>
            </a:r>
            <a:r>
              <a:rPr lang="en-GB" dirty="0" smtClean="0"/>
              <a:t>  characterizes </a:t>
            </a:r>
            <a:r>
              <a:rPr lang="en-GB" dirty="0" smtClean="0"/>
              <a:t>the short range correlations, </a:t>
            </a:r>
            <a:r>
              <a:rPr lang="en-GB" dirty="0" smtClean="0"/>
              <a:t>which is related to </a:t>
            </a:r>
            <a:r>
              <a:rPr lang="en-GB" dirty="0" smtClean="0"/>
              <a:t>the number </a:t>
            </a:r>
            <a:r>
              <a:rPr lang="en-GB" dirty="0" smtClean="0"/>
              <a:t>of </a:t>
            </a:r>
            <a:r>
              <a:rPr lang="en-GB" dirty="0" smtClean="0"/>
              <a:t>particles </a:t>
            </a:r>
            <a:r>
              <a:rPr lang="en-GB" dirty="0" smtClean="0"/>
              <a:t>emitted per cluster </a:t>
            </a:r>
          </a:p>
          <a:p>
            <a:r>
              <a:rPr lang="en-GB" dirty="0" smtClean="0"/>
              <a:t>D</a:t>
            </a:r>
            <a:r>
              <a:rPr lang="en-GB" baseline="30000" dirty="0" smtClean="0"/>
              <a:t>2</a:t>
            </a:r>
            <a:r>
              <a:rPr lang="en-GB" baseline="-25000" dirty="0" smtClean="0"/>
              <a:t>bf</a:t>
            </a:r>
            <a:r>
              <a:rPr lang="en-GB" dirty="0" smtClean="0"/>
              <a:t>  characterizes the long range correlations (for </a:t>
            </a:r>
            <a:r>
              <a:rPr lang="en-GB" dirty="0" smtClean="0"/>
              <a:t>a gap &gt; </a:t>
            </a:r>
            <a:r>
              <a:rPr lang="en-GB" dirty="0" smtClean="0"/>
              <a:t>1.0) and </a:t>
            </a:r>
            <a:r>
              <a:rPr lang="en-GB" dirty="0" smtClean="0"/>
              <a:t>is related </a:t>
            </a:r>
            <a:r>
              <a:rPr lang="en-GB" dirty="0" smtClean="0"/>
              <a:t>to </a:t>
            </a:r>
            <a:r>
              <a:rPr lang="en-GB" dirty="0" smtClean="0"/>
              <a:t>the number of </a:t>
            </a:r>
            <a:r>
              <a:rPr lang="en-GB" dirty="0" smtClean="0"/>
              <a:t>sources</a:t>
            </a:r>
            <a:endParaRPr lang="en-GB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90550" y="1219200"/>
            <a:ext cx="7962900" cy="10668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Probing the Early Medium in Heavy Ion Collisions with </a:t>
            </a:r>
            <a:r>
              <a:rPr lang="en-US" sz="1800" dirty="0" smtClean="0">
                <a:solidFill>
                  <a:schemeClr val="tx1"/>
                </a:solidFill>
              </a:rPr>
              <a:t>the Energy </a:t>
            </a:r>
            <a:r>
              <a:rPr lang="en-US" sz="1800" dirty="0" smtClean="0">
                <a:solidFill>
                  <a:schemeClr val="tx1"/>
                </a:solidFill>
              </a:rPr>
              <a:t>and System-Size Dependence of </a:t>
            </a:r>
            <a:r>
              <a:rPr lang="en-US" sz="1800" dirty="0" smtClean="0">
                <a:solidFill>
                  <a:schemeClr val="tx1"/>
                </a:solidFill>
              </a:rPr>
              <a:t>Long-Range Multiplicity Correlations</a:t>
            </a:r>
          </a:p>
          <a:p>
            <a:pPr algn="ctr"/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algn="ctr"/>
            <a:r>
              <a:rPr lang="en-US" sz="1800" dirty="0" smtClean="0">
                <a:solidFill>
                  <a:schemeClr val="accent2"/>
                </a:solidFill>
              </a:rPr>
              <a:t>Brijesh K Srivastava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 r="299" b="674"/>
          <a:stretch>
            <a:fillRect/>
          </a:stretch>
        </p:blipFill>
        <p:spPr bwMode="auto">
          <a:xfrm>
            <a:off x="609600" y="2895600"/>
            <a:ext cx="4572551" cy="201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458" name="Object 9"/>
          <p:cNvGraphicFramePr>
            <a:graphicFrameLocks noChangeAspect="1"/>
          </p:cNvGraphicFramePr>
          <p:nvPr/>
        </p:nvGraphicFramePr>
        <p:xfrm>
          <a:off x="5417449" y="3313112"/>
          <a:ext cx="3108325" cy="877888"/>
        </p:xfrm>
        <a:graphic>
          <a:graphicData uri="http://schemas.openxmlformats.org/presentationml/2006/ole">
            <p:oleObj spid="_x0000_s19458" name="Equation" r:id="rId4" imgW="2070000" imgH="583920" progId="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11150"/>
            <a:ext cx="7562850" cy="534988"/>
          </a:xfrm>
        </p:spPr>
        <p:txBody>
          <a:bodyPr/>
          <a:lstStyle/>
          <a:p>
            <a:r>
              <a:rPr lang="en-US" dirty="0" smtClean="0"/>
              <a:t>Probing the Early Medium in HI Collisions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886200"/>
            <a:ext cx="7067550" cy="1358900"/>
          </a:xfrm>
        </p:spPr>
        <p:txBody>
          <a:bodyPr/>
          <a:lstStyle/>
          <a:p>
            <a:r>
              <a:rPr lang="en-US" dirty="0" smtClean="0"/>
              <a:t>Long Range Correlations are enhanced, relative to pp, in HI collisions</a:t>
            </a:r>
          </a:p>
          <a:p>
            <a:endParaRPr lang="en-US" sz="800" dirty="0" smtClean="0"/>
          </a:p>
          <a:p>
            <a:r>
              <a:rPr lang="en-US" dirty="0" smtClean="0"/>
              <a:t>Extensive analyses … the correlation is the same for like sign and unlike sign combinations in central collisions</a:t>
            </a:r>
          </a:p>
          <a:p>
            <a:pPr lvl="1"/>
            <a:r>
              <a:rPr lang="en-US" dirty="0" smtClean="0"/>
              <a:t>Suggests cluster formation</a:t>
            </a:r>
          </a:p>
          <a:p>
            <a:endParaRPr lang="en-US" sz="800" dirty="0" smtClean="0"/>
          </a:p>
          <a:p>
            <a:r>
              <a:rPr lang="en-US" dirty="0" smtClean="0"/>
              <a:t>Based on a Color Glass Condensate model, one can argue that the LRC are due to fluctuations in the number of gluons and so originate at very early times in the collision history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8351520" cy="269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rTemplate">
  <a:themeElements>
    <a:clrScheme name="starmaster 14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E5E000"/>
      </a:accent1>
      <a:accent2>
        <a:srgbClr val="0000CC"/>
      </a:accent2>
      <a:accent3>
        <a:srgbClr val="FFFFFF"/>
      </a:accent3>
      <a:accent4>
        <a:srgbClr val="000000"/>
      </a:accent4>
      <a:accent5>
        <a:srgbClr val="F0EDAA"/>
      </a:accent5>
      <a:accent6>
        <a:srgbClr val="0000B9"/>
      </a:accent6>
      <a:hlink>
        <a:srgbClr val="008000"/>
      </a:hlink>
      <a:folHlink>
        <a:srgbClr val="E5E000"/>
      </a:folHlink>
    </a:clrScheme>
    <a:fontScheme name="starmaste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lnDef>
  </a:objectDefaults>
  <a:extraClrSchemeLst>
    <a:extraClrScheme>
      <a:clrScheme name="star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8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FC0128"/>
        </a:accent1>
        <a:accent2>
          <a:srgbClr val="063DE8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0536D2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9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0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1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D63C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2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3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4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80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StarTemplate</Template>
  <TotalTime>426</TotalTime>
  <Words>1019</Words>
  <Application>Microsoft PowerPoint</Application>
  <PresentationFormat>On-screen Show (4:3)</PresentationFormat>
  <Paragraphs>165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StarTemplate</vt:lpstr>
      <vt:lpstr>Equation</vt:lpstr>
      <vt:lpstr>Microsoft Equation 3.0</vt:lpstr>
      <vt:lpstr>MathType 5.0 Equation</vt:lpstr>
      <vt:lpstr>A Brief Review of the 5 Posters for QM that have a Correlations and Fluctuations Theme</vt:lpstr>
      <vt:lpstr>Search for the QCD Critical Point …</vt:lpstr>
      <vt:lpstr>Search for the QCD Critical Point</vt:lpstr>
      <vt:lpstr>Issues and Comments </vt:lpstr>
      <vt:lpstr>p/π Fluctuations in Au-Au Collisions</vt:lpstr>
      <vt:lpstr>p/π Fluctuations in Au-Au Collisions</vt:lpstr>
      <vt:lpstr>p/π Fluctuations in Au-Au Collisions</vt:lpstr>
      <vt:lpstr>Event-by-Event p/K Fluctuations …</vt:lpstr>
      <vt:lpstr>Event-by-Event p/K Fluctuations …</vt:lpstr>
      <vt:lpstr>Energy and System Size Dependence …</vt:lpstr>
      <vt:lpstr>Energy and System Size Dependence …</vt:lpstr>
      <vt:lpstr>Energy and System Size Dependence …</vt:lpstr>
      <vt:lpstr>Probing the Early Medium in HI Collisions …</vt:lpstr>
      <vt:lpstr>Probing the Early Medium in HI Collisions …</vt:lpstr>
    </vt:vector>
  </TitlesOfParts>
  <Company>Lawrence Berkeley Laboratory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Thomas</dc:creator>
  <cp:lastModifiedBy>Jim Thomas</cp:lastModifiedBy>
  <cp:revision>54</cp:revision>
  <dcterms:created xsi:type="dcterms:W3CDTF">2009-03-24T17:20:47Z</dcterms:created>
  <dcterms:modified xsi:type="dcterms:W3CDTF">2009-03-25T04:58:52Z</dcterms:modified>
</cp:coreProperties>
</file>