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52"/>
  </p:notesMasterIdLst>
  <p:handoutMasterIdLst>
    <p:handoutMasterId r:id="rId53"/>
  </p:handoutMasterIdLst>
  <p:sldIdLst>
    <p:sldId id="256" r:id="rId2"/>
    <p:sldId id="373" r:id="rId3"/>
    <p:sldId id="399" r:id="rId4"/>
    <p:sldId id="378" r:id="rId5"/>
    <p:sldId id="374" r:id="rId6"/>
    <p:sldId id="379" r:id="rId7"/>
    <p:sldId id="380" r:id="rId8"/>
    <p:sldId id="400" r:id="rId9"/>
    <p:sldId id="385" r:id="rId10"/>
    <p:sldId id="386" r:id="rId11"/>
    <p:sldId id="387" r:id="rId12"/>
    <p:sldId id="402" r:id="rId13"/>
    <p:sldId id="401" r:id="rId14"/>
    <p:sldId id="397" r:id="rId15"/>
    <p:sldId id="404" r:id="rId16"/>
    <p:sldId id="405" r:id="rId17"/>
    <p:sldId id="414" r:id="rId18"/>
    <p:sldId id="265" r:id="rId19"/>
    <p:sldId id="267" r:id="rId20"/>
    <p:sldId id="268" r:id="rId21"/>
    <p:sldId id="412" r:id="rId22"/>
    <p:sldId id="363" r:id="rId23"/>
    <p:sldId id="413" r:id="rId24"/>
    <p:sldId id="269" r:id="rId25"/>
    <p:sldId id="270" r:id="rId26"/>
    <p:sldId id="353" r:id="rId27"/>
    <p:sldId id="406" r:id="rId28"/>
    <p:sldId id="409" r:id="rId29"/>
    <p:sldId id="407" r:id="rId30"/>
    <p:sldId id="408" r:id="rId31"/>
    <p:sldId id="410" r:id="rId32"/>
    <p:sldId id="310" r:id="rId33"/>
    <p:sldId id="274" r:id="rId34"/>
    <p:sldId id="416" r:id="rId35"/>
    <p:sldId id="398" r:id="rId36"/>
    <p:sldId id="357" r:id="rId37"/>
    <p:sldId id="327" r:id="rId38"/>
    <p:sldId id="382" r:id="rId39"/>
    <p:sldId id="403" r:id="rId40"/>
    <p:sldId id="415" r:id="rId41"/>
    <p:sldId id="311" r:id="rId42"/>
    <p:sldId id="411" r:id="rId43"/>
    <p:sldId id="361" r:id="rId44"/>
    <p:sldId id="329" r:id="rId45"/>
    <p:sldId id="362" r:id="rId46"/>
    <p:sldId id="370" r:id="rId47"/>
    <p:sldId id="371" r:id="rId48"/>
    <p:sldId id="359" r:id="rId49"/>
    <p:sldId id="360" r:id="rId50"/>
    <p:sldId id="384" r:id="rId51"/>
  </p:sldIdLst>
  <p:sldSz cx="9144000" cy="6858000" type="screen4x3"/>
  <p:notesSz cx="6934200" cy="9080500"/>
  <p:defaultTextStyle>
    <a:defPPr>
      <a:defRPr lang="en-US"/>
    </a:defPPr>
    <a:lvl1pPr algn="l" rtl="0" fontAlgn="base">
      <a:spcBef>
        <a:spcPct val="0"/>
      </a:spcBef>
      <a:spcAft>
        <a:spcPct val="0"/>
      </a:spcAft>
      <a:defRPr sz="1600" b="1" kern="1200">
        <a:solidFill>
          <a:srgbClr val="618FFD"/>
        </a:solidFill>
        <a:latin typeface="Helvetica"/>
        <a:ea typeface="+mn-ea"/>
        <a:cs typeface="Arial" pitchFamily="34" charset="0"/>
      </a:defRPr>
    </a:lvl1pPr>
    <a:lvl2pPr marL="457200" algn="l" rtl="0" fontAlgn="base">
      <a:spcBef>
        <a:spcPct val="0"/>
      </a:spcBef>
      <a:spcAft>
        <a:spcPct val="0"/>
      </a:spcAft>
      <a:defRPr sz="1600" b="1" kern="1200">
        <a:solidFill>
          <a:srgbClr val="618FFD"/>
        </a:solidFill>
        <a:latin typeface="Helvetica"/>
        <a:ea typeface="+mn-ea"/>
        <a:cs typeface="Arial" pitchFamily="34" charset="0"/>
      </a:defRPr>
    </a:lvl2pPr>
    <a:lvl3pPr marL="914400" algn="l" rtl="0" fontAlgn="base">
      <a:spcBef>
        <a:spcPct val="0"/>
      </a:spcBef>
      <a:spcAft>
        <a:spcPct val="0"/>
      </a:spcAft>
      <a:defRPr sz="1600" b="1" kern="1200">
        <a:solidFill>
          <a:srgbClr val="618FFD"/>
        </a:solidFill>
        <a:latin typeface="Helvetica"/>
        <a:ea typeface="+mn-ea"/>
        <a:cs typeface="Arial" pitchFamily="34" charset="0"/>
      </a:defRPr>
    </a:lvl3pPr>
    <a:lvl4pPr marL="1371600" algn="l" rtl="0" fontAlgn="base">
      <a:spcBef>
        <a:spcPct val="0"/>
      </a:spcBef>
      <a:spcAft>
        <a:spcPct val="0"/>
      </a:spcAft>
      <a:defRPr sz="1600" b="1" kern="1200">
        <a:solidFill>
          <a:srgbClr val="618FFD"/>
        </a:solidFill>
        <a:latin typeface="Helvetica"/>
        <a:ea typeface="+mn-ea"/>
        <a:cs typeface="Arial" pitchFamily="34" charset="0"/>
      </a:defRPr>
    </a:lvl4pPr>
    <a:lvl5pPr marL="1828800" algn="l" rtl="0" fontAlgn="base">
      <a:spcBef>
        <a:spcPct val="0"/>
      </a:spcBef>
      <a:spcAft>
        <a:spcPct val="0"/>
      </a:spcAft>
      <a:defRPr sz="1600" b="1" kern="1200">
        <a:solidFill>
          <a:srgbClr val="618FFD"/>
        </a:solidFill>
        <a:latin typeface="Helvetica"/>
        <a:ea typeface="+mn-ea"/>
        <a:cs typeface="Arial" pitchFamily="34" charset="0"/>
      </a:defRPr>
    </a:lvl5pPr>
    <a:lvl6pPr marL="2286000" algn="l" defTabSz="914400" rtl="0" eaLnBrk="1" latinLnBrk="0" hangingPunct="1">
      <a:defRPr sz="1600" b="1" kern="1200">
        <a:solidFill>
          <a:srgbClr val="618FFD"/>
        </a:solidFill>
        <a:latin typeface="Helvetica"/>
        <a:ea typeface="+mn-ea"/>
        <a:cs typeface="Arial" pitchFamily="34" charset="0"/>
      </a:defRPr>
    </a:lvl6pPr>
    <a:lvl7pPr marL="2743200" algn="l" defTabSz="914400" rtl="0" eaLnBrk="1" latinLnBrk="0" hangingPunct="1">
      <a:defRPr sz="1600" b="1" kern="1200">
        <a:solidFill>
          <a:srgbClr val="618FFD"/>
        </a:solidFill>
        <a:latin typeface="Helvetica"/>
        <a:ea typeface="+mn-ea"/>
        <a:cs typeface="Arial" pitchFamily="34" charset="0"/>
      </a:defRPr>
    </a:lvl7pPr>
    <a:lvl8pPr marL="3200400" algn="l" defTabSz="914400" rtl="0" eaLnBrk="1" latinLnBrk="0" hangingPunct="1">
      <a:defRPr sz="1600" b="1" kern="1200">
        <a:solidFill>
          <a:srgbClr val="618FFD"/>
        </a:solidFill>
        <a:latin typeface="Helvetica"/>
        <a:ea typeface="+mn-ea"/>
        <a:cs typeface="Arial" pitchFamily="34" charset="0"/>
      </a:defRPr>
    </a:lvl8pPr>
    <a:lvl9pPr marL="3657600" algn="l" defTabSz="914400" rtl="0" eaLnBrk="1" latinLnBrk="0" hangingPunct="1">
      <a:defRPr sz="1600" b="1" kern="1200">
        <a:solidFill>
          <a:srgbClr val="618FFD"/>
        </a:solidFill>
        <a:latin typeface="Helvetica"/>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00CC"/>
    <a:srgbClr val="30651B"/>
    <a:srgbClr val="5B5BFF"/>
    <a:srgbClr val="2929FF"/>
    <a:srgbClr val="008000"/>
    <a:srgbClr val="FFFD8F"/>
    <a:srgbClr val="0000FF"/>
    <a:srgbClr val="B0AC00"/>
    <a:srgbClr val="001E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4400" autoAdjust="0"/>
    <p:restoredTop sz="95604" autoAdjust="0"/>
  </p:normalViewPr>
  <p:slideViewPr>
    <p:cSldViewPr showGuides="1">
      <p:cViewPr varScale="1">
        <p:scale>
          <a:sx n="98" d="100"/>
          <a:sy n="98" d="100"/>
        </p:scale>
        <p:origin x="-636" y="-90"/>
      </p:cViewPr>
      <p:guideLst>
        <p:guide orient="horz" pos="2784"/>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howGuides="1">
      <p:cViewPr>
        <p:scale>
          <a:sx n="150" d="100"/>
          <a:sy n="150" d="100"/>
        </p:scale>
        <p:origin x="-516" y="3240"/>
      </p:cViewPr>
      <p:guideLst>
        <p:guide orient="horz" pos="2860"/>
        <p:guide pos="218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3.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7.wmf"/><Relationship Id="rId7" Type="http://schemas.openxmlformats.org/officeDocument/2006/relationships/image" Target="../media/image51.wmf"/><Relationship Id="rId2" Type="http://schemas.openxmlformats.org/officeDocument/2006/relationships/image" Target="../media/image46.wmf"/><Relationship Id="rId1" Type="http://schemas.openxmlformats.org/officeDocument/2006/relationships/image" Target="../media/image45.wmf"/><Relationship Id="rId6" Type="http://schemas.openxmlformats.org/officeDocument/2006/relationships/image" Target="../media/image50.wmf"/><Relationship Id="rId5" Type="http://schemas.openxmlformats.org/officeDocument/2006/relationships/image" Target="../media/image49.wmf"/><Relationship Id="rId4" Type="http://schemas.openxmlformats.org/officeDocument/2006/relationships/image" Target="../media/image4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0" y="0"/>
            <a:ext cx="3005138"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lnSpc>
                <a:spcPct val="100000"/>
              </a:lnSpc>
              <a:defRPr sz="1200" b="0">
                <a:solidFill>
                  <a:schemeClr val="tx1"/>
                </a:solidFill>
                <a:latin typeface="Times New Roman" pitchFamily="18" charset="0"/>
                <a:cs typeface="+mn-cs"/>
              </a:defRPr>
            </a:lvl1pPr>
          </a:lstStyle>
          <a:p>
            <a:pPr>
              <a:defRPr/>
            </a:pPr>
            <a:endParaRPr lang="en-US"/>
          </a:p>
        </p:txBody>
      </p:sp>
      <p:sp>
        <p:nvSpPr>
          <p:cNvPr id="43011" name="Rectangle 3"/>
          <p:cNvSpPr>
            <a:spLocks noGrp="1" noChangeArrowheads="1"/>
          </p:cNvSpPr>
          <p:nvPr>
            <p:ph type="dt" sz="quarter" idx="1"/>
          </p:nvPr>
        </p:nvSpPr>
        <p:spPr bwMode="auto">
          <a:xfrm>
            <a:off x="3929063" y="0"/>
            <a:ext cx="3005137"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lnSpc>
                <a:spcPct val="100000"/>
              </a:lnSpc>
              <a:defRPr sz="1200" b="0">
                <a:solidFill>
                  <a:schemeClr val="tx1"/>
                </a:solidFill>
                <a:latin typeface="Times New Roman" pitchFamily="18" charset="0"/>
                <a:cs typeface="+mn-cs"/>
              </a:defRPr>
            </a:lvl1pPr>
          </a:lstStyle>
          <a:p>
            <a:pPr>
              <a:defRPr/>
            </a:pPr>
            <a:endParaRPr lang="en-US"/>
          </a:p>
        </p:txBody>
      </p:sp>
      <p:sp>
        <p:nvSpPr>
          <p:cNvPr id="43012" name="Rectangle 4"/>
          <p:cNvSpPr>
            <a:spLocks noGrp="1" noChangeArrowheads="1"/>
          </p:cNvSpPr>
          <p:nvPr>
            <p:ph type="ftr" sz="quarter" idx="2"/>
          </p:nvPr>
        </p:nvSpPr>
        <p:spPr bwMode="auto">
          <a:xfrm>
            <a:off x="0" y="8626475"/>
            <a:ext cx="3005138"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lnSpc>
                <a:spcPct val="100000"/>
              </a:lnSpc>
              <a:defRPr sz="1200" b="0">
                <a:solidFill>
                  <a:schemeClr val="tx1"/>
                </a:solidFill>
                <a:latin typeface="Times New Roman" pitchFamily="18" charset="0"/>
                <a:cs typeface="+mn-cs"/>
              </a:defRPr>
            </a:lvl1pPr>
          </a:lstStyle>
          <a:p>
            <a:pPr>
              <a:defRPr/>
            </a:pPr>
            <a:endParaRPr lang="en-US"/>
          </a:p>
        </p:txBody>
      </p:sp>
      <p:sp>
        <p:nvSpPr>
          <p:cNvPr id="43013" name="Rectangle 5"/>
          <p:cNvSpPr>
            <a:spLocks noGrp="1" noChangeArrowheads="1"/>
          </p:cNvSpPr>
          <p:nvPr>
            <p:ph type="sldNum" sz="quarter" idx="3"/>
          </p:nvPr>
        </p:nvSpPr>
        <p:spPr bwMode="auto">
          <a:xfrm>
            <a:off x="3929063" y="8626475"/>
            <a:ext cx="3005137"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lnSpc>
                <a:spcPct val="100000"/>
              </a:lnSpc>
              <a:defRPr sz="1200" b="0">
                <a:solidFill>
                  <a:schemeClr val="tx1"/>
                </a:solidFill>
                <a:latin typeface="Times New Roman" pitchFamily="18" charset="0"/>
                <a:cs typeface="+mn-cs"/>
              </a:defRPr>
            </a:lvl1pPr>
          </a:lstStyle>
          <a:p>
            <a:pPr>
              <a:defRPr/>
            </a:pPr>
            <a:fld id="{A006FAF1-C6C6-4B0D-87FA-E02D53B5D677}" type="slidenum">
              <a:rPr lang="en-US"/>
              <a:pPr>
                <a:defRPr/>
              </a:pPr>
              <a:t>‹#›</a:t>
            </a:fld>
            <a:endParaRPr lang="en-US" dirty="0"/>
          </a:p>
        </p:txBody>
      </p:sp>
    </p:spTree>
    <p:extLst>
      <p:ext uri="{BB962C8B-B14F-4D97-AF65-F5344CB8AC3E}">
        <p14:creationId xmlns:p14="http://schemas.microsoft.com/office/powerpoint/2010/main" val="15812117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05138"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lnSpc>
                <a:spcPct val="100000"/>
              </a:lnSpc>
              <a:defRPr sz="1200" b="0">
                <a:solidFill>
                  <a:schemeClr val="tx1"/>
                </a:solidFill>
                <a:latin typeface="Times New Roman" pitchFamily="18" charset="0"/>
                <a:cs typeface="+mn-cs"/>
              </a:defRPr>
            </a:lvl1pPr>
          </a:lstStyle>
          <a:p>
            <a:pPr>
              <a:defRPr/>
            </a:pPr>
            <a:endParaRPr lang="en-US"/>
          </a:p>
        </p:txBody>
      </p:sp>
      <p:sp>
        <p:nvSpPr>
          <p:cNvPr id="7171" name="Rectangle 3"/>
          <p:cNvSpPr>
            <a:spLocks noGrp="1" noChangeArrowheads="1"/>
          </p:cNvSpPr>
          <p:nvPr>
            <p:ph type="dt" idx="1"/>
          </p:nvPr>
        </p:nvSpPr>
        <p:spPr bwMode="auto">
          <a:xfrm>
            <a:off x="3929063" y="0"/>
            <a:ext cx="3005137"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lnSpc>
                <a:spcPct val="100000"/>
              </a:lnSpc>
              <a:defRPr sz="1200" b="0">
                <a:solidFill>
                  <a:schemeClr val="tx1"/>
                </a:solidFill>
                <a:latin typeface="Times New Roman" pitchFamily="18" charset="0"/>
                <a:cs typeface="+mn-cs"/>
              </a:defRPr>
            </a:lvl1pPr>
          </a:lstStyle>
          <a:p>
            <a:pPr>
              <a:defRPr/>
            </a:pPr>
            <a:endParaRPr lang="en-US"/>
          </a:p>
        </p:txBody>
      </p:sp>
      <p:sp>
        <p:nvSpPr>
          <p:cNvPr id="51204" name="Rectangle 4"/>
          <p:cNvSpPr>
            <a:spLocks noGrp="1" noRot="1" noChangeAspect="1" noChangeArrowheads="1" noTextEdit="1"/>
          </p:cNvSpPr>
          <p:nvPr>
            <p:ph type="sldImg" idx="2"/>
          </p:nvPr>
        </p:nvSpPr>
        <p:spPr bwMode="auto">
          <a:xfrm>
            <a:off x="1196975" y="681038"/>
            <a:ext cx="4540250" cy="34051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23925" y="4313238"/>
            <a:ext cx="5086350" cy="4086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26475"/>
            <a:ext cx="3005138"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lnSpc>
                <a:spcPct val="100000"/>
              </a:lnSpc>
              <a:defRPr sz="1200" b="0">
                <a:solidFill>
                  <a:schemeClr val="tx1"/>
                </a:solidFill>
                <a:latin typeface="Times New Roman" pitchFamily="18" charset="0"/>
                <a:cs typeface="+mn-cs"/>
              </a:defRPr>
            </a:lvl1pPr>
          </a:lstStyle>
          <a:p>
            <a:pPr>
              <a:defRPr/>
            </a:pPr>
            <a:endParaRPr lang="en-US"/>
          </a:p>
        </p:txBody>
      </p:sp>
      <p:sp>
        <p:nvSpPr>
          <p:cNvPr id="7175" name="Rectangle 7"/>
          <p:cNvSpPr>
            <a:spLocks noGrp="1" noChangeArrowheads="1"/>
          </p:cNvSpPr>
          <p:nvPr>
            <p:ph type="sldNum" sz="quarter" idx="5"/>
          </p:nvPr>
        </p:nvSpPr>
        <p:spPr bwMode="auto">
          <a:xfrm>
            <a:off x="3929063" y="8626475"/>
            <a:ext cx="3005137"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lnSpc>
                <a:spcPct val="100000"/>
              </a:lnSpc>
              <a:defRPr sz="1200" b="0">
                <a:solidFill>
                  <a:schemeClr val="tx1"/>
                </a:solidFill>
                <a:latin typeface="Times New Roman" pitchFamily="18" charset="0"/>
                <a:cs typeface="+mn-cs"/>
              </a:defRPr>
            </a:lvl1pPr>
          </a:lstStyle>
          <a:p>
            <a:pPr>
              <a:defRPr/>
            </a:pPr>
            <a:fld id="{FEBFB6AC-8910-4564-8D85-3C3A359D6165}" type="slidenum">
              <a:rPr lang="en-US"/>
              <a:pPr>
                <a:defRPr/>
              </a:pPr>
              <a:t>‹#›</a:t>
            </a:fld>
            <a:endParaRPr lang="en-US" dirty="0"/>
          </a:p>
        </p:txBody>
      </p:sp>
    </p:spTree>
    <p:extLst>
      <p:ext uri="{BB962C8B-B14F-4D97-AF65-F5344CB8AC3E}">
        <p14:creationId xmlns:p14="http://schemas.microsoft.com/office/powerpoint/2010/main" val="29037542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52741C-7F60-432D-97B7-78D01E50C915}" type="slidenum">
              <a:rPr lang="en-US" altLang="en-US"/>
              <a:pPr/>
              <a:t>3</a:t>
            </a:fld>
            <a:endParaRPr lang="en-US" altLang="en-US"/>
          </a:p>
        </p:txBody>
      </p:sp>
      <p:sp>
        <p:nvSpPr>
          <p:cNvPr id="378882" name="Rectangle 2"/>
          <p:cNvSpPr>
            <a:spLocks noGrp="1" noRot="1" noChangeAspect="1" noChangeArrowheads="1" noTextEdit="1"/>
          </p:cNvSpPr>
          <p:nvPr>
            <p:ph type="sldImg"/>
          </p:nvPr>
        </p:nvSpPr>
        <p:spPr>
          <a:ln/>
        </p:spPr>
      </p:sp>
      <p:sp>
        <p:nvSpPr>
          <p:cNvPr id="37888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52741C-7F60-432D-97B7-78D01E50C915}" type="slidenum">
              <a:rPr lang="en-US" altLang="en-US"/>
              <a:pPr/>
              <a:t>4</a:t>
            </a:fld>
            <a:endParaRPr lang="en-US" altLang="en-US"/>
          </a:p>
        </p:txBody>
      </p:sp>
      <p:sp>
        <p:nvSpPr>
          <p:cNvPr id="378882" name="Rectangle 2"/>
          <p:cNvSpPr>
            <a:spLocks noGrp="1" noRot="1" noChangeAspect="1" noChangeArrowheads="1" noTextEdit="1"/>
          </p:cNvSpPr>
          <p:nvPr>
            <p:ph type="sldImg"/>
          </p:nvPr>
        </p:nvSpPr>
        <p:spPr>
          <a:ln/>
        </p:spPr>
      </p:sp>
      <p:sp>
        <p:nvSpPr>
          <p:cNvPr id="37888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49C385-4ECE-49C5-80C0-2BBA64338B3F}" type="slidenum">
              <a:rPr lang="en-US" altLang="en-US"/>
              <a:pPr/>
              <a:t>5</a:t>
            </a:fld>
            <a:endParaRPr lang="en-US" altLang="en-US"/>
          </a:p>
        </p:txBody>
      </p:sp>
      <p:sp>
        <p:nvSpPr>
          <p:cNvPr id="346114" name="Rectangle 2"/>
          <p:cNvSpPr>
            <a:spLocks noGrp="1" noRot="1" noChangeAspect="1" noChangeArrowheads="1" noTextEdit="1"/>
          </p:cNvSpPr>
          <p:nvPr>
            <p:ph type="sldImg"/>
          </p:nvPr>
        </p:nvSpPr>
        <p:spPr>
          <a:ln/>
        </p:spPr>
      </p:sp>
      <p:sp>
        <p:nvSpPr>
          <p:cNvPr id="34611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4BB1B5-154A-45A8-9C2B-68CDFDD3A460}" type="slidenum">
              <a:rPr lang="en-US" altLang="en-US"/>
              <a:pPr/>
              <a:t>6</a:t>
            </a:fld>
            <a:endParaRPr lang="en-US" altLang="en-US"/>
          </a:p>
        </p:txBody>
      </p:sp>
      <p:sp>
        <p:nvSpPr>
          <p:cNvPr id="384002" name="Rectangle 2"/>
          <p:cNvSpPr>
            <a:spLocks noGrp="1" noRot="1" noChangeAspect="1" noChangeArrowheads="1" noTextEdit="1"/>
          </p:cNvSpPr>
          <p:nvPr>
            <p:ph type="sldImg"/>
          </p:nvPr>
        </p:nvSpPr>
        <p:spPr>
          <a:ln/>
        </p:spPr>
      </p:sp>
      <p:sp>
        <p:nvSpPr>
          <p:cNvPr id="38400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11843C-722E-455C-94A4-FCF52E98DDE4}" type="slidenum">
              <a:rPr lang="en-US" altLang="en-US"/>
              <a:pPr/>
              <a:t>7</a:t>
            </a:fld>
            <a:endParaRPr lang="en-US" altLang="en-US"/>
          </a:p>
        </p:txBody>
      </p:sp>
      <p:sp>
        <p:nvSpPr>
          <p:cNvPr id="365570" name="Rectangle 2"/>
          <p:cNvSpPr>
            <a:spLocks noGrp="1" noRot="1" noChangeAspect="1" noChangeArrowheads="1" noTextEdit="1"/>
          </p:cNvSpPr>
          <p:nvPr>
            <p:ph type="sldImg"/>
          </p:nvPr>
        </p:nvSpPr>
        <p:spPr>
          <a:ln/>
        </p:spPr>
      </p:sp>
      <p:sp>
        <p:nvSpPr>
          <p:cNvPr id="36557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960F36-2F72-413D-91E8-6C96868F153A}" type="slidenum">
              <a:rPr lang="en-US" altLang="en-US"/>
              <a:pPr/>
              <a:t>9</a:t>
            </a:fld>
            <a:endParaRPr lang="en-US" altLang="en-US"/>
          </a:p>
        </p:txBody>
      </p:sp>
      <p:sp>
        <p:nvSpPr>
          <p:cNvPr id="392194" name="Rectangle 2"/>
          <p:cNvSpPr>
            <a:spLocks noGrp="1" noRot="1" noChangeAspect="1" noChangeArrowheads="1" noTextEdit="1"/>
          </p:cNvSpPr>
          <p:nvPr>
            <p:ph type="sldImg"/>
          </p:nvPr>
        </p:nvSpPr>
        <p:spPr>
          <a:ln/>
        </p:spPr>
      </p:sp>
      <p:sp>
        <p:nvSpPr>
          <p:cNvPr id="39219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65D904-D1DC-4B7F-B944-170506C971CB}" type="slidenum">
              <a:rPr lang="en-US" altLang="en-US"/>
              <a:pPr/>
              <a:t>10</a:t>
            </a:fld>
            <a:endParaRPr lang="en-US" altLang="en-US"/>
          </a:p>
        </p:txBody>
      </p:sp>
      <p:sp>
        <p:nvSpPr>
          <p:cNvPr id="393218" name="Rectangle 2"/>
          <p:cNvSpPr>
            <a:spLocks noGrp="1" noRot="1" noChangeAspect="1" noChangeArrowheads="1" noTextEdit="1"/>
          </p:cNvSpPr>
          <p:nvPr>
            <p:ph type="sldImg"/>
          </p:nvPr>
        </p:nvSpPr>
        <p:spPr>
          <a:ln/>
        </p:spPr>
      </p:sp>
      <p:sp>
        <p:nvSpPr>
          <p:cNvPr id="39321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822745-C58A-49DC-8B43-9648FA00C0EA}" type="slidenum">
              <a:rPr lang="en-US" altLang="en-US"/>
              <a:pPr/>
              <a:t>11</a:t>
            </a:fld>
            <a:endParaRPr lang="en-US" altLang="en-US"/>
          </a:p>
        </p:txBody>
      </p:sp>
      <p:sp>
        <p:nvSpPr>
          <p:cNvPr id="347138" name="Rectangle 2"/>
          <p:cNvSpPr>
            <a:spLocks noGrp="1" noRot="1" noChangeAspect="1" noChangeArrowheads="1" noTextEdit="1"/>
          </p:cNvSpPr>
          <p:nvPr>
            <p:ph type="sldImg"/>
          </p:nvPr>
        </p:nvSpPr>
        <p:spPr>
          <a:ln/>
        </p:spPr>
      </p:sp>
      <p:sp>
        <p:nvSpPr>
          <p:cNvPr id="34713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B72CB6-7303-4103-96C2-986C3AC4DE07}" type="slidenum">
              <a:rPr lang="en-US" altLang="en-US"/>
              <a:pPr/>
              <a:t>12</a:t>
            </a:fld>
            <a:endParaRPr lang="en-US" altLang="en-US"/>
          </a:p>
        </p:txBody>
      </p:sp>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Topological charge flips helicity of a quark.  From right to left, or vice versa.</a:t>
            </a:r>
          </a:p>
        </p:txBody>
      </p:sp>
      <p:sp>
        <p:nvSpPr>
          <p:cNvPr id="4" name="Slide Number Placeholder 3"/>
          <p:cNvSpPr>
            <a:spLocks noGrp="1"/>
          </p:cNvSpPr>
          <p:nvPr>
            <p:ph type="sldNum" sz="quarter" idx="5"/>
          </p:nvPr>
        </p:nvSpPr>
        <p:spPr/>
        <p:txBody>
          <a:bodyPr/>
          <a:lstStyle/>
          <a:p>
            <a:pPr>
              <a:defRPr/>
            </a:pPr>
            <a:fld id="{35212C7F-63D0-4B11-96F3-F01A35F14BDA}" type="slidenum">
              <a:rPr lang="en-US" smtClean="0"/>
              <a:pPr>
                <a:defRPr/>
              </a:pPr>
              <a:t>22</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Topological charge flips helicity</a:t>
            </a:r>
          </a:p>
        </p:txBody>
      </p:sp>
      <p:sp>
        <p:nvSpPr>
          <p:cNvPr id="4" name="Slide Number Placeholder 3"/>
          <p:cNvSpPr>
            <a:spLocks noGrp="1"/>
          </p:cNvSpPr>
          <p:nvPr>
            <p:ph type="sldNum" sz="quarter" idx="5"/>
          </p:nvPr>
        </p:nvSpPr>
        <p:spPr/>
        <p:txBody>
          <a:bodyPr/>
          <a:lstStyle/>
          <a:p>
            <a:pPr>
              <a:defRPr/>
            </a:pPr>
            <a:fld id="{4B9F9D0E-DF1E-408C-B60C-3D44C7E401D6}" type="slidenum">
              <a:rPr lang="en-US" smtClean="0"/>
              <a:pPr>
                <a:defRPr/>
              </a:pPr>
              <a:t>24</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Charge separation is parity odd.  Check the finger physics of saying the signal is manifestly odd because p=-p etc.   This is true … Parity (in 3D) is reversal of all momentum components.  So signal is parity odd … however, if you change the sign of all charges, then the B field changes too so, overall, the signal is charge even</a:t>
            </a:r>
          </a:p>
        </p:txBody>
      </p:sp>
      <p:sp>
        <p:nvSpPr>
          <p:cNvPr id="4" name="Slide Number Placeholder 3"/>
          <p:cNvSpPr>
            <a:spLocks noGrp="1"/>
          </p:cNvSpPr>
          <p:nvPr>
            <p:ph type="sldNum" sz="quarter" idx="5"/>
          </p:nvPr>
        </p:nvSpPr>
        <p:spPr/>
        <p:txBody>
          <a:bodyPr/>
          <a:lstStyle/>
          <a:p>
            <a:pPr>
              <a:defRPr/>
            </a:pPr>
            <a:fld id="{4B0B8D24-60E5-4DBB-9522-9B2F15421FE2}" type="slidenum">
              <a:rPr lang="en-US" smtClean="0"/>
              <a:pPr>
                <a:defRPr/>
              </a:pPr>
              <a:t>25</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a:p>
            <a:r>
              <a:rPr lang="en-US" altLang="en-US" smtClean="0"/>
              <a:t>Using ZDC-SMD for the (first harmonic) event plane yields similar agreement, though with larger uncertainties. </a:t>
            </a:r>
          </a:p>
          <a:p>
            <a:endParaRPr lang="en-US" altLang="en-US" smtClean="0"/>
          </a:p>
          <a:p>
            <a:r>
              <a:rPr lang="en-US" altLang="en-US" smtClean="0"/>
              <a:t>Center points: obtained using v2{FTPC} … Systematic bands: lower limits - using v2{2}, upper – v2{4}; where v2{4} is not available it is assumed that using v2{FTPC} suppresses non-flow by 50%. </a:t>
            </a:r>
          </a:p>
        </p:txBody>
      </p:sp>
      <p:sp>
        <p:nvSpPr>
          <p:cNvPr id="4" name="Slide Number Placeholder 3"/>
          <p:cNvSpPr>
            <a:spLocks noGrp="1"/>
          </p:cNvSpPr>
          <p:nvPr>
            <p:ph type="sldNum" sz="quarter" idx="5"/>
          </p:nvPr>
        </p:nvSpPr>
        <p:spPr/>
        <p:txBody>
          <a:bodyPr/>
          <a:lstStyle/>
          <a:p>
            <a:pPr>
              <a:defRPr/>
            </a:pPr>
            <a:fld id="{B7B4C22C-FB0F-4AE9-98D2-C9C2141B2CA4}" type="slidenum">
              <a:rPr lang="en-US" smtClean="0"/>
              <a:pPr>
                <a:defRPr/>
              </a:pPr>
              <a:t>33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227493-6EC9-41C0-9266-50D662007814}" type="slidenum">
              <a:rPr lang="en-US" altLang="en-US"/>
              <a:pPr/>
              <a:t>38</a:t>
            </a:fld>
            <a:endParaRPr lang="en-US" altLang="en-US"/>
          </a:p>
        </p:txBody>
      </p:sp>
      <p:sp>
        <p:nvSpPr>
          <p:cNvPr id="385026" name="Rectangle 2"/>
          <p:cNvSpPr>
            <a:spLocks noGrp="1" noRot="1" noChangeAspect="1" noChangeArrowheads="1" noTextEdit="1"/>
          </p:cNvSpPr>
          <p:nvPr>
            <p:ph type="sldImg"/>
          </p:nvPr>
        </p:nvSpPr>
        <p:spPr>
          <a:ln/>
        </p:spPr>
      </p:sp>
      <p:sp>
        <p:nvSpPr>
          <p:cNvPr id="38502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11843C-722E-455C-94A4-FCF52E98DDE4}" type="slidenum">
              <a:rPr lang="en-US" altLang="en-US"/>
              <a:pPr/>
              <a:t>39</a:t>
            </a:fld>
            <a:endParaRPr lang="en-US" altLang="en-US"/>
          </a:p>
        </p:txBody>
      </p:sp>
      <p:sp>
        <p:nvSpPr>
          <p:cNvPr id="365570" name="Rectangle 2"/>
          <p:cNvSpPr>
            <a:spLocks noGrp="1" noRot="1" noChangeAspect="1" noChangeArrowheads="1" noTextEdit="1"/>
          </p:cNvSpPr>
          <p:nvPr>
            <p:ph type="sldImg"/>
          </p:nvPr>
        </p:nvSpPr>
        <p:spPr>
          <a:ln/>
        </p:spPr>
      </p:sp>
      <p:sp>
        <p:nvSpPr>
          <p:cNvPr id="36557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85000" lnSpcReduction="10000"/>
          </a:bodyPr>
          <a:lstStyle/>
          <a:p>
            <a:pPr>
              <a:defRPr/>
            </a:pPr>
            <a:r>
              <a:rPr lang="en-US" dirty="0" smtClean="0"/>
              <a:t>This </a:t>
            </a:r>
            <a:r>
              <a:rPr lang="en-US" dirty="0" err="1" smtClean="0"/>
              <a:t>correlator</a:t>
            </a:r>
            <a:r>
              <a:rPr lang="en-US" dirty="0" smtClean="0"/>
              <a:t> represents the difference between correlations projected onto an axis in the reaction plane and the correlations projected onto an axis that is out-of-plane or perpendicular to the reaction plane. The key advantage of using a difference equation is that it removes all the correlations among particles  and  that are not related to the reaction plane orientation [16, 17].  As Eq. 4 implies, by using </a:t>
            </a:r>
            <a:r>
              <a:rPr lang="en-US" dirty="0" err="1" smtClean="0"/>
              <a:t>hcos</a:t>
            </a:r>
            <a:r>
              <a:rPr lang="en-US" dirty="0" smtClean="0"/>
              <a:t>( +  − 2RP )</a:t>
            </a:r>
            <a:r>
              <a:rPr lang="en-US" dirty="0" err="1" smtClean="0"/>
              <a:t>i</a:t>
            </a:r>
            <a:r>
              <a:rPr lang="en-US" dirty="0" smtClean="0"/>
              <a:t> instead of </a:t>
            </a:r>
            <a:r>
              <a:rPr lang="en-US" dirty="0" err="1" smtClean="0"/>
              <a:t>hsin</a:t>
            </a:r>
            <a:r>
              <a:rPr lang="en-US" dirty="0" smtClean="0"/>
              <a:t> </a:t>
            </a:r>
            <a:r>
              <a:rPr lang="en-US" dirty="0" err="1" smtClean="0"/>
              <a:t>sini</a:t>
            </a:r>
            <a:r>
              <a:rPr lang="en-US" dirty="0" smtClean="0"/>
              <a:t>, the background to our measurement</a:t>
            </a:r>
          </a:p>
          <a:p>
            <a:pPr>
              <a:defRPr/>
            </a:pPr>
            <a:r>
              <a:rPr lang="en-US" dirty="0" smtClean="0"/>
              <a:t>of </a:t>
            </a:r>
            <a:r>
              <a:rPr lang="en-US" dirty="0" err="1" smtClean="0"/>
              <a:t>haai</a:t>
            </a:r>
            <a:r>
              <a:rPr lang="en-US" dirty="0" smtClean="0"/>
              <a:t> is now not Bout, but [Bout − Bin], where Bin is the contribution of the in-plane correlations which are analogous to Bout. Only the parts of such correlations</a:t>
            </a:r>
          </a:p>
          <a:p>
            <a:pPr>
              <a:defRPr/>
            </a:pPr>
            <a:r>
              <a:rPr lang="en-US" dirty="0" smtClean="0"/>
              <a:t>that depend on </a:t>
            </a:r>
            <a:r>
              <a:rPr lang="en-US" dirty="0" err="1" smtClean="0"/>
              <a:t>azimuthal</a:t>
            </a:r>
            <a:r>
              <a:rPr lang="en-US" dirty="0" smtClean="0"/>
              <a:t> orientation with respect to the reaction plane remain as backgrounds. Studies of the various physics contributions to [Bout − Bin]</a:t>
            </a:r>
          </a:p>
          <a:p>
            <a:pPr>
              <a:defRPr/>
            </a:pPr>
            <a:r>
              <a:rPr lang="en-US" dirty="0" smtClean="0"/>
              <a:t>are discussed in detail in Section VII. Note that the contribution given by the term hv1,v1,i can be neglected because directed flow averages to zero in a rapidity region symmetric with respect to mid-rapidity, as used in this analysis, due to the symmetry of the collision, and the contribution due to directed flow fluctuations is very small</a:t>
            </a:r>
          </a:p>
          <a:p>
            <a:pPr>
              <a:defRPr/>
            </a:pPr>
            <a:endParaRPr lang="en-US" dirty="0" smtClean="0"/>
          </a:p>
          <a:p>
            <a:pPr>
              <a:defRPr/>
            </a:pPr>
            <a:r>
              <a:rPr lang="en-US" dirty="0" smtClean="0"/>
              <a:t>Among those are processes in</a:t>
            </a:r>
          </a:p>
          <a:p>
            <a:pPr>
              <a:defRPr/>
            </a:pPr>
            <a:r>
              <a:rPr lang="en-US" dirty="0" smtClean="0"/>
              <a:t>which particles  and  are products of a cluster (e.g.</a:t>
            </a:r>
          </a:p>
          <a:p>
            <a:pPr>
              <a:defRPr/>
            </a:pPr>
            <a:r>
              <a:rPr lang="en-US" dirty="0" smtClean="0"/>
              <a:t>resonance, jet, </a:t>
            </a:r>
            <a:r>
              <a:rPr lang="en-US" dirty="0" err="1" smtClean="0"/>
              <a:t>di</a:t>
            </a:r>
            <a:r>
              <a:rPr lang="en-US" dirty="0" smtClean="0"/>
              <a:t>-jets) decay, and the cluster itself exhibits</a:t>
            </a:r>
          </a:p>
          <a:p>
            <a:pPr>
              <a:defRPr/>
            </a:pPr>
            <a:r>
              <a:rPr lang="en-US" dirty="0" smtClean="0"/>
              <a:t>elliptic flow [17, 18] or decays (fragments) differently</a:t>
            </a:r>
          </a:p>
          <a:p>
            <a:pPr>
              <a:defRPr/>
            </a:pPr>
            <a:r>
              <a:rPr lang="en-US" dirty="0" smtClean="0"/>
              <a:t>when emitted in-plane compared to out-of-plane.</a:t>
            </a:r>
            <a:endParaRPr lang="en-US" dirty="0"/>
          </a:p>
        </p:txBody>
      </p:sp>
      <p:sp>
        <p:nvSpPr>
          <p:cNvPr id="4" name="Slide Number Placeholder 3"/>
          <p:cNvSpPr>
            <a:spLocks noGrp="1"/>
          </p:cNvSpPr>
          <p:nvPr>
            <p:ph type="sldNum" sz="quarter" idx="5"/>
          </p:nvPr>
        </p:nvSpPr>
        <p:spPr/>
        <p:txBody>
          <a:bodyPr/>
          <a:lstStyle/>
          <a:p>
            <a:pPr>
              <a:defRPr/>
            </a:pPr>
            <a:fld id="{673E91C3-F7F6-49FA-A045-938F31157804}" type="slidenum">
              <a:rPr lang="en-US" smtClean="0"/>
              <a:pPr>
                <a:defRPr/>
              </a:pPr>
              <a:t>41</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Axial symmetry is exact in the classical lagrangian but it is broken by the quantum theory.  (This is called an anomaly if symmetric in classical and broken in the quantum theory).  Instantons are a gluon field configuration that are closely related to this anomaly.</a:t>
            </a:r>
          </a:p>
        </p:txBody>
      </p:sp>
      <p:sp>
        <p:nvSpPr>
          <p:cNvPr id="4" name="Slide Number Placeholder 3"/>
          <p:cNvSpPr>
            <a:spLocks noGrp="1"/>
          </p:cNvSpPr>
          <p:nvPr>
            <p:ph type="sldNum" sz="quarter" idx="5"/>
          </p:nvPr>
        </p:nvSpPr>
        <p:spPr/>
        <p:txBody>
          <a:bodyPr/>
          <a:lstStyle/>
          <a:p>
            <a:pPr>
              <a:defRPr/>
            </a:pPr>
            <a:fld id="{746F1B86-1B32-4BCB-BA71-3F7BC3784B02}" type="slidenum">
              <a:rPr lang="en-US" smtClean="0"/>
              <a:pPr>
                <a:defRPr/>
              </a:pPr>
              <a:t>43</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If someone asks about isospin … the answer is “wow” you have really done your homework.  Dima’s 711 paper points out that a topological charge change causes an isospin transition and so the effect is probably limited to pions (plus and minus).  However, this result is only valid for Nf=2, and so it is probably OK to say that Strange baryons will flow, too.  I am not sure if this is still true if we have two strange quarks …  The bottom line is that there are systematic studies with robust theoretical predictions that can be tested.  What is written on this page may need modification in light of the isospon flip.</a:t>
            </a:r>
          </a:p>
        </p:txBody>
      </p:sp>
      <p:sp>
        <p:nvSpPr>
          <p:cNvPr id="4" name="Slide Number Placeholder 3"/>
          <p:cNvSpPr>
            <a:spLocks noGrp="1"/>
          </p:cNvSpPr>
          <p:nvPr>
            <p:ph type="sldNum" sz="quarter" idx="5"/>
          </p:nvPr>
        </p:nvSpPr>
        <p:spPr/>
        <p:txBody>
          <a:bodyPr/>
          <a:lstStyle/>
          <a:p>
            <a:pPr>
              <a:defRPr/>
            </a:pPr>
            <a:fld id="{465E8ACA-6DCC-4C38-BBC9-1CB9F604C687}" type="slidenum">
              <a:rPr lang="en-US" smtClean="0"/>
              <a:pPr>
                <a:defRPr/>
              </a:pPr>
              <a:t>44</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E is a vector and so is parity even.   B is an axial vector and so is parity odd.  Both change sign under Charge symmetry.  Hence EdotB is C even and P and CP odd.</a:t>
            </a:r>
          </a:p>
        </p:txBody>
      </p:sp>
      <p:sp>
        <p:nvSpPr>
          <p:cNvPr id="4" name="Slide Number Placeholder 3"/>
          <p:cNvSpPr>
            <a:spLocks noGrp="1"/>
          </p:cNvSpPr>
          <p:nvPr>
            <p:ph type="sldNum" sz="quarter" idx="5"/>
          </p:nvPr>
        </p:nvSpPr>
        <p:spPr/>
        <p:txBody>
          <a:bodyPr/>
          <a:lstStyle/>
          <a:p>
            <a:pPr>
              <a:defRPr/>
            </a:pPr>
            <a:fld id="{EB07F166-31EA-4E3D-82ED-B9A56AE6D221}" type="slidenum">
              <a:rPr lang="en-US" smtClean="0"/>
              <a:pPr>
                <a:defRPr/>
              </a:pPr>
              <a:t>45</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Slide from harmon Warenga’s talk at BNL. Fmunu is the gluonic field tensor in analogy to the Fmunu from electrodynamics.  Some authors us Gmunu to avoid confusion.   Note that this isn’t really the harmonic oscillator of QCD.  That distinction probably belongs to lambda phi**4 theories such as the sigma model.</a:t>
            </a:r>
          </a:p>
        </p:txBody>
      </p:sp>
      <p:sp>
        <p:nvSpPr>
          <p:cNvPr id="4" name="Slide Number Placeholder 3"/>
          <p:cNvSpPr>
            <a:spLocks noGrp="1"/>
          </p:cNvSpPr>
          <p:nvPr>
            <p:ph type="sldNum" sz="quarter" idx="5"/>
          </p:nvPr>
        </p:nvSpPr>
        <p:spPr/>
        <p:txBody>
          <a:bodyPr/>
          <a:lstStyle/>
          <a:p>
            <a:pPr>
              <a:defRPr/>
            </a:pPr>
            <a:fld id="{FF942AA2-F032-463E-9F41-7E74531C4BDE}" type="slidenum">
              <a:rPr lang="en-US" smtClean="0"/>
              <a:pPr>
                <a:defRPr/>
              </a:pPr>
              <a:t>49</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83523B-1D16-4A69-AFE5-1BEFB2EFB2FF}" type="slidenum">
              <a:rPr lang="en-US" altLang="en-US"/>
              <a:pPr/>
              <a:t>50</a:t>
            </a:fld>
            <a:endParaRPr lang="en-US" altLang="en-US"/>
          </a:p>
        </p:txBody>
      </p:sp>
      <p:sp>
        <p:nvSpPr>
          <p:cNvPr id="391170" name="Rectangle 2"/>
          <p:cNvSpPr>
            <a:spLocks noGrp="1" noRot="1" noChangeAspect="1" noChangeArrowheads="1" noTextEdit="1"/>
          </p:cNvSpPr>
          <p:nvPr>
            <p:ph type="sldImg"/>
          </p:nvPr>
        </p:nvSpPr>
        <p:spPr>
          <a:ln/>
        </p:spPr>
      </p:sp>
      <p:sp>
        <p:nvSpPr>
          <p:cNvPr id="391171"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sz="24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1800">
                <a:solidFill>
                  <a:schemeClr val="accent2"/>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Tree>
    <p:extLst>
      <p:ext uri="{BB962C8B-B14F-4D97-AF65-F5344CB8AC3E}">
        <p14:creationId xmlns:p14="http://schemas.microsoft.com/office/powerpoint/2010/main" val="966629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sz="18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51489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38225" y="1458913"/>
            <a:ext cx="3457575" cy="4243387"/>
          </a:xfrm>
        </p:spPr>
        <p:txBody>
          <a:bodyPr/>
          <a:lstStyle>
            <a:lvl1pPr>
              <a:defRPr sz="1800"/>
            </a:lvl1pPr>
            <a:lvl2pPr>
              <a:defRPr sz="1600"/>
            </a:lvl2pPr>
            <a:lvl3pPr>
              <a:defRPr sz="1600"/>
            </a:lvl3pPr>
            <a:lvl4pPr>
              <a:defRPr sz="14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58913"/>
            <a:ext cx="3457575" cy="4243387"/>
          </a:xfrm>
        </p:spPr>
        <p:txBody>
          <a:bodyPr/>
          <a:lstStyle>
            <a:lvl1pPr>
              <a:defRPr sz="1800"/>
            </a:lvl1pPr>
            <a:lvl2pPr>
              <a:defRPr sz="1600"/>
            </a:lvl2pPr>
            <a:lvl3pPr>
              <a:defRPr sz="1600"/>
            </a:lvl3pPr>
            <a:lvl4pPr>
              <a:defRPr sz="14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8423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329145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97814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ChangeArrowheads="1"/>
          </p:cNvSpPr>
          <p:nvPr/>
        </p:nvSpPr>
        <p:spPr bwMode="auto">
          <a:xfrm>
            <a:off x="6858000" y="6550025"/>
            <a:ext cx="1965325" cy="152400"/>
          </a:xfrm>
          <a:prstGeom prst="rect">
            <a:avLst/>
          </a:prstGeom>
          <a:noFill/>
          <a:ln w="12700">
            <a:noFill/>
            <a:miter lim="800000"/>
            <a:headEnd/>
            <a:tailEnd/>
          </a:ln>
          <a:effectLst/>
        </p:spPr>
        <p:txBody>
          <a:bodyPr lIns="62682" tIns="25642" rIns="62682" bIns="25642">
            <a:spAutoFit/>
          </a:bodyPr>
          <a:lstStyle/>
          <a:p>
            <a:pPr marL="339725" indent="-339725" algn="r" defTabSz="901700" eaLnBrk="0" hangingPunct="0">
              <a:lnSpc>
                <a:spcPct val="80000"/>
              </a:lnSpc>
              <a:spcBef>
                <a:spcPct val="20000"/>
              </a:spcBef>
              <a:defRPr/>
            </a:pPr>
            <a:fld id="{6D77C724-6DFF-4509-8E48-A7B55801945B}" type="slidenum">
              <a:rPr lang="en-US" sz="800">
                <a:solidFill>
                  <a:schemeClr val="tx1"/>
                </a:solidFill>
                <a:latin typeface="Arial" pitchFamily="34" charset="0"/>
              </a:rPr>
              <a:pPr marL="339725" indent="-339725" algn="r" defTabSz="901700" eaLnBrk="0" hangingPunct="0">
                <a:lnSpc>
                  <a:spcPct val="80000"/>
                </a:lnSpc>
                <a:spcBef>
                  <a:spcPct val="20000"/>
                </a:spcBef>
                <a:defRPr/>
              </a:pPr>
              <a:t>‹#›</a:t>
            </a:fld>
            <a:endParaRPr lang="en-US" sz="800" dirty="0">
              <a:solidFill>
                <a:schemeClr val="tx1"/>
              </a:solidFill>
              <a:latin typeface="Arial" pitchFamily="34" charset="0"/>
            </a:endParaRPr>
          </a:p>
        </p:txBody>
      </p:sp>
      <p:sp>
        <p:nvSpPr>
          <p:cNvPr id="12291" name="Rectangle 3"/>
          <p:cNvSpPr>
            <a:spLocks noGrp="1" noChangeArrowheads="1"/>
          </p:cNvSpPr>
          <p:nvPr>
            <p:ph type="body" idx="1"/>
          </p:nvPr>
        </p:nvSpPr>
        <p:spPr bwMode="auto">
          <a:xfrm>
            <a:off x="1038225" y="1458913"/>
            <a:ext cx="7067550" cy="424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173" tIns="45587" rIns="91173" bIns="4558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2292" name="Rectangle 4"/>
          <p:cNvSpPr>
            <a:spLocks noGrp="1" noChangeArrowheads="1"/>
          </p:cNvSpPr>
          <p:nvPr>
            <p:ph type="title"/>
          </p:nvPr>
        </p:nvSpPr>
        <p:spPr bwMode="auto">
          <a:xfrm>
            <a:off x="285750" y="311150"/>
            <a:ext cx="7070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173" tIns="45587" rIns="91173" bIns="45587" numCol="1" anchor="ctr" anchorCtr="0" compatLnSpc="1">
            <a:prstTxWarp prst="textNoShape">
              <a:avLst/>
            </a:prstTxWarp>
          </a:bodyPr>
          <a:lstStyle/>
          <a:p>
            <a:pPr lvl="0"/>
            <a:r>
              <a:rPr lang="en-US" altLang="en-US" smtClean="0"/>
              <a:t>Click to edit Master title style</a:t>
            </a:r>
          </a:p>
        </p:txBody>
      </p:sp>
      <p:sp>
        <p:nvSpPr>
          <p:cNvPr id="85005" name="Line 13"/>
          <p:cNvSpPr>
            <a:spLocks noChangeShapeType="1"/>
          </p:cNvSpPr>
          <p:nvPr/>
        </p:nvSpPr>
        <p:spPr bwMode="auto">
          <a:xfrm>
            <a:off x="381000" y="768350"/>
            <a:ext cx="8382000" cy="0"/>
          </a:xfrm>
          <a:prstGeom prst="line">
            <a:avLst/>
          </a:prstGeom>
          <a:noFill/>
          <a:ln w="50800">
            <a:solidFill>
              <a:srgbClr val="000000"/>
            </a:solidFill>
            <a:round/>
            <a:headEnd/>
            <a:tailEnd/>
          </a:ln>
          <a:effectLst/>
        </p:spPr>
        <p:txBody>
          <a:bodyPr wrap="none" anchor="ctr"/>
          <a:lstStyle/>
          <a:p>
            <a:pPr eaLnBrk="0" hangingPunct="0">
              <a:lnSpc>
                <a:spcPct val="90000"/>
              </a:lnSpc>
              <a:defRPr/>
            </a:pPr>
            <a:endParaRPr lang="en-US" dirty="0">
              <a:latin typeface="Helvetica" pitchFamily="1" charset="0"/>
              <a:cs typeface="+mn-cs"/>
            </a:endParaRPr>
          </a:p>
        </p:txBody>
      </p:sp>
      <p:sp>
        <p:nvSpPr>
          <p:cNvPr id="85009" name="Rectangle 17"/>
          <p:cNvSpPr>
            <a:spLocks noChangeArrowheads="1"/>
          </p:cNvSpPr>
          <p:nvPr/>
        </p:nvSpPr>
        <p:spPr bwMode="auto">
          <a:xfrm>
            <a:off x="317500" y="6551613"/>
            <a:ext cx="1965325" cy="152400"/>
          </a:xfrm>
          <a:prstGeom prst="rect">
            <a:avLst/>
          </a:prstGeom>
          <a:noFill/>
          <a:ln w="12700">
            <a:noFill/>
            <a:miter lim="800000"/>
            <a:headEnd/>
            <a:tailEnd/>
          </a:ln>
          <a:effectLst/>
        </p:spPr>
        <p:txBody>
          <a:bodyPr lIns="62682" tIns="25642" rIns="62682" bIns="25642">
            <a:spAutoFit/>
          </a:bodyPr>
          <a:lstStyle/>
          <a:p>
            <a:pPr marL="339725" indent="-339725" defTabSz="901700" eaLnBrk="0" hangingPunct="0">
              <a:lnSpc>
                <a:spcPct val="80000"/>
              </a:lnSpc>
              <a:spcBef>
                <a:spcPct val="20000"/>
              </a:spcBef>
              <a:defRPr/>
            </a:pPr>
            <a:r>
              <a:rPr lang="en-US" sz="800" dirty="0">
                <a:solidFill>
                  <a:schemeClr val="tx1"/>
                </a:solidFill>
                <a:latin typeface="Arial" pitchFamily="34" charset="0"/>
              </a:rPr>
              <a:t>Jim </a:t>
            </a:r>
            <a:r>
              <a:rPr lang="en-US" sz="800" dirty="0" smtClean="0">
                <a:solidFill>
                  <a:schemeClr val="tx1"/>
                </a:solidFill>
                <a:latin typeface="Arial" pitchFamily="34" charset="0"/>
              </a:rPr>
              <a:t>Thomas </a:t>
            </a:r>
            <a:endParaRPr lang="en-US" sz="800" dirty="0">
              <a:solidFill>
                <a:schemeClr val="tx1"/>
              </a:solidFill>
              <a:latin typeface="Arial" pitchFamily="34" charset="0"/>
            </a:endParaRPr>
          </a:p>
        </p:txBody>
      </p:sp>
      <p:pic>
        <p:nvPicPr>
          <p:cNvPr id="12295" name="Picture 9" descr="Untitled-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12125" y="257175"/>
            <a:ext cx="658813"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Lst>
  <p:txStyles>
    <p:titleStyle>
      <a:lvl1pPr algn="l" defTabSz="901700" rtl="0" eaLnBrk="0" fontAlgn="base" hangingPunct="0">
        <a:lnSpc>
          <a:spcPct val="90000"/>
        </a:lnSpc>
        <a:spcBef>
          <a:spcPct val="0"/>
        </a:spcBef>
        <a:spcAft>
          <a:spcPct val="0"/>
        </a:spcAft>
        <a:defRPr sz="2600" b="1">
          <a:solidFill>
            <a:srgbClr val="B0AC00"/>
          </a:solidFill>
          <a:latin typeface="Arial" pitchFamily="34" charset="0"/>
          <a:ea typeface="+mj-ea"/>
          <a:cs typeface="Arial" pitchFamily="34" charset="0"/>
        </a:defRPr>
      </a:lvl1pPr>
      <a:lvl2pPr algn="l" defTabSz="901700" rtl="0" eaLnBrk="0" fontAlgn="base" hangingPunct="0">
        <a:lnSpc>
          <a:spcPct val="90000"/>
        </a:lnSpc>
        <a:spcBef>
          <a:spcPct val="0"/>
        </a:spcBef>
        <a:spcAft>
          <a:spcPct val="0"/>
        </a:spcAft>
        <a:defRPr sz="2600" b="1">
          <a:solidFill>
            <a:srgbClr val="B0AC00"/>
          </a:solidFill>
          <a:latin typeface="Arial" pitchFamily="34" charset="0"/>
          <a:cs typeface="Arial" pitchFamily="34" charset="0"/>
        </a:defRPr>
      </a:lvl2pPr>
      <a:lvl3pPr algn="l" defTabSz="901700" rtl="0" eaLnBrk="0" fontAlgn="base" hangingPunct="0">
        <a:lnSpc>
          <a:spcPct val="90000"/>
        </a:lnSpc>
        <a:spcBef>
          <a:spcPct val="0"/>
        </a:spcBef>
        <a:spcAft>
          <a:spcPct val="0"/>
        </a:spcAft>
        <a:defRPr sz="2600" b="1">
          <a:solidFill>
            <a:srgbClr val="B0AC00"/>
          </a:solidFill>
          <a:latin typeface="Arial" pitchFamily="34" charset="0"/>
          <a:cs typeface="Arial" pitchFamily="34" charset="0"/>
        </a:defRPr>
      </a:lvl3pPr>
      <a:lvl4pPr algn="l" defTabSz="901700" rtl="0" eaLnBrk="0" fontAlgn="base" hangingPunct="0">
        <a:lnSpc>
          <a:spcPct val="90000"/>
        </a:lnSpc>
        <a:spcBef>
          <a:spcPct val="0"/>
        </a:spcBef>
        <a:spcAft>
          <a:spcPct val="0"/>
        </a:spcAft>
        <a:defRPr sz="2600" b="1">
          <a:solidFill>
            <a:srgbClr val="B0AC00"/>
          </a:solidFill>
          <a:latin typeface="Arial" pitchFamily="34" charset="0"/>
          <a:cs typeface="Arial" pitchFamily="34" charset="0"/>
        </a:defRPr>
      </a:lvl4pPr>
      <a:lvl5pPr algn="l" defTabSz="901700" rtl="0" eaLnBrk="0" fontAlgn="base" hangingPunct="0">
        <a:lnSpc>
          <a:spcPct val="90000"/>
        </a:lnSpc>
        <a:spcBef>
          <a:spcPct val="0"/>
        </a:spcBef>
        <a:spcAft>
          <a:spcPct val="0"/>
        </a:spcAft>
        <a:defRPr sz="2600" b="1">
          <a:solidFill>
            <a:srgbClr val="B0AC00"/>
          </a:solidFill>
          <a:latin typeface="Arial" pitchFamily="34" charset="0"/>
          <a:cs typeface="Arial" pitchFamily="34" charset="0"/>
        </a:defRPr>
      </a:lvl5pPr>
      <a:lvl6pPr marL="457200" algn="l" defTabSz="901700" rtl="0" eaLnBrk="1" fontAlgn="base" hangingPunct="1">
        <a:lnSpc>
          <a:spcPct val="90000"/>
        </a:lnSpc>
        <a:spcBef>
          <a:spcPct val="0"/>
        </a:spcBef>
        <a:spcAft>
          <a:spcPct val="0"/>
        </a:spcAft>
        <a:defRPr sz="2600" b="1">
          <a:solidFill>
            <a:srgbClr val="B0AC00"/>
          </a:solidFill>
          <a:latin typeface="Helvetica" pitchFamily="1" charset="0"/>
        </a:defRPr>
      </a:lvl6pPr>
      <a:lvl7pPr marL="914400" algn="l" defTabSz="901700" rtl="0" eaLnBrk="1" fontAlgn="base" hangingPunct="1">
        <a:lnSpc>
          <a:spcPct val="90000"/>
        </a:lnSpc>
        <a:spcBef>
          <a:spcPct val="0"/>
        </a:spcBef>
        <a:spcAft>
          <a:spcPct val="0"/>
        </a:spcAft>
        <a:defRPr sz="2600" b="1">
          <a:solidFill>
            <a:srgbClr val="B0AC00"/>
          </a:solidFill>
          <a:latin typeface="Helvetica" pitchFamily="1" charset="0"/>
        </a:defRPr>
      </a:lvl7pPr>
      <a:lvl8pPr marL="1371600" algn="l" defTabSz="901700" rtl="0" eaLnBrk="1" fontAlgn="base" hangingPunct="1">
        <a:lnSpc>
          <a:spcPct val="90000"/>
        </a:lnSpc>
        <a:spcBef>
          <a:spcPct val="0"/>
        </a:spcBef>
        <a:spcAft>
          <a:spcPct val="0"/>
        </a:spcAft>
        <a:defRPr sz="2600" b="1">
          <a:solidFill>
            <a:srgbClr val="B0AC00"/>
          </a:solidFill>
          <a:latin typeface="Helvetica" pitchFamily="1" charset="0"/>
        </a:defRPr>
      </a:lvl8pPr>
      <a:lvl9pPr marL="1828800" algn="l" defTabSz="901700" rtl="0" eaLnBrk="1" fontAlgn="base" hangingPunct="1">
        <a:lnSpc>
          <a:spcPct val="90000"/>
        </a:lnSpc>
        <a:spcBef>
          <a:spcPct val="0"/>
        </a:spcBef>
        <a:spcAft>
          <a:spcPct val="0"/>
        </a:spcAft>
        <a:defRPr sz="2600" b="1">
          <a:solidFill>
            <a:srgbClr val="B0AC00"/>
          </a:solidFill>
          <a:latin typeface="Helvetica" pitchFamily="1" charset="0"/>
        </a:defRPr>
      </a:lvl9pPr>
    </p:titleStyle>
    <p:bodyStyle>
      <a:lvl1pPr marL="282575" indent="-282575" algn="l" defTabSz="901700" rtl="0" eaLnBrk="0" fontAlgn="base" hangingPunct="0">
        <a:lnSpc>
          <a:spcPct val="90000"/>
        </a:lnSpc>
        <a:spcBef>
          <a:spcPct val="30000"/>
        </a:spcBef>
        <a:spcAft>
          <a:spcPct val="0"/>
        </a:spcAft>
        <a:buSzPct val="100000"/>
        <a:buChar char="•"/>
        <a:defRPr b="1">
          <a:solidFill>
            <a:schemeClr val="tx1"/>
          </a:solidFill>
          <a:latin typeface="Arial" pitchFamily="34" charset="0"/>
          <a:ea typeface="+mn-ea"/>
          <a:cs typeface="Arial" pitchFamily="34" charset="0"/>
        </a:defRPr>
      </a:lvl1pPr>
      <a:lvl2pPr marL="677863" indent="-225425" algn="l" defTabSz="901700" rtl="0" eaLnBrk="0" fontAlgn="base" hangingPunct="0">
        <a:lnSpc>
          <a:spcPct val="90000"/>
        </a:lnSpc>
        <a:spcBef>
          <a:spcPct val="30000"/>
        </a:spcBef>
        <a:spcAft>
          <a:spcPct val="0"/>
        </a:spcAft>
        <a:buSzPct val="100000"/>
        <a:buChar char="–"/>
        <a:defRPr sz="1600" b="1">
          <a:solidFill>
            <a:srgbClr val="0033CC"/>
          </a:solidFill>
          <a:latin typeface="Arial" pitchFamily="34" charset="0"/>
          <a:cs typeface="Arial" pitchFamily="34" charset="0"/>
        </a:defRPr>
      </a:lvl2pPr>
      <a:lvl3pPr marL="1127125" indent="-225425" algn="l" defTabSz="901700" rtl="0" eaLnBrk="0" fontAlgn="base" hangingPunct="0">
        <a:lnSpc>
          <a:spcPct val="90000"/>
        </a:lnSpc>
        <a:spcBef>
          <a:spcPct val="30000"/>
        </a:spcBef>
        <a:spcAft>
          <a:spcPct val="0"/>
        </a:spcAft>
        <a:buSzPct val="100000"/>
        <a:buChar char="•"/>
        <a:defRPr sz="1600" b="1">
          <a:solidFill>
            <a:schemeClr val="hlink"/>
          </a:solidFill>
          <a:latin typeface="Arial" pitchFamily="34" charset="0"/>
          <a:cs typeface="Arial" pitchFamily="34" charset="0"/>
        </a:defRPr>
      </a:lvl3pPr>
      <a:lvl4pPr marL="1522413" indent="-169863" algn="l" defTabSz="901700" rtl="0" eaLnBrk="0" fontAlgn="base" hangingPunct="0">
        <a:lnSpc>
          <a:spcPct val="90000"/>
        </a:lnSpc>
        <a:spcBef>
          <a:spcPct val="30000"/>
        </a:spcBef>
        <a:spcAft>
          <a:spcPct val="0"/>
        </a:spcAft>
        <a:buSzPct val="100000"/>
        <a:buFont typeface="Helvetica"/>
        <a:buChar char="–"/>
        <a:defRPr sz="1400" b="1">
          <a:solidFill>
            <a:schemeClr val="tx1"/>
          </a:solidFill>
          <a:latin typeface="Arial" pitchFamily="34" charset="0"/>
          <a:cs typeface="Arial" pitchFamily="34" charset="0"/>
        </a:defRPr>
      </a:lvl4pPr>
      <a:lvl5pPr marL="1974850" indent="-169863" algn="l" defTabSz="901700" rtl="0" eaLnBrk="0" fontAlgn="base" hangingPunct="0">
        <a:lnSpc>
          <a:spcPct val="90000"/>
        </a:lnSpc>
        <a:spcBef>
          <a:spcPct val="30000"/>
        </a:spcBef>
        <a:spcAft>
          <a:spcPct val="0"/>
        </a:spcAft>
        <a:buSzPct val="100000"/>
        <a:buChar char="•"/>
        <a:defRPr sz="1200" b="1">
          <a:solidFill>
            <a:srgbClr val="FF3300"/>
          </a:solidFill>
          <a:latin typeface="Arial" pitchFamily="34" charset="0"/>
          <a:cs typeface="Arial" pitchFamily="34" charset="0"/>
        </a:defRPr>
      </a:lvl5pPr>
      <a:lvl6pPr marL="24320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6pPr>
      <a:lvl7pPr marL="28892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7pPr>
      <a:lvl8pPr marL="33464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8pPr>
      <a:lvl9pPr marL="38036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png"/><Relationship Id="rId5" Type="http://schemas.openxmlformats.org/officeDocument/2006/relationships/image" Target="../media/image3.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notesSlide" Target="../notesSlides/notesSlide4.xml"/><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5.wmf"/><Relationship Id="rId5" Type="http://schemas.openxmlformats.org/officeDocument/2006/relationships/oleObject" Target="../embeddings/oleObject2.bin"/><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0.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3.wmf"/><Relationship Id="rId4" Type="http://schemas.openxmlformats.org/officeDocument/2006/relationships/oleObject" Target="../embeddings/oleObject4.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0.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image" Target="../media/image3.wmf"/><Relationship Id="rId4" Type="http://schemas.openxmlformats.org/officeDocument/2006/relationships/oleObject" Target="../embeddings/oleObject6.bin"/></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27.wmf"/><Relationship Id="rId5" Type="http://schemas.openxmlformats.org/officeDocument/2006/relationships/oleObject" Target="../embeddings/oleObject9.bin"/><Relationship Id="rId4" Type="http://schemas.openxmlformats.org/officeDocument/2006/relationships/image" Target="../media/image26.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28.wmf"/><Relationship Id="rId4" Type="http://schemas.openxmlformats.org/officeDocument/2006/relationships/oleObject" Target="../embeddings/oleObject10.bin"/></Relationships>
</file>

<file path=ppt/slides/_rels/slide32.xml.rels><?xml version="1.0" encoding="UTF-8" standalone="yes"?>
<Relationships xmlns="http://schemas.openxmlformats.org/package/2006/relationships"><Relationship Id="rId8" Type="http://schemas.openxmlformats.org/officeDocument/2006/relationships/image" Target="../media/image32.wmf"/><Relationship Id="rId3" Type="http://schemas.openxmlformats.org/officeDocument/2006/relationships/oleObject" Target="../embeddings/oleObject11.bin"/><Relationship Id="rId7"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31.wmf"/><Relationship Id="rId5" Type="http://schemas.openxmlformats.org/officeDocument/2006/relationships/oleObject" Target="../embeddings/oleObject12.bin"/><Relationship Id="rId4" Type="http://schemas.openxmlformats.org/officeDocument/2006/relationships/image" Target="../media/image30.wmf"/></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33.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4.bin"/><Relationship Id="rId5" Type="http://schemas.openxmlformats.org/officeDocument/2006/relationships/image" Target="../media/image35.png"/><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38.wmf"/><Relationship Id="rId3" Type="http://schemas.openxmlformats.org/officeDocument/2006/relationships/notesSlide" Target="../notesSlides/notesSlide14.xml"/><Relationship Id="rId7"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6.bin"/><Relationship Id="rId5" Type="http://schemas.openxmlformats.org/officeDocument/2006/relationships/image" Target="../media/image3.wmf"/><Relationship Id="rId4" Type="http://schemas.openxmlformats.org/officeDocument/2006/relationships/oleObject" Target="../embeddings/oleObject15.bin"/></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39.wmf"/><Relationship Id="rId4" Type="http://schemas.openxmlformats.org/officeDocument/2006/relationships/oleObject" Target="../embeddings/oleObject18.bin"/></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21.bin"/><Relationship Id="rId3" Type="http://schemas.openxmlformats.org/officeDocument/2006/relationships/notesSlide" Target="../notesSlides/notesSlide19.xml"/><Relationship Id="rId7" Type="http://schemas.openxmlformats.org/officeDocument/2006/relationships/image" Target="../media/image42.wmf"/><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20.bin"/><Relationship Id="rId5" Type="http://schemas.openxmlformats.org/officeDocument/2006/relationships/image" Target="../media/image41.wmf"/><Relationship Id="rId10" Type="http://schemas.openxmlformats.org/officeDocument/2006/relationships/image" Target="../media/image21.png"/><Relationship Id="rId4" Type="http://schemas.openxmlformats.org/officeDocument/2006/relationships/oleObject" Target="../embeddings/oleObject19.bin"/><Relationship Id="rId9" Type="http://schemas.openxmlformats.org/officeDocument/2006/relationships/image" Target="../media/image43.wmf"/></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44.wmf"/></Relationships>
</file>

<file path=ppt/slides/_rels/slide47.xml.rels><?xml version="1.0" encoding="UTF-8" standalone="yes"?>
<Relationships xmlns="http://schemas.openxmlformats.org/package/2006/relationships"><Relationship Id="rId8" Type="http://schemas.openxmlformats.org/officeDocument/2006/relationships/image" Target="../media/image47.wmf"/><Relationship Id="rId13" Type="http://schemas.openxmlformats.org/officeDocument/2006/relationships/oleObject" Target="../embeddings/oleObject28.bin"/><Relationship Id="rId3" Type="http://schemas.openxmlformats.org/officeDocument/2006/relationships/oleObject" Target="../embeddings/oleObject23.bin"/><Relationship Id="rId7" Type="http://schemas.openxmlformats.org/officeDocument/2006/relationships/oleObject" Target="../embeddings/oleObject25.bin"/><Relationship Id="rId12" Type="http://schemas.openxmlformats.org/officeDocument/2006/relationships/image" Target="../media/image49.wmf"/><Relationship Id="rId2" Type="http://schemas.openxmlformats.org/officeDocument/2006/relationships/slideLayout" Target="../slideLayouts/slideLayout2.xml"/><Relationship Id="rId16" Type="http://schemas.openxmlformats.org/officeDocument/2006/relationships/image" Target="../media/image51.wmf"/><Relationship Id="rId1" Type="http://schemas.openxmlformats.org/officeDocument/2006/relationships/vmlDrawing" Target="../drawings/vmlDrawing13.vml"/><Relationship Id="rId6" Type="http://schemas.openxmlformats.org/officeDocument/2006/relationships/image" Target="../media/image46.wmf"/><Relationship Id="rId11" Type="http://schemas.openxmlformats.org/officeDocument/2006/relationships/oleObject" Target="../embeddings/oleObject27.bin"/><Relationship Id="rId5" Type="http://schemas.openxmlformats.org/officeDocument/2006/relationships/oleObject" Target="../embeddings/oleObject24.bin"/><Relationship Id="rId15" Type="http://schemas.openxmlformats.org/officeDocument/2006/relationships/oleObject" Target="../embeddings/oleObject29.bin"/><Relationship Id="rId10" Type="http://schemas.openxmlformats.org/officeDocument/2006/relationships/image" Target="../media/image48.wmf"/><Relationship Id="rId4" Type="http://schemas.openxmlformats.org/officeDocument/2006/relationships/image" Target="../media/image45.wmf"/><Relationship Id="rId9" Type="http://schemas.openxmlformats.org/officeDocument/2006/relationships/oleObject" Target="../embeddings/oleObject26.bin"/><Relationship Id="rId14" Type="http://schemas.openxmlformats.org/officeDocument/2006/relationships/image" Target="../media/image50.w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62000" y="2133600"/>
            <a:ext cx="7620000" cy="2743200"/>
          </a:xfrm>
        </p:spPr>
        <p:txBody>
          <a:bodyPr/>
          <a:lstStyle/>
          <a:p>
            <a:pPr eaLnBrk="1" hangingPunct="1"/>
            <a:r>
              <a:rPr lang="en-US" altLang="en-US" sz="2600" dirty="0" smtClean="0"/>
              <a:t>Isobaric Nuclear Systems</a:t>
            </a:r>
            <a:r>
              <a:rPr lang="en-US" altLang="en-US" sz="2600" dirty="0" smtClean="0">
                <a:solidFill>
                  <a:srgbClr val="0000CC"/>
                </a:solidFill>
              </a:rPr>
              <a:t/>
            </a:r>
            <a:br>
              <a:rPr lang="en-US" altLang="en-US" sz="2600" dirty="0" smtClean="0">
                <a:solidFill>
                  <a:srgbClr val="0000CC"/>
                </a:solidFill>
              </a:rPr>
            </a:br>
            <a:r>
              <a:rPr lang="en-US" altLang="en-US" sz="2000" dirty="0" smtClean="0">
                <a:solidFill>
                  <a:srgbClr val="0000CC"/>
                </a:solidFill>
              </a:rPr>
              <a:t>A laboratory for studying fundamental nuclear physics</a:t>
            </a:r>
            <a:r>
              <a:rPr lang="en-US" altLang="en-US" dirty="0" smtClean="0"/>
              <a:t/>
            </a:r>
            <a:br>
              <a:rPr lang="en-US" altLang="en-US" dirty="0" smtClean="0"/>
            </a:br>
            <a:r>
              <a:rPr lang="en-US" altLang="en-US" sz="800" dirty="0" smtClean="0"/>
              <a:t/>
            </a:r>
            <a:br>
              <a:rPr lang="en-US" altLang="en-US" sz="800" dirty="0" smtClean="0"/>
            </a:br>
            <a:r>
              <a:rPr lang="en-US" altLang="en-US" dirty="0" smtClean="0"/>
              <a:t/>
            </a:r>
            <a:br>
              <a:rPr lang="en-US" altLang="en-US" dirty="0" smtClean="0"/>
            </a:br>
            <a:r>
              <a:rPr lang="en-US" altLang="en-US" dirty="0" smtClean="0"/>
              <a:t/>
            </a:r>
            <a:br>
              <a:rPr lang="en-US" altLang="en-US" dirty="0" smtClean="0"/>
            </a:br>
            <a:r>
              <a:rPr lang="en-US" altLang="en-US" sz="1800" dirty="0" smtClean="0">
                <a:solidFill>
                  <a:srgbClr val="00B050"/>
                </a:solidFill>
              </a:rPr>
              <a:t/>
            </a:r>
            <a:br>
              <a:rPr lang="en-US" altLang="en-US" sz="1800" dirty="0" smtClean="0">
                <a:solidFill>
                  <a:srgbClr val="00B050"/>
                </a:solidFill>
              </a:rPr>
            </a:br>
            <a:endParaRPr lang="en-US" altLang="en-US" sz="2000" baseline="30000" dirty="0" smtClean="0">
              <a:solidFill>
                <a:srgbClr val="00B050"/>
              </a:solidFill>
            </a:endParaRPr>
          </a:p>
        </p:txBody>
      </p:sp>
      <p:sp>
        <p:nvSpPr>
          <p:cNvPr id="13315" name="Subtitle 2"/>
          <p:cNvSpPr>
            <a:spLocks noGrp="1"/>
          </p:cNvSpPr>
          <p:nvPr>
            <p:ph type="subTitle" idx="1"/>
          </p:nvPr>
        </p:nvSpPr>
        <p:spPr>
          <a:xfrm>
            <a:off x="1371600" y="4038600"/>
            <a:ext cx="6400800" cy="990600"/>
          </a:xfrm>
        </p:spPr>
        <p:txBody>
          <a:bodyPr/>
          <a:lstStyle/>
          <a:p>
            <a:pPr eaLnBrk="1" hangingPunct="1">
              <a:spcBef>
                <a:spcPts val="400"/>
              </a:spcBef>
            </a:pPr>
            <a:r>
              <a:rPr lang="en-US" altLang="en-US" sz="1600" dirty="0" smtClean="0">
                <a:solidFill>
                  <a:schemeClr val="tx1"/>
                </a:solidFill>
              </a:rPr>
              <a:t>Jim Thomas</a:t>
            </a:r>
          </a:p>
          <a:p>
            <a:pPr eaLnBrk="1" hangingPunct="1">
              <a:spcBef>
                <a:spcPts val="400"/>
              </a:spcBef>
            </a:pPr>
            <a:r>
              <a:rPr lang="en-US" altLang="en-US" sz="1600" b="0" dirty="0" smtClean="0">
                <a:solidFill>
                  <a:srgbClr val="0000CC"/>
                </a:solidFill>
              </a:rPr>
              <a:t>Lawrence Berkeley National Laboratory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1547812" y="1395413"/>
            <a:ext cx="6834188" cy="4243387"/>
          </a:xfrm>
        </p:spPr>
        <p:txBody>
          <a:bodyPr/>
          <a:lstStyle/>
          <a:p>
            <a:r>
              <a:rPr lang="en-US" dirty="0" smtClean="0"/>
              <a:t>What is an isobar?</a:t>
            </a:r>
          </a:p>
          <a:p>
            <a:endParaRPr lang="en-US" sz="800" dirty="0" smtClean="0"/>
          </a:p>
          <a:p>
            <a:r>
              <a:rPr lang="en-US" dirty="0" smtClean="0"/>
              <a:t>A valuable tool for studying fundamental nuclear physics</a:t>
            </a:r>
          </a:p>
          <a:p>
            <a:pPr lvl="1"/>
            <a:r>
              <a:rPr lang="en-US" dirty="0" smtClean="0"/>
              <a:t>Non-accelerator based experiments</a:t>
            </a:r>
          </a:p>
          <a:p>
            <a:pPr lvl="2"/>
            <a:r>
              <a:rPr lang="en-US" dirty="0" smtClean="0"/>
              <a:t>Double Beta Decay </a:t>
            </a:r>
          </a:p>
          <a:p>
            <a:pPr lvl="1"/>
            <a:r>
              <a:rPr lang="en-US" dirty="0" smtClean="0"/>
              <a:t>Accelerated beams</a:t>
            </a:r>
          </a:p>
          <a:p>
            <a:pPr lvl="2"/>
            <a:r>
              <a:rPr lang="en-US" dirty="0" smtClean="0"/>
              <a:t>Flow systematics and the Chiral Magnetic Effect</a:t>
            </a:r>
          </a:p>
          <a:p>
            <a:pPr marL="452438" lvl="1" indent="0">
              <a:buNone/>
            </a:pPr>
            <a:endParaRPr lang="en-US" sz="800" dirty="0"/>
          </a:p>
          <a:p>
            <a:r>
              <a:rPr lang="en-US" dirty="0" smtClean="0"/>
              <a:t>The Chiral Magnetic Effect</a:t>
            </a:r>
          </a:p>
          <a:p>
            <a:pPr lvl="1"/>
            <a:r>
              <a:rPr lang="en-US" dirty="0" smtClean="0"/>
              <a:t>In depth</a:t>
            </a:r>
          </a:p>
          <a:p>
            <a:pPr lvl="1"/>
            <a:endParaRPr lang="en-US" sz="800" dirty="0" smtClean="0"/>
          </a:p>
          <a:p>
            <a:r>
              <a:rPr lang="en-US" dirty="0" smtClean="0"/>
              <a:t>Accelerated isobaric beams</a:t>
            </a:r>
          </a:p>
          <a:p>
            <a:pPr lvl="1"/>
            <a:r>
              <a:rPr lang="en-US" dirty="0" smtClean="0"/>
              <a:t>CME and the Beam Energy Scan</a:t>
            </a:r>
          </a:p>
          <a:p>
            <a:pPr lvl="1"/>
            <a:endParaRPr lang="en-US" sz="800" dirty="0" smtClean="0"/>
          </a:p>
          <a:p>
            <a:r>
              <a:rPr lang="en-US" dirty="0" smtClean="0"/>
              <a:t>The future</a:t>
            </a:r>
          </a:p>
          <a:p>
            <a:pPr lvl="1"/>
            <a:r>
              <a:rPr lang="en-US" dirty="0" smtClean="0"/>
              <a:t>An adjustable magnetic field to further explore chiral symmetry restoration in heavy ion collisions</a:t>
            </a:r>
          </a:p>
          <a:p>
            <a:pPr lvl="1"/>
            <a:r>
              <a:rPr lang="en-US" dirty="0" smtClean="0"/>
              <a:t>(A list of a few dirty details that I didn’t talk about)</a:t>
            </a:r>
          </a:p>
          <a:p>
            <a:pPr lvl="1"/>
            <a:endParaRPr lang="en-US" sz="800" dirty="0" smtClean="0"/>
          </a:p>
          <a:p>
            <a:pPr marL="452438" lvl="1" indent="0">
              <a:buNone/>
            </a:pPr>
            <a:endParaRPr lang="en-US" dirty="0" smtClean="0"/>
          </a:p>
        </p:txBody>
      </p:sp>
    </p:spTree>
    <p:extLst>
      <p:ext uri="{BB962C8B-B14F-4D97-AF65-F5344CB8AC3E}">
        <p14:creationId xmlns:p14="http://schemas.microsoft.com/office/powerpoint/2010/main" val="14025003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p:txBody>
          <a:bodyPr/>
          <a:lstStyle/>
          <a:p>
            <a:r>
              <a:rPr lang="en-US" altLang="en-US" dirty="0"/>
              <a:t>Table of the Isotopes</a:t>
            </a:r>
          </a:p>
        </p:txBody>
      </p:sp>
      <p:sp>
        <p:nvSpPr>
          <p:cNvPr id="370691" name="Rectangle 3"/>
          <p:cNvSpPr>
            <a:spLocks noGrp="1" noChangeArrowheads="1"/>
          </p:cNvSpPr>
          <p:nvPr>
            <p:ph type="body" idx="1"/>
          </p:nvPr>
        </p:nvSpPr>
        <p:spPr/>
        <p:txBody>
          <a:bodyPr/>
          <a:lstStyle/>
          <a:p>
            <a:endParaRPr lang="en-US" altLang="en-US"/>
          </a:p>
        </p:txBody>
      </p:sp>
      <p:pic>
        <p:nvPicPr>
          <p:cNvPr id="370695" name="Picture 7" descr="TO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675" y="923925"/>
            <a:ext cx="8683625" cy="5476875"/>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a:off x="4495800" y="5151783"/>
            <a:ext cx="4114800" cy="1249017"/>
            <a:chOff x="4495800" y="5151783"/>
            <a:chExt cx="4114800" cy="1249017"/>
          </a:xfrm>
        </p:grpSpPr>
        <p:sp>
          <p:nvSpPr>
            <p:cNvPr id="370697" name="Text Box 9"/>
            <p:cNvSpPr txBox="1">
              <a:spLocks noChangeArrowheads="1"/>
            </p:cNvSpPr>
            <p:nvPr/>
          </p:nvSpPr>
          <p:spPr bwMode="auto">
            <a:xfrm>
              <a:off x="4495800" y="5415915"/>
              <a:ext cx="4114800"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ts val="600"/>
                </a:spcBef>
              </a:pPr>
              <a:r>
                <a:rPr lang="en-US" altLang="en-US" b="0" dirty="0" smtClean="0">
                  <a:solidFill>
                    <a:schemeClr val="tx1"/>
                  </a:solidFill>
                  <a:latin typeface="Arial" panose="020B0604020202020204" pitchFamily="34" charset="0"/>
                  <a:sym typeface="Symbol" pitchFamily="18" charset="2"/>
                </a:rPr>
                <a:t>Neutron rich elements on the right</a:t>
              </a:r>
            </a:p>
            <a:p>
              <a:pPr>
                <a:spcBef>
                  <a:spcPts val="600"/>
                </a:spcBef>
              </a:pPr>
              <a:r>
                <a:rPr lang="en-US" altLang="en-US" b="0" dirty="0" smtClean="0">
                  <a:solidFill>
                    <a:schemeClr val="tx1"/>
                  </a:solidFill>
                  <a:latin typeface="Arial" panose="020B0604020202020204" pitchFamily="34" charset="0"/>
                  <a:cs typeface="Arial" panose="020B0604020202020204" pitchFamily="34" charset="0"/>
                  <a:sym typeface="Symbol" pitchFamily="18" charset="2"/>
                </a:rPr>
                <a:t>Proton rich elements on the left</a:t>
              </a:r>
            </a:p>
            <a:p>
              <a:pPr>
                <a:spcBef>
                  <a:spcPts val="600"/>
                </a:spcBef>
              </a:pPr>
              <a:r>
                <a:rPr lang="en-US" altLang="en-US" b="0" dirty="0" smtClean="0">
                  <a:solidFill>
                    <a:schemeClr val="tx1"/>
                  </a:solidFill>
                  <a:latin typeface="Arial" panose="020B0604020202020204" pitchFamily="34" charset="0"/>
                  <a:sym typeface="Symbol" pitchFamily="18" charset="2"/>
                </a:rPr>
                <a:t>The valley of stability runs up the middle</a:t>
              </a:r>
              <a:endParaRPr lang="en-US" altLang="en-US" b="0" dirty="0">
                <a:solidFill>
                  <a:schemeClr val="tx1"/>
                </a:solidFill>
                <a:latin typeface="Arial" panose="020B0604020202020204" pitchFamily="34" charset="0"/>
                <a:cs typeface="Arial" panose="020B0604020202020204" pitchFamily="34" charset="0"/>
                <a:sym typeface="Symbol" pitchFamily="18" charset="2"/>
              </a:endParaRPr>
            </a:p>
          </p:txBody>
        </p:sp>
        <p:cxnSp>
          <p:nvCxnSpPr>
            <p:cNvPr id="3" name="Straight Arrow Connector 2"/>
            <p:cNvCxnSpPr/>
            <p:nvPr/>
          </p:nvCxnSpPr>
          <p:spPr bwMode="auto">
            <a:xfrm>
              <a:off x="6099312" y="5151783"/>
              <a:ext cx="990600" cy="0"/>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grpSp>
      <p:sp>
        <p:nvSpPr>
          <p:cNvPr id="9" name="Text Box 6"/>
          <p:cNvSpPr txBox="1">
            <a:spLocks noChangeArrowheads="1"/>
          </p:cNvSpPr>
          <p:nvPr/>
        </p:nvSpPr>
        <p:spPr bwMode="auto">
          <a:xfrm>
            <a:off x="301488" y="1076739"/>
            <a:ext cx="3124200" cy="206210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b="0" dirty="0" smtClean="0">
                <a:solidFill>
                  <a:schemeClr val="tx1"/>
                </a:solidFill>
                <a:latin typeface="Arial" panose="020B0604020202020204" pitchFamily="34" charset="0"/>
                <a:cs typeface="Arial" panose="020B0604020202020204" pitchFamily="34" charset="0"/>
              </a:rPr>
              <a:t>Isotopes of  an element (same proton number) run along a row</a:t>
            </a:r>
          </a:p>
          <a:p>
            <a:pPr>
              <a:spcBef>
                <a:spcPct val="50000"/>
              </a:spcBef>
            </a:pPr>
            <a:r>
              <a:rPr lang="en-US" altLang="en-US" b="0" dirty="0" smtClean="0">
                <a:solidFill>
                  <a:schemeClr val="tx1"/>
                </a:solidFill>
                <a:latin typeface="Arial" panose="020B0604020202020204" pitchFamily="34" charset="0"/>
              </a:rPr>
              <a:t>Isotones (same neutron number) run in columns</a:t>
            </a:r>
          </a:p>
          <a:p>
            <a:pPr>
              <a:spcBef>
                <a:spcPct val="50000"/>
              </a:spcBef>
            </a:pPr>
            <a:r>
              <a:rPr lang="en-US" altLang="en-US" b="0" dirty="0" smtClean="0">
                <a:solidFill>
                  <a:schemeClr val="tx1"/>
                </a:solidFill>
                <a:latin typeface="Arial" panose="020B0604020202020204" pitchFamily="34" charset="0"/>
                <a:cs typeface="Arial" panose="020B0604020202020204" pitchFamily="34" charset="0"/>
              </a:rPr>
              <a:t>Isobars (same mass       number) run along                  the diagonals</a:t>
            </a:r>
            <a:endParaRPr lang="en-US" altLang="en-US" b="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4566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p:txBody>
          <a:bodyPr/>
          <a:lstStyle/>
          <a:p>
            <a:r>
              <a:rPr lang="en-US" altLang="en-US" dirty="0"/>
              <a:t>Table of the Isotopes</a:t>
            </a:r>
          </a:p>
        </p:txBody>
      </p:sp>
      <p:sp>
        <p:nvSpPr>
          <p:cNvPr id="370691" name="Rectangle 3"/>
          <p:cNvSpPr>
            <a:spLocks noGrp="1" noChangeArrowheads="1"/>
          </p:cNvSpPr>
          <p:nvPr>
            <p:ph type="body" idx="1"/>
          </p:nvPr>
        </p:nvSpPr>
        <p:spPr/>
        <p:txBody>
          <a:bodyPr/>
          <a:lstStyle/>
          <a:p>
            <a:endParaRPr lang="en-US" altLang="en-US"/>
          </a:p>
        </p:txBody>
      </p:sp>
      <p:pic>
        <p:nvPicPr>
          <p:cNvPr id="370695" name="Picture 7" descr="TO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675" y="923925"/>
            <a:ext cx="8683625" cy="5476875"/>
          </a:xfrm>
          <a:prstGeom prst="rect">
            <a:avLst/>
          </a:prstGeom>
          <a:noFill/>
          <a:extLst>
            <a:ext uri="{909E8E84-426E-40DD-AFC4-6F175D3DCCD1}">
              <a14:hiddenFill xmlns:a14="http://schemas.microsoft.com/office/drawing/2010/main">
                <a:solidFill>
                  <a:srgbClr val="FFFFFF"/>
                </a:solidFill>
              </a14:hiddenFill>
            </a:ext>
          </a:extLst>
        </p:spPr>
      </p:pic>
      <p:sp>
        <p:nvSpPr>
          <p:cNvPr id="370694" name="Text Box 6"/>
          <p:cNvSpPr txBox="1">
            <a:spLocks noChangeArrowheads="1"/>
          </p:cNvSpPr>
          <p:nvPr/>
        </p:nvSpPr>
        <p:spPr bwMode="auto">
          <a:xfrm>
            <a:off x="304800" y="1079500"/>
            <a:ext cx="2743200" cy="156966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b="0" dirty="0" smtClean="0">
                <a:solidFill>
                  <a:schemeClr val="tx1"/>
                </a:solidFill>
                <a:latin typeface="Arial" panose="020B0604020202020204" pitchFamily="34" charset="0"/>
              </a:rPr>
              <a:t>Radioactive </a:t>
            </a:r>
            <a:r>
              <a:rPr lang="en-US" altLang="en-US" b="0" dirty="0" smtClean="0">
                <a:solidFill>
                  <a:schemeClr val="tx1"/>
                </a:solidFill>
                <a:latin typeface="Arial" panose="020B0604020202020204" pitchFamily="34" charset="0"/>
                <a:cs typeface="Arial" panose="020B0604020202020204" pitchFamily="34" charset="0"/>
              </a:rPr>
              <a:t>decays occur wherever </a:t>
            </a:r>
            <a:r>
              <a:rPr lang="en-US" altLang="en-US" b="0" dirty="0">
                <a:solidFill>
                  <a:schemeClr val="tx1"/>
                </a:solidFill>
                <a:latin typeface="Arial" panose="020B0604020202020204" pitchFamily="34" charset="0"/>
                <a:cs typeface="Arial" panose="020B0604020202020204" pitchFamily="34" charset="0"/>
              </a:rPr>
              <a:t>it is energetically allowed and not forbidden by spin selection rules or forbidden by nuclear </a:t>
            </a:r>
            <a:r>
              <a:rPr lang="en-US" altLang="en-US" b="0" dirty="0" smtClean="0">
                <a:solidFill>
                  <a:schemeClr val="tx1"/>
                </a:solidFill>
                <a:latin typeface="Arial" panose="020B0604020202020204" pitchFamily="34" charset="0"/>
                <a:cs typeface="Arial" panose="020B0604020202020204" pitchFamily="34" charset="0"/>
              </a:rPr>
              <a:t>  matrix </a:t>
            </a:r>
            <a:r>
              <a:rPr lang="en-US" altLang="en-US" b="0" dirty="0">
                <a:solidFill>
                  <a:schemeClr val="tx1"/>
                </a:solidFill>
                <a:latin typeface="Arial" panose="020B0604020202020204" pitchFamily="34" charset="0"/>
                <a:cs typeface="Arial" panose="020B0604020202020204" pitchFamily="34" charset="0"/>
              </a:rPr>
              <a:t>elements.</a:t>
            </a:r>
          </a:p>
        </p:txBody>
      </p:sp>
      <p:sp>
        <p:nvSpPr>
          <p:cNvPr id="370697" name="Text Box 9"/>
          <p:cNvSpPr txBox="1">
            <a:spLocks noChangeArrowheads="1"/>
          </p:cNvSpPr>
          <p:nvPr/>
        </p:nvSpPr>
        <p:spPr bwMode="auto">
          <a:xfrm>
            <a:off x="4028661" y="5393634"/>
            <a:ext cx="4114800"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ts val="600"/>
              </a:spcBef>
            </a:pPr>
            <a:r>
              <a:rPr lang="en-US" altLang="en-US" b="0" dirty="0" smtClean="0">
                <a:solidFill>
                  <a:schemeClr val="tx1"/>
                </a:solidFill>
                <a:latin typeface="Arial" panose="020B0604020202020204" pitchFamily="34" charset="0"/>
                <a:sym typeface="Symbol" pitchFamily="18" charset="2"/>
              </a:rPr>
              <a:t>All of these isotope are created by stellar burning and super nova explosions</a:t>
            </a:r>
          </a:p>
          <a:p>
            <a:pPr>
              <a:spcBef>
                <a:spcPts val="600"/>
              </a:spcBef>
            </a:pPr>
            <a:r>
              <a:rPr lang="en-US" altLang="en-US" b="0" dirty="0" smtClean="0">
                <a:solidFill>
                  <a:schemeClr val="tx1"/>
                </a:solidFill>
                <a:latin typeface="Arial" panose="020B0604020202020204" pitchFamily="34" charset="0"/>
                <a:sym typeface="Symbol" pitchFamily="18" charset="2"/>
              </a:rPr>
              <a:t>(except hydrogen)</a:t>
            </a:r>
          </a:p>
          <a:p>
            <a:pPr>
              <a:spcBef>
                <a:spcPts val="600"/>
              </a:spcBef>
            </a:pPr>
            <a:r>
              <a:rPr lang="en-US" altLang="en-US" b="0" dirty="0" smtClean="0">
                <a:solidFill>
                  <a:schemeClr val="tx1"/>
                </a:solidFill>
                <a:latin typeface="Arial" panose="020B0604020202020204" pitchFamily="34" charset="0"/>
                <a:sym typeface="Symbol" pitchFamily="18" charset="2"/>
              </a:rPr>
              <a:t>But, of course, not all are seen on earth</a:t>
            </a:r>
          </a:p>
        </p:txBody>
      </p:sp>
    </p:spTree>
    <p:extLst>
      <p:ext uri="{BB962C8B-B14F-4D97-AF65-F5344CB8AC3E}">
        <p14:creationId xmlns:p14="http://schemas.microsoft.com/office/powerpoint/2010/main" val="50430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06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69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ChangeArrowheads="1"/>
          </p:cNvSpPr>
          <p:nvPr>
            <p:ph type="title"/>
          </p:nvPr>
        </p:nvSpPr>
        <p:spPr/>
        <p:txBody>
          <a:bodyPr/>
          <a:lstStyle/>
          <a:p>
            <a:r>
              <a:rPr lang="en-US" altLang="en-US" dirty="0" smtClean="0"/>
              <a:t>Even the Neutron decays …</a:t>
            </a:r>
            <a:endParaRPr lang="en-US" altLang="en-US" dirty="0"/>
          </a:p>
        </p:txBody>
      </p:sp>
      <p:sp>
        <p:nvSpPr>
          <p:cNvPr id="344067" name="Rectangle 3"/>
          <p:cNvSpPr>
            <a:spLocks noGrp="1" noChangeArrowheads="1"/>
          </p:cNvSpPr>
          <p:nvPr>
            <p:ph type="body" idx="1"/>
          </p:nvPr>
        </p:nvSpPr>
        <p:spPr>
          <a:xfrm>
            <a:off x="1066799" y="1097622"/>
            <a:ext cx="7620001" cy="4243388"/>
          </a:xfrm>
        </p:spPr>
        <p:txBody>
          <a:bodyPr/>
          <a:lstStyle/>
          <a:p>
            <a:r>
              <a:rPr lang="en-US" altLang="en-US" dirty="0"/>
              <a:t>A free neutron is not stable and will </a:t>
            </a:r>
            <a:r>
              <a:rPr lang="en-US" altLang="en-US" dirty="0" smtClean="0"/>
              <a:t>decay via Beta Decay</a:t>
            </a:r>
            <a:endParaRPr lang="en-US" altLang="en-US" dirty="0"/>
          </a:p>
          <a:p>
            <a:pPr lvl="1"/>
            <a:r>
              <a:rPr lang="en-US" altLang="en-US" dirty="0"/>
              <a:t>The half life is 614.6 </a:t>
            </a:r>
            <a:r>
              <a:rPr lang="en-US" altLang="en-US" dirty="0" smtClean="0"/>
              <a:t>seconds  or   </a:t>
            </a:r>
            <a:r>
              <a:rPr lang="en-US" altLang="en-US" dirty="0" err="1" smtClean="0"/>
              <a:t>c</a:t>
            </a:r>
            <a:r>
              <a:rPr lang="en-US" altLang="en-US" dirty="0" err="1" smtClean="0">
                <a:latin typeface="Symbol" pitchFamily="18" charset="2"/>
              </a:rPr>
              <a:t>t</a:t>
            </a:r>
            <a:r>
              <a:rPr lang="en-US" altLang="en-US" dirty="0" smtClean="0"/>
              <a:t> </a:t>
            </a:r>
            <a:r>
              <a:rPr lang="en-US" altLang="en-US" dirty="0"/>
              <a:t>= 2.65 x 10</a:t>
            </a:r>
            <a:r>
              <a:rPr lang="en-US" altLang="en-US" baseline="30000" dirty="0"/>
              <a:t>8</a:t>
            </a:r>
            <a:r>
              <a:rPr lang="en-US" altLang="en-US" dirty="0"/>
              <a:t> </a:t>
            </a:r>
            <a:r>
              <a:rPr lang="en-US" altLang="en-US" dirty="0" smtClean="0"/>
              <a:t>km</a:t>
            </a:r>
            <a:endParaRPr lang="en-US" altLang="en-US" dirty="0"/>
          </a:p>
          <a:p>
            <a:pPr lvl="2"/>
            <a:r>
              <a:rPr lang="en-US" altLang="en-US" dirty="0" smtClean="0"/>
              <a:t>about </a:t>
            </a:r>
            <a:r>
              <a:rPr lang="en-US" altLang="en-US" dirty="0"/>
              <a:t>equal to the attention span of a full professor of physics </a:t>
            </a:r>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endParaRPr lang="en-US" altLang="en-US" sz="1600" dirty="0"/>
          </a:p>
          <a:p>
            <a:pPr marL="452438" lvl="1" indent="0">
              <a:buNone/>
            </a:pPr>
            <a:endParaRPr lang="en-US" altLang="en-US" dirty="0"/>
          </a:p>
        </p:txBody>
      </p:sp>
      <p:grpSp>
        <p:nvGrpSpPr>
          <p:cNvPr id="344099" name="Group 35"/>
          <p:cNvGrpSpPr>
            <a:grpSpLocks/>
          </p:cNvGrpSpPr>
          <p:nvPr/>
        </p:nvGrpSpPr>
        <p:grpSpPr bwMode="auto">
          <a:xfrm>
            <a:off x="1143000" y="2743200"/>
            <a:ext cx="6400800" cy="914400"/>
            <a:chOff x="720" y="1920"/>
            <a:chExt cx="4032" cy="576"/>
          </a:xfrm>
        </p:grpSpPr>
        <p:sp>
          <p:nvSpPr>
            <p:cNvPr id="344070" name="AutoShape 6"/>
            <p:cNvSpPr>
              <a:spLocks noChangeArrowheads="1"/>
            </p:cNvSpPr>
            <p:nvPr/>
          </p:nvSpPr>
          <p:spPr bwMode="auto">
            <a:xfrm>
              <a:off x="1632" y="2055"/>
              <a:ext cx="615" cy="306"/>
            </a:xfrm>
            <a:prstGeom prst="rightArrow">
              <a:avLst>
                <a:gd name="adj1" fmla="val 50000"/>
                <a:gd name="adj2" fmla="val 50245"/>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44082" name="Group 18"/>
            <p:cNvGrpSpPr>
              <a:grpSpLocks/>
            </p:cNvGrpSpPr>
            <p:nvPr/>
          </p:nvGrpSpPr>
          <p:grpSpPr bwMode="auto">
            <a:xfrm>
              <a:off x="720" y="1920"/>
              <a:ext cx="576" cy="576"/>
              <a:chOff x="720" y="2016"/>
              <a:chExt cx="576" cy="576"/>
            </a:xfrm>
          </p:grpSpPr>
          <p:sp>
            <p:nvSpPr>
              <p:cNvPr id="344068" name="Oval 4"/>
              <p:cNvSpPr>
                <a:spLocks noChangeArrowheads="1"/>
              </p:cNvSpPr>
              <p:nvPr/>
            </p:nvSpPr>
            <p:spPr bwMode="auto">
              <a:xfrm>
                <a:off x="720" y="2016"/>
                <a:ext cx="576" cy="576"/>
              </a:xfrm>
              <a:prstGeom prst="ellipse">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4073" name="Text Box 9"/>
              <p:cNvSpPr txBox="1">
                <a:spLocks noChangeArrowheads="1"/>
              </p:cNvSpPr>
              <p:nvPr/>
            </p:nvSpPr>
            <p:spPr bwMode="auto">
              <a:xfrm>
                <a:off x="840" y="2192"/>
                <a:ext cx="336" cy="21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rPr>
                  <a:t>n</a:t>
                </a:r>
              </a:p>
            </p:txBody>
          </p:sp>
        </p:grpSp>
        <p:grpSp>
          <p:nvGrpSpPr>
            <p:cNvPr id="344081" name="Group 17"/>
            <p:cNvGrpSpPr>
              <a:grpSpLocks/>
            </p:cNvGrpSpPr>
            <p:nvPr/>
          </p:nvGrpSpPr>
          <p:grpSpPr bwMode="auto">
            <a:xfrm>
              <a:off x="2592" y="1920"/>
              <a:ext cx="576" cy="576"/>
              <a:chOff x="2592" y="2016"/>
              <a:chExt cx="576" cy="576"/>
            </a:xfrm>
          </p:grpSpPr>
          <p:sp>
            <p:nvSpPr>
              <p:cNvPr id="344069" name="Oval 5"/>
              <p:cNvSpPr>
                <a:spLocks noChangeArrowheads="1"/>
              </p:cNvSpPr>
              <p:nvPr/>
            </p:nvSpPr>
            <p:spPr bwMode="auto">
              <a:xfrm>
                <a:off x="2592" y="2016"/>
                <a:ext cx="576" cy="576"/>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4074" name="Text Box 10"/>
              <p:cNvSpPr txBox="1">
                <a:spLocks noChangeArrowheads="1"/>
              </p:cNvSpPr>
              <p:nvPr/>
            </p:nvSpPr>
            <p:spPr bwMode="auto">
              <a:xfrm>
                <a:off x="2778" y="2191"/>
                <a:ext cx="21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rPr>
                  <a:t>p</a:t>
                </a:r>
              </a:p>
            </p:txBody>
          </p:sp>
        </p:grpSp>
        <p:sp>
          <p:nvSpPr>
            <p:cNvPr id="344075" name="Text Box 11"/>
            <p:cNvSpPr txBox="1">
              <a:spLocks noChangeArrowheads="1"/>
            </p:cNvSpPr>
            <p:nvPr/>
          </p:nvSpPr>
          <p:spPr bwMode="auto">
            <a:xfrm>
              <a:off x="3360" y="2092"/>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rPr>
                <a:t>+</a:t>
              </a:r>
            </a:p>
          </p:txBody>
        </p:sp>
        <p:grpSp>
          <p:nvGrpSpPr>
            <p:cNvPr id="344080" name="Group 16"/>
            <p:cNvGrpSpPr>
              <a:grpSpLocks/>
            </p:cNvGrpSpPr>
            <p:nvPr/>
          </p:nvGrpSpPr>
          <p:grpSpPr bwMode="auto">
            <a:xfrm>
              <a:off x="3722" y="2088"/>
              <a:ext cx="288" cy="240"/>
              <a:chOff x="3722" y="2184"/>
              <a:chExt cx="288" cy="240"/>
            </a:xfrm>
          </p:grpSpPr>
          <p:sp>
            <p:nvSpPr>
              <p:cNvPr id="344071" name="Oval 7"/>
              <p:cNvSpPr>
                <a:spLocks noChangeArrowheads="1"/>
              </p:cNvSpPr>
              <p:nvPr/>
            </p:nvSpPr>
            <p:spPr bwMode="auto">
              <a:xfrm>
                <a:off x="3744" y="2184"/>
                <a:ext cx="240" cy="2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4076" name="Text Box 12"/>
              <p:cNvSpPr txBox="1">
                <a:spLocks noChangeArrowheads="1"/>
              </p:cNvSpPr>
              <p:nvPr/>
            </p:nvSpPr>
            <p:spPr bwMode="auto">
              <a:xfrm>
                <a:off x="3722" y="2189"/>
                <a:ext cx="2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folHlink"/>
                    </a:solidFill>
                  </a:rPr>
                  <a:t>e</a:t>
                </a:r>
              </a:p>
            </p:txBody>
          </p:sp>
        </p:grpSp>
        <p:sp>
          <p:nvSpPr>
            <p:cNvPr id="344079" name="Text Box 15"/>
            <p:cNvSpPr txBox="1">
              <a:spLocks noChangeArrowheads="1"/>
            </p:cNvSpPr>
            <p:nvPr/>
          </p:nvSpPr>
          <p:spPr bwMode="auto">
            <a:xfrm>
              <a:off x="4128" y="2092"/>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rPr>
                <a:t>+</a:t>
              </a:r>
            </a:p>
          </p:txBody>
        </p:sp>
        <p:grpSp>
          <p:nvGrpSpPr>
            <p:cNvPr id="344084" name="Group 20"/>
            <p:cNvGrpSpPr>
              <a:grpSpLocks/>
            </p:cNvGrpSpPr>
            <p:nvPr/>
          </p:nvGrpSpPr>
          <p:grpSpPr bwMode="auto">
            <a:xfrm>
              <a:off x="4512" y="2089"/>
              <a:ext cx="240" cy="240"/>
              <a:chOff x="4512" y="2064"/>
              <a:chExt cx="240" cy="240"/>
            </a:xfrm>
          </p:grpSpPr>
          <p:sp>
            <p:nvSpPr>
              <p:cNvPr id="344072" name="Oval 8"/>
              <p:cNvSpPr>
                <a:spLocks noChangeArrowheads="1"/>
              </p:cNvSpPr>
              <p:nvPr/>
            </p:nvSpPr>
            <p:spPr bwMode="auto">
              <a:xfrm>
                <a:off x="4512" y="2064"/>
                <a:ext cx="240" cy="240"/>
              </a:xfrm>
              <a:prstGeom prst="ellipse">
                <a:avLst/>
              </a:prstGeom>
              <a:solidFill>
                <a:srgbClr val="EAEAEA"/>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344083" name="Object 19"/>
              <p:cNvGraphicFramePr>
                <a:graphicFrameLocks noChangeAspect="1"/>
              </p:cNvGraphicFramePr>
              <p:nvPr/>
            </p:nvGraphicFramePr>
            <p:xfrm>
              <a:off x="4578" y="2107"/>
              <a:ext cx="132" cy="156"/>
            </p:xfrm>
            <a:graphic>
              <a:graphicData uri="http://schemas.openxmlformats.org/presentationml/2006/ole">
                <mc:AlternateContent xmlns:mc="http://schemas.openxmlformats.org/markup-compatibility/2006">
                  <mc:Choice xmlns:v="urn:schemas-microsoft-com:vml" Requires="v">
                    <p:oleObj spid="_x0000_s78880" name="Equation" r:id="rId4" imgW="139680" imgH="164880" progId="Equation.DSMT4">
                      <p:embed/>
                    </p:oleObj>
                  </mc:Choice>
                  <mc:Fallback>
                    <p:oleObj name="Equation" r:id="rId4" imgW="139680" imgH="16488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8" y="2107"/>
                            <a:ext cx="132" cy="156"/>
                          </a:xfrm>
                          <a:prstGeom prst="rect">
                            <a:avLst/>
                          </a:prstGeom>
                          <a:solidFill>
                            <a:srgbClr val="EAEAE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nvGrpSpPr>
          <p:cNvPr id="344098" name="Group 34"/>
          <p:cNvGrpSpPr>
            <a:grpSpLocks/>
          </p:cNvGrpSpPr>
          <p:nvPr/>
        </p:nvGrpSpPr>
        <p:grpSpPr bwMode="auto">
          <a:xfrm>
            <a:off x="5334000" y="3771900"/>
            <a:ext cx="2971800" cy="876300"/>
            <a:chOff x="3360" y="2568"/>
            <a:chExt cx="1872" cy="552"/>
          </a:xfrm>
        </p:grpSpPr>
        <p:sp>
          <p:nvSpPr>
            <p:cNvPr id="344086" name="AutoShape 22"/>
            <p:cNvSpPr>
              <a:spLocks/>
            </p:cNvSpPr>
            <p:nvPr/>
          </p:nvSpPr>
          <p:spPr bwMode="auto">
            <a:xfrm rot="16200000">
              <a:off x="4092" y="2220"/>
              <a:ext cx="312" cy="1008"/>
            </a:xfrm>
            <a:prstGeom prst="leftBrace">
              <a:avLst>
                <a:gd name="adj1" fmla="val 26923"/>
                <a:gd name="adj2" fmla="val 5115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4088" name="Text Box 24"/>
            <p:cNvSpPr txBox="1">
              <a:spLocks noChangeArrowheads="1"/>
            </p:cNvSpPr>
            <p:nvPr/>
          </p:nvSpPr>
          <p:spPr bwMode="auto">
            <a:xfrm>
              <a:off x="3360" y="2908"/>
              <a:ext cx="187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600" b="0" dirty="0">
                  <a:solidFill>
                    <a:schemeClr val="tx1"/>
                  </a:solidFill>
                  <a:latin typeface="Arial" charset="0"/>
                </a:rPr>
                <a:t>conserve lepton number</a:t>
              </a:r>
            </a:p>
          </p:txBody>
        </p:sp>
      </p:grpSp>
      <p:grpSp>
        <p:nvGrpSpPr>
          <p:cNvPr id="344097" name="Group 33"/>
          <p:cNvGrpSpPr>
            <a:grpSpLocks/>
          </p:cNvGrpSpPr>
          <p:nvPr/>
        </p:nvGrpSpPr>
        <p:grpSpPr bwMode="auto">
          <a:xfrm>
            <a:off x="1447800" y="2209800"/>
            <a:ext cx="7467600" cy="2438400"/>
            <a:chOff x="912" y="1584"/>
            <a:chExt cx="4704" cy="1536"/>
          </a:xfrm>
        </p:grpSpPr>
        <p:sp>
          <p:nvSpPr>
            <p:cNvPr id="344085" name="AutoShape 21"/>
            <p:cNvSpPr>
              <a:spLocks/>
            </p:cNvSpPr>
            <p:nvPr/>
          </p:nvSpPr>
          <p:spPr bwMode="auto">
            <a:xfrm rot="16200000">
              <a:off x="1812" y="1692"/>
              <a:ext cx="312" cy="2112"/>
            </a:xfrm>
            <a:prstGeom prst="leftBrace">
              <a:avLst>
                <a:gd name="adj1" fmla="val 56410"/>
                <a:gd name="adj2" fmla="val 5115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4087" name="Text Box 23"/>
            <p:cNvSpPr txBox="1">
              <a:spLocks noChangeArrowheads="1"/>
            </p:cNvSpPr>
            <p:nvPr/>
          </p:nvSpPr>
          <p:spPr bwMode="auto">
            <a:xfrm>
              <a:off x="1104" y="2908"/>
              <a:ext cx="187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600" b="0" dirty="0">
                  <a:solidFill>
                    <a:schemeClr val="tx1"/>
                  </a:solidFill>
                  <a:latin typeface="Arial" charset="0"/>
                </a:rPr>
                <a:t>conserve baryon number</a:t>
              </a:r>
            </a:p>
          </p:txBody>
        </p:sp>
        <p:grpSp>
          <p:nvGrpSpPr>
            <p:cNvPr id="344093" name="Group 29"/>
            <p:cNvGrpSpPr>
              <a:grpSpLocks/>
            </p:cNvGrpSpPr>
            <p:nvPr/>
          </p:nvGrpSpPr>
          <p:grpSpPr bwMode="auto">
            <a:xfrm>
              <a:off x="2928" y="1584"/>
              <a:ext cx="2688" cy="366"/>
              <a:chOff x="2928" y="1584"/>
              <a:chExt cx="2688" cy="366"/>
            </a:xfrm>
          </p:grpSpPr>
          <p:sp>
            <p:nvSpPr>
              <p:cNvPr id="344089" name="AutoShape 25"/>
              <p:cNvSpPr>
                <a:spLocks/>
              </p:cNvSpPr>
              <p:nvPr/>
            </p:nvSpPr>
            <p:spPr bwMode="auto">
              <a:xfrm rot="5400000">
                <a:off x="3720" y="888"/>
                <a:ext cx="144" cy="1728"/>
              </a:xfrm>
              <a:prstGeom prst="leftBrace">
                <a:avLst>
                  <a:gd name="adj1" fmla="val 100000"/>
                  <a:gd name="adj2" fmla="val 5115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4090" name="Text Box 26"/>
              <p:cNvSpPr txBox="1">
                <a:spLocks noChangeArrowheads="1"/>
              </p:cNvSpPr>
              <p:nvPr/>
            </p:nvSpPr>
            <p:spPr bwMode="auto">
              <a:xfrm>
                <a:off x="4752" y="1584"/>
                <a:ext cx="864"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b="0" dirty="0">
                    <a:solidFill>
                      <a:schemeClr val="tx1"/>
                    </a:solidFill>
                  </a:rPr>
                  <a:t>conserve charge</a:t>
                </a:r>
              </a:p>
            </p:txBody>
          </p:sp>
        </p:grpSp>
      </p:grpSp>
      <p:sp>
        <p:nvSpPr>
          <p:cNvPr id="344095" name="Text Box 31"/>
          <p:cNvSpPr txBox="1">
            <a:spLocks noChangeArrowheads="1"/>
          </p:cNvSpPr>
          <p:nvPr/>
        </p:nvSpPr>
        <p:spPr bwMode="auto">
          <a:xfrm>
            <a:off x="3276600" y="4907622"/>
            <a:ext cx="4572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grpSp>
        <p:nvGrpSpPr>
          <p:cNvPr id="3" name="Group 2"/>
          <p:cNvGrpSpPr/>
          <p:nvPr/>
        </p:nvGrpSpPr>
        <p:grpSpPr>
          <a:xfrm>
            <a:off x="871456" y="4864745"/>
            <a:ext cx="6816875" cy="1970064"/>
            <a:chOff x="871456" y="4864745"/>
            <a:chExt cx="6816875" cy="1970064"/>
          </a:xfrm>
        </p:grpSpPr>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1456" y="4864745"/>
              <a:ext cx="4081544" cy="1970064"/>
            </a:xfrm>
            <a:prstGeom prst="rect">
              <a:avLst/>
            </a:prstGeom>
          </p:spPr>
        </p:pic>
        <p:sp>
          <p:nvSpPr>
            <p:cNvPr id="32" name="Text Box 6"/>
            <p:cNvSpPr txBox="1">
              <a:spLocks noChangeArrowheads="1"/>
            </p:cNvSpPr>
            <p:nvPr/>
          </p:nvSpPr>
          <p:spPr bwMode="auto">
            <a:xfrm>
              <a:off x="5373756" y="5052368"/>
              <a:ext cx="2314575" cy="157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chemeClr val="tx1"/>
                  </a:solidFill>
                  <a:prstDash val="solid"/>
                  <a:miter lim="800000"/>
                  <a:headEnd/>
                  <a:tailEnd/>
                </a14:hiddenLine>
              </a:ext>
            </a:extLst>
          </p:spPr>
          <p:txBody>
            <a:bodyPr vert="horz" wrap="square" lIns="91173" tIns="45587" rIns="91173" bIns="45587" numCol="1" anchor="t" anchorCtr="0" compatLnSpc="1">
              <a:prstTxWarp prst="textNoShape">
                <a:avLst/>
              </a:prstTxWarp>
            </a:bodyPr>
            <a:lstStyle>
              <a:lvl1pPr marL="282575" indent="-282575" algn="l" defTabSz="901700" rtl="0" eaLnBrk="0" fontAlgn="base" hangingPunct="0">
                <a:lnSpc>
                  <a:spcPct val="90000"/>
                </a:lnSpc>
                <a:spcBef>
                  <a:spcPct val="30000"/>
                </a:spcBef>
                <a:spcAft>
                  <a:spcPct val="0"/>
                </a:spcAft>
                <a:buSzPct val="100000"/>
                <a:buChar char="•"/>
                <a:defRPr sz="1800" b="1">
                  <a:solidFill>
                    <a:schemeClr val="tx1"/>
                  </a:solidFill>
                  <a:latin typeface="Arial" pitchFamily="34" charset="0"/>
                  <a:ea typeface="+mn-ea"/>
                  <a:cs typeface="Arial" pitchFamily="34" charset="0"/>
                </a:defRPr>
              </a:lvl1pPr>
              <a:lvl2pPr marL="677863" indent="-225425" algn="l" defTabSz="901700" rtl="0" eaLnBrk="0" fontAlgn="base" hangingPunct="0">
                <a:lnSpc>
                  <a:spcPct val="90000"/>
                </a:lnSpc>
                <a:spcBef>
                  <a:spcPct val="30000"/>
                </a:spcBef>
                <a:spcAft>
                  <a:spcPct val="0"/>
                </a:spcAft>
                <a:buSzPct val="100000"/>
                <a:buChar char="–"/>
                <a:defRPr sz="1600" b="1">
                  <a:solidFill>
                    <a:srgbClr val="0033CC"/>
                  </a:solidFill>
                  <a:latin typeface="Arial" pitchFamily="34" charset="0"/>
                  <a:cs typeface="Arial" pitchFamily="34" charset="0"/>
                </a:defRPr>
              </a:lvl2pPr>
              <a:lvl3pPr marL="1127125" indent="-225425" algn="l" defTabSz="901700" rtl="0" eaLnBrk="0" fontAlgn="base" hangingPunct="0">
                <a:lnSpc>
                  <a:spcPct val="90000"/>
                </a:lnSpc>
                <a:spcBef>
                  <a:spcPct val="30000"/>
                </a:spcBef>
                <a:spcAft>
                  <a:spcPct val="0"/>
                </a:spcAft>
                <a:buSzPct val="100000"/>
                <a:buChar char="•"/>
                <a:defRPr sz="1600" b="1">
                  <a:solidFill>
                    <a:schemeClr val="hlink"/>
                  </a:solidFill>
                  <a:latin typeface="Arial" pitchFamily="34" charset="0"/>
                  <a:cs typeface="Arial" pitchFamily="34" charset="0"/>
                </a:defRPr>
              </a:lvl3pPr>
              <a:lvl4pPr marL="1522413" indent="-169863" algn="l" defTabSz="901700" rtl="0" eaLnBrk="0" fontAlgn="base" hangingPunct="0">
                <a:lnSpc>
                  <a:spcPct val="90000"/>
                </a:lnSpc>
                <a:spcBef>
                  <a:spcPct val="30000"/>
                </a:spcBef>
                <a:spcAft>
                  <a:spcPct val="0"/>
                </a:spcAft>
                <a:buSzPct val="100000"/>
                <a:buFont typeface="Helvetica"/>
                <a:buChar char="–"/>
                <a:defRPr sz="1400" b="1">
                  <a:solidFill>
                    <a:schemeClr val="tx1"/>
                  </a:solidFill>
                  <a:latin typeface="Arial" pitchFamily="34" charset="0"/>
                  <a:cs typeface="Arial" pitchFamily="34" charset="0"/>
                </a:defRPr>
              </a:lvl4pPr>
              <a:lvl5pPr marL="1974850" indent="-169863" algn="l" defTabSz="901700" rtl="0" eaLnBrk="0" fontAlgn="base" hangingPunct="0">
                <a:lnSpc>
                  <a:spcPct val="90000"/>
                </a:lnSpc>
                <a:spcBef>
                  <a:spcPct val="30000"/>
                </a:spcBef>
                <a:spcAft>
                  <a:spcPct val="0"/>
                </a:spcAft>
                <a:buSzPct val="100000"/>
                <a:buChar char="•"/>
                <a:defRPr sz="1200" b="1">
                  <a:solidFill>
                    <a:srgbClr val="FF3300"/>
                  </a:solidFill>
                  <a:latin typeface="Arial" pitchFamily="34" charset="0"/>
                  <a:cs typeface="Arial" pitchFamily="34" charset="0"/>
                </a:defRPr>
              </a:lvl5pPr>
              <a:lvl6pPr marL="24320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6pPr>
              <a:lvl7pPr marL="28892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7pPr>
              <a:lvl8pPr marL="33464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8pPr>
              <a:lvl9pPr marL="38036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9pPr>
            </a:lstStyle>
            <a:p>
              <a:pPr>
                <a:lnSpc>
                  <a:spcPct val="100000"/>
                </a:lnSpc>
                <a:spcBef>
                  <a:spcPct val="50000"/>
                </a:spcBef>
                <a:buSzTx/>
              </a:pPr>
              <a:r>
                <a:rPr lang="en-US" altLang="en-US" sz="1400" b="0" kern="0" dirty="0" smtClean="0"/>
                <a:t>The conversion of a </a:t>
              </a:r>
              <a:r>
                <a:rPr lang="en-US" altLang="en-US" sz="1400" b="0" u="sng" kern="0" dirty="0" smtClean="0"/>
                <a:t>down</a:t>
              </a:r>
              <a:r>
                <a:rPr lang="en-US" altLang="en-US" sz="1400" b="0" kern="0" dirty="0" smtClean="0"/>
                <a:t> quark into an </a:t>
              </a:r>
              <a:r>
                <a:rPr lang="en-US" altLang="en-US" sz="1400" b="0" u="sng" kern="0" dirty="0" smtClean="0"/>
                <a:t>up</a:t>
              </a:r>
              <a:r>
                <a:rPr lang="en-US" altLang="en-US" sz="1400" b="0" kern="0" dirty="0" smtClean="0"/>
                <a:t> quark proceeds via the emission of a massive intermediate vector boson</a:t>
              </a:r>
              <a:endParaRPr lang="en-US" altLang="en-US" sz="1400" b="0" kern="0" dirty="0"/>
            </a:p>
          </p:txBody>
        </p:sp>
      </p:grpSp>
    </p:spTree>
    <p:extLst>
      <p:ext uri="{BB962C8B-B14F-4D97-AF65-F5344CB8AC3E}">
        <p14:creationId xmlns:p14="http://schemas.microsoft.com/office/powerpoint/2010/main" val="28112545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440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4409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2"/>
          <p:cNvSpPr>
            <a:spLocks noGrp="1" noChangeArrowheads="1"/>
          </p:cNvSpPr>
          <p:nvPr>
            <p:ph type="title"/>
          </p:nvPr>
        </p:nvSpPr>
        <p:spPr/>
        <p:txBody>
          <a:bodyPr/>
          <a:lstStyle/>
          <a:p>
            <a:r>
              <a:rPr lang="en-US" altLang="en-US" dirty="0" smtClean="0"/>
              <a:t>Isobars: The </a:t>
            </a:r>
            <a:r>
              <a:rPr lang="en-US" altLang="en-US" dirty="0"/>
              <a:t>Valley of Stability  at  A = 77</a:t>
            </a:r>
          </a:p>
        </p:txBody>
      </p:sp>
      <p:sp>
        <p:nvSpPr>
          <p:cNvPr id="381955" name="Rectangle 3"/>
          <p:cNvSpPr>
            <a:spLocks noGrp="1" noChangeArrowheads="1"/>
          </p:cNvSpPr>
          <p:nvPr>
            <p:ph type="body" idx="1"/>
          </p:nvPr>
        </p:nvSpPr>
        <p:spPr/>
        <p:txBody>
          <a:bodyPr/>
          <a:lstStyle/>
          <a:p>
            <a:endParaRPr lang="en-US" altLang="en-US"/>
          </a:p>
        </p:txBody>
      </p:sp>
      <p:pic>
        <p:nvPicPr>
          <p:cNvPr id="381957" name="Picture 5" descr="Untitled-1 cop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188" y="990600"/>
            <a:ext cx="8683625" cy="460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1958" name="Text Box 6"/>
          <p:cNvSpPr txBox="1">
            <a:spLocks noChangeArrowheads="1"/>
          </p:cNvSpPr>
          <p:nvPr/>
        </p:nvSpPr>
        <p:spPr bwMode="auto">
          <a:xfrm>
            <a:off x="3124200" y="1371600"/>
            <a:ext cx="37338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8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0" dirty="0">
                <a:solidFill>
                  <a:schemeClr val="hlink"/>
                </a:solidFill>
                <a:latin typeface="Arial" panose="020B0604020202020204" pitchFamily="34" charset="0"/>
                <a:cs typeface="Arial" panose="020B0604020202020204" pitchFamily="34" charset="0"/>
              </a:rPr>
              <a:t>Note: </a:t>
            </a:r>
            <a:r>
              <a:rPr lang="en-US" altLang="en-US" b="0" dirty="0" smtClean="0">
                <a:solidFill>
                  <a:schemeClr val="hlink"/>
                </a:solidFill>
                <a:latin typeface="Arial" panose="020B0604020202020204" pitchFamily="34" charset="0"/>
                <a:cs typeface="Arial" panose="020B0604020202020204" pitchFamily="34" charset="0"/>
              </a:rPr>
              <a:t>proton #  </a:t>
            </a:r>
            <a:r>
              <a:rPr lang="en-US" altLang="en-US" b="0" dirty="0">
                <a:solidFill>
                  <a:schemeClr val="hlink"/>
                </a:solidFill>
                <a:latin typeface="Arial" panose="020B0604020202020204" pitchFamily="34" charset="0"/>
                <a:cs typeface="Arial" panose="020B0604020202020204" pitchFamily="34" charset="0"/>
              </a:rPr>
              <a:t>increases</a:t>
            </a:r>
            <a:r>
              <a:rPr lang="en-US" altLang="en-US" b="0" dirty="0">
                <a:solidFill>
                  <a:schemeClr val="accent2"/>
                </a:solidFill>
                <a:latin typeface="Arial" panose="020B0604020202020204" pitchFamily="34" charset="0"/>
                <a:cs typeface="Arial" panose="020B0604020202020204" pitchFamily="34" charset="0"/>
              </a:rPr>
              <a:t> </a:t>
            </a:r>
          </a:p>
        </p:txBody>
      </p:sp>
      <p:graphicFrame>
        <p:nvGraphicFramePr>
          <p:cNvPr id="381960" name="Object 8"/>
          <p:cNvGraphicFramePr>
            <a:graphicFrameLocks noChangeAspect="1"/>
          </p:cNvGraphicFramePr>
          <p:nvPr/>
        </p:nvGraphicFramePr>
        <p:xfrm>
          <a:off x="1524000" y="5715000"/>
          <a:ext cx="6581775" cy="685800"/>
        </p:xfrm>
        <a:graphic>
          <a:graphicData uri="http://schemas.openxmlformats.org/presentationml/2006/ole">
            <mc:AlternateContent xmlns:mc="http://schemas.openxmlformats.org/markup-compatibility/2006">
              <mc:Choice xmlns:v="urn:schemas-microsoft-com:vml" Requires="v">
                <p:oleObj spid="_x0000_s81980" name="Equation" r:id="rId5" imgW="4394160" imgH="457200" progId="Equation.DSMT4">
                  <p:embed/>
                </p:oleObj>
              </mc:Choice>
              <mc:Fallback>
                <p:oleObj name="Equation" r:id="rId5" imgW="4394160" imgH="4572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5715000"/>
                        <a:ext cx="6581775" cy="685800"/>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1961" name="Object 9"/>
          <p:cNvGraphicFramePr>
            <a:graphicFrameLocks noChangeAspect="1"/>
          </p:cNvGraphicFramePr>
          <p:nvPr/>
        </p:nvGraphicFramePr>
        <p:xfrm>
          <a:off x="2293938" y="6477000"/>
          <a:ext cx="5021262" cy="361950"/>
        </p:xfrm>
        <a:graphic>
          <a:graphicData uri="http://schemas.openxmlformats.org/presentationml/2006/ole">
            <mc:AlternateContent xmlns:mc="http://schemas.openxmlformats.org/markup-compatibility/2006">
              <mc:Choice xmlns:v="urn:schemas-microsoft-com:vml" Requires="v">
                <p:oleObj spid="_x0000_s81981" name="Equation" r:id="rId7" imgW="3352680" imgH="241200" progId="Equation.DSMT4">
                  <p:embed/>
                </p:oleObj>
              </mc:Choice>
              <mc:Fallback>
                <p:oleObj name="Equation" r:id="rId7" imgW="3352680" imgH="2412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93938" y="6477000"/>
                        <a:ext cx="5021262" cy="36195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81962" name="Text Box 10"/>
          <p:cNvSpPr txBox="1">
            <a:spLocks noChangeArrowheads="1"/>
          </p:cNvSpPr>
          <p:nvPr/>
        </p:nvSpPr>
        <p:spPr bwMode="auto">
          <a:xfrm>
            <a:off x="3581400" y="1981200"/>
            <a:ext cx="312420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 typeface="Symbol" pitchFamily="18" charset="2"/>
              <a:buNone/>
            </a:pPr>
            <a:r>
              <a:rPr lang="en-US" altLang="en-US" sz="1600" b="0" dirty="0">
                <a:solidFill>
                  <a:schemeClr val="accent2"/>
                </a:solidFill>
                <a:latin typeface="Arial" panose="020B0604020202020204" pitchFamily="34" charset="0"/>
                <a:cs typeface="Arial" panose="020B0604020202020204" pitchFamily="34" charset="0"/>
                <a:sym typeface="Symbol" pitchFamily="18" charset="2"/>
              </a:rPr>
              <a:t> </a:t>
            </a:r>
            <a:r>
              <a:rPr lang="en-US" altLang="en-US" sz="1600" b="0" dirty="0" smtClean="0">
                <a:solidFill>
                  <a:schemeClr val="accent2"/>
                </a:solidFill>
                <a:latin typeface="Arial" panose="020B0604020202020204" pitchFamily="34" charset="0"/>
                <a:cs typeface="Arial" panose="020B0604020202020204" pitchFamily="34" charset="0"/>
                <a:sym typeface="Symbol" pitchFamily="18" charset="2"/>
              </a:rPr>
              <a:t> is </a:t>
            </a:r>
            <a:r>
              <a:rPr lang="en-US" altLang="en-US" sz="1600" b="0" dirty="0">
                <a:solidFill>
                  <a:schemeClr val="accent2"/>
                </a:solidFill>
                <a:latin typeface="Arial" panose="020B0604020202020204" pitchFamily="34" charset="0"/>
                <a:cs typeface="Arial" panose="020B0604020202020204" pitchFamily="34" charset="0"/>
                <a:sym typeface="Symbol" pitchFamily="18" charset="2"/>
              </a:rPr>
              <a:t>the pairing energy</a:t>
            </a:r>
          </a:p>
          <a:p>
            <a:pPr>
              <a:buFont typeface="Symbol" pitchFamily="18" charset="2"/>
              <a:buChar char="d"/>
            </a:pPr>
            <a:r>
              <a:rPr lang="en-US" altLang="en-US" sz="1600" b="0" dirty="0">
                <a:solidFill>
                  <a:schemeClr val="accent2"/>
                </a:solidFill>
                <a:latin typeface="Arial" panose="020B0604020202020204" pitchFamily="34" charset="0"/>
                <a:cs typeface="Arial" panose="020B0604020202020204" pitchFamily="34" charset="0"/>
                <a:sym typeface="Symbol" pitchFamily="18" charset="2"/>
              </a:rPr>
              <a:t> = 0 for odd A nuclei</a:t>
            </a:r>
          </a:p>
          <a:p>
            <a:pPr>
              <a:buFont typeface="Symbol" pitchFamily="18" charset="2"/>
              <a:buChar char="d"/>
            </a:pPr>
            <a:r>
              <a:rPr lang="en-US" altLang="en-US" sz="1600" b="0" dirty="0">
                <a:solidFill>
                  <a:schemeClr val="accent2"/>
                </a:solidFill>
                <a:latin typeface="Arial" panose="020B0604020202020204" pitchFamily="34" charset="0"/>
                <a:cs typeface="Arial" panose="020B0604020202020204" pitchFamily="34" charset="0"/>
                <a:sym typeface="Symbol" pitchFamily="18" charset="2"/>
              </a:rPr>
              <a:t>   12/A</a:t>
            </a:r>
            <a:r>
              <a:rPr lang="en-US" altLang="en-US" sz="1600" b="0" baseline="30000" dirty="0">
                <a:solidFill>
                  <a:schemeClr val="accent2"/>
                </a:solidFill>
                <a:latin typeface="Arial" panose="020B0604020202020204" pitchFamily="34" charset="0"/>
                <a:cs typeface="Arial" panose="020B0604020202020204" pitchFamily="34" charset="0"/>
                <a:sym typeface="Symbol" pitchFamily="18" charset="2"/>
              </a:rPr>
              <a:t>½   </a:t>
            </a:r>
            <a:r>
              <a:rPr lang="en-US" altLang="en-US" sz="1600" b="0" dirty="0">
                <a:solidFill>
                  <a:schemeClr val="accent2"/>
                </a:solidFill>
                <a:latin typeface="Arial" panose="020B0604020202020204" pitchFamily="34" charset="0"/>
                <a:cs typeface="Arial" panose="020B0604020202020204" pitchFamily="34" charset="0"/>
                <a:sym typeface="Symbol" pitchFamily="18" charset="2"/>
              </a:rPr>
              <a:t>for odd N, odd Z, </a:t>
            </a:r>
          </a:p>
          <a:p>
            <a:pPr>
              <a:buFont typeface="Symbol" pitchFamily="18" charset="2"/>
              <a:buNone/>
            </a:pPr>
            <a:r>
              <a:rPr lang="en-US" altLang="en-US" sz="1600" b="0" dirty="0">
                <a:solidFill>
                  <a:schemeClr val="accent2"/>
                </a:solidFill>
                <a:latin typeface="Arial" panose="020B0604020202020204" pitchFamily="34" charset="0"/>
                <a:cs typeface="Arial" panose="020B0604020202020204" pitchFamily="34" charset="0"/>
                <a:sym typeface="Symbol" pitchFamily="18" charset="2"/>
              </a:rPr>
              <a:t>                    or even N, even Z</a:t>
            </a:r>
            <a:endParaRPr lang="en-US" altLang="en-US" sz="1600" b="0" baseline="30000" dirty="0">
              <a:solidFill>
                <a:schemeClr val="accent2"/>
              </a:solidFill>
              <a:latin typeface="Arial" panose="020B0604020202020204" pitchFamily="34" charset="0"/>
              <a:cs typeface="Arial" panose="020B0604020202020204" pitchFamily="34" charset="0"/>
              <a:sym typeface="Symbol" pitchFamily="18" charset="2"/>
            </a:endParaRPr>
          </a:p>
        </p:txBody>
      </p:sp>
      <p:sp>
        <p:nvSpPr>
          <p:cNvPr id="381959" name="AutoShape 7"/>
          <p:cNvSpPr>
            <a:spLocks noChangeArrowheads="1"/>
          </p:cNvSpPr>
          <p:nvPr/>
        </p:nvSpPr>
        <p:spPr bwMode="auto">
          <a:xfrm>
            <a:off x="5653087" y="1352550"/>
            <a:ext cx="976313" cy="428625"/>
          </a:xfrm>
          <a:prstGeom prst="rightArrow">
            <a:avLst>
              <a:gd name="adj1" fmla="val 50000"/>
              <a:gd name="adj2" fmla="val 56944"/>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82956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196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8196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19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196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501" name="Picture 5" descr="Untitled-3 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860425"/>
            <a:ext cx="8683625" cy="4654550"/>
          </a:xfrm>
          <a:prstGeom prst="rect">
            <a:avLst/>
          </a:prstGeom>
          <a:noFill/>
          <a:extLst>
            <a:ext uri="{909E8E84-426E-40DD-AFC4-6F175D3DCCD1}">
              <a14:hiddenFill xmlns:a14="http://schemas.microsoft.com/office/drawing/2010/main">
                <a:solidFill>
                  <a:srgbClr val="FFFFFF"/>
                </a:solidFill>
              </a14:hiddenFill>
            </a:ext>
          </a:extLst>
        </p:spPr>
      </p:pic>
      <p:pic>
        <p:nvPicPr>
          <p:cNvPr id="362500" name="Picture 4" descr="Untitled-4 cop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350" y="1289050"/>
            <a:ext cx="8683625" cy="4654550"/>
          </a:xfrm>
          <a:prstGeom prst="rect">
            <a:avLst/>
          </a:prstGeom>
          <a:noFill/>
          <a:extLst>
            <a:ext uri="{909E8E84-426E-40DD-AFC4-6F175D3DCCD1}">
              <a14:hiddenFill xmlns:a14="http://schemas.microsoft.com/office/drawing/2010/main">
                <a:solidFill>
                  <a:srgbClr val="FFFFFF"/>
                </a:solidFill>
              </a14:hiddenFill>
            </a:ext>
          </a:extLst>
        </p:spPr>
      </p:pic>
      <p:sp>
        <p:nvSpPr>
          <p:cNvPr id="362498" name="Rectangle 2"/>
          <p:cNvSpPr>
            <a:spLocks noGrp="1" noChangeArrowheads="1"/>
          </p:cNvSpPr>
          <p:nvPr>
            <p:ph type="title"/>
          </p:nvPr>
        </p:nvSpPr>
        <p:spPr>
          <a:xfrm>
            <a:off x="285750" y="311150"/>
            <a:ext cx="7562850" cy="534988"/>
          </a:xfrm>
        </p:spPr>
        <p:txBody>
          <a:bodyPr/>
          <a:lstStyle/>
          <a:p>
            <a:r>
              <a:rPr lang="en-US" altLang="en-US"/>
              <a:t>The Pairing of Nucleons is Important  (A = 76)</a:t>
            </a:r>
          </a:p>
        </p:txBody>
      </p:sp>
      <p:sp>
        <p:nvSpPr>
          <p:cNvPr id="362502" name="Text Box 6"/>
          <p:cNvSpPr txBox="1">
            <a:spLocks noChangeArrowheads="1"/>
          </p:cNvSpPr>
          <p:nvPr/>
        </p:nvSpPr>
        <p:spPr bwMode="auto">
          <a:xfrm>
            <a:off x="2152650" y="5867400"/>
            <a:ext cx="4838700" cy="584775"/>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b="0" dirty="0">
                <a:solidFill>
                  <a:schemeClr val="tx1"/>
                </a:solidFill>
                <a:latin typeface="Arial" panose="020B0604020202020204" pitchFamily="34" charset="0"/>
                <a:cs typeface="Arial" panose="020B0604020202020204" pitchFamily="34" charset="0"/>
              </a:rPr>
              <a:t>The pairing energy, </a:t>
            </a:r>
            <a:r>
              <a:rPr lang="en-US" altLang="en-US" b="0" dirty="0">
                <a:solidFill>
                  <a:schemeClr val="tx1"/>
                </a:solidFill>
                <a:latin typeface="Arial" panose="020B0604020202020204" pitchFamily="34" charset="0"/>
                <a:cs typeface="Arial" panose="020B0604020202020204" pitchFamily="34" charset="0"/>
                <a:sym typeface="Symbol" pitchFamily="18" charset="2"/>
              </a:rPr>
              <a:t>, can create a situation where  decay is </a:t>
            </a:r>
            <a:r>
              <a:rPr lang="en-US" altLang="en-US" b="0" dirty="0" err="1">
                <a:solidFill>
                  <a:schemeClr val="tx1"/>
                </a:solidFill>
                <a:latin typeface="Arial" panose="020B0604020202020204" pitchFamily="34" charset="0"/>
                <a:cs typeface="Arial" panose="020B0604020202020204" pitchFamily="34" charset="0"/>
                <a:sym typeface="Symbol" pitchFamily="18" charset="2"/>
              </a:rPr>
              <a:t>kinematically</a:t>
            </a:r>
            <a:r>
              <a:rPr lang="en-US" altLang="en-US" b="0" dirty="0">
                <a:solidFill>
                  <a:schemeClr val="tx1"/>
                </a:solidFill>
                <a:latin typeface="Arial" panose="020B0604020202020204" pitchFamily="34" charset="0"/>
                <a:cs typeface="Arial" panose="020B0604020202020204" pitchFamily="34" charset="0"/>
                <a:sym typeface="Symbol" pitchFamily="18" charset="2"/>
              </a:rPr>
              <a:t> forbidden.</a:t>
            </a:r>
          </a:p>
        </p:txBody>
      </p:sp>
      <p:sp>
        <p:nvSpPr>
          <p:cNvPr id="6" name="TextBox 5"/>
          <p:cNvSpPr txBox="1"/>
          <p:nvPr/>
        </p:nvSpPr>
        <p:spPr>
          <a:xfrm>
            <a:off x="4800600" y="5486400"/>
            <a:ext cx="1524000" cy="307777"/>
          </a:xfrm>
          <a:prstGeom prst="rect">
            <a:avLst/>
          </a:prstGeom>
          <a:noFill/>
        </p:spPr>
        <p:txBody>
          <a:bodyPr wrap="square" rtlCol="0">
            <a:spAutoFit/>
          </a:bodyPr>
          <a:lstStyle/>
          <a:p>
            <a:r>
              <a:rPr lang="en-US" sz="1400" dirty="0" smtClean="0">
                <a:solidFill>
                  <a:srgbClr val="FF0000"/>
                </a:solidFill>
              </a:rPr>
              <a:t>Stable Isotope</a:t>
            </a:r>
            <a:endParaRPr lang="en-US" sz="1400" dirty="0">
              <a:solidFill>
                <a:srgbClr val="FF0000"/>
              </a:solidFill>
            </a:endParaRPr>
          </a:p>
        </p:txBody>
      </p:sp>
      <p:sp>
        <p:nvSpPr>
          <p:cNvPr id="7" name="TextBox 6"/>
          <p:cNvSpPr txBox="1"/>
          <p:nvPr/>
        </p:nvSpPr>
        <p:spPr>
          <a:xfrm>
            <a:off x="2895600" y="5178623"/>
            <a:ext cx="1524000" cy="307777"/>
          </a:xfrm>
          <a:prstGeom prst="rect">
            <a:avLst/>
          </a:prstGeom>
          <a:noFill/>
        </p:spPr>
        <p:txBody>
          <a:bodyPr wrap="square" rtlCol="0">
            <a:spAutoFit/>
          </a:bodyPr>
          <a:lstStyle/>
          <a:p>
            <a:r>
              <a:rPr lang="en-US" sz="1400" dirty="0" smtClean="0">
                <a:solidFill>
                  <a:srgbClr val="FF0000"/>
                </a:solidFill>
              </a:rPr>
              <a:t>Stable Isotope</a:t>
            </a:r>
          </a:p>
        </p:txBody>
      </p:sp>
      <p:cxnSp>
        <p:nvCxnSpPr>
          <p:cNvPr id="8" name="Straight Arrow Connector 7"/>
          <p:cNvCxnSpPr>
            <a:stCxn id="7" idx="0"/>
          </p:cNvCxnSpPr>
          <p:nvPr/>
        </p:nvCxnSpPr>
        <p:spPr bwMode="auto">
          <a:xfrm flipV="1">
            <a:off x="3657600" y="4648201"/>
            <a:ext cx="228600" cy="530422"/>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9" name="TextBox 8"/>
          <p:cNvSpPr txBox="1"/>
          <p:nvPr/>
        </p:nvSpPr>
        <p:spPr>
          <a:xfrm>
            <a:off x="4529847" y="2886408"/>
            <a:ext cx="2209800" cy="307777"/>
          </a:xfrm>
          <a:prstGeom prst="rect">
            <a:avLst/>
          </a:prstGeom>
          <a:noFill/>
        </p:spPr>
        <p:txBody>
          <a:bodyPr wrap="square" rtlCol="0">
            <a:spAutoFit/>
          </a:bodyPr>
          <a:lstStyle/>
          <a:p>
            <a:r>
              <a:rPr lang="en-US" sz="1400" dirty="0" smtClean="0">
                <a:solidFill>
                  <a:srgbClr val="0000CC"/>
                </a:solidFill>
              </a:rPr>
              <a:t>O</a:t>
            </a:r>
            <a:r>
              <a:rPr lang="en-US" sz="1400" dirty="0" smtClean="0">
                <a:solidFill>
                  <a:srgbClr val="0000CC"/>
                </a:solidFill>
              </a:rPr>
              <a:t>dd-Odd </a:t>
            </a:r>
            <a:r>
              <a:rPr lang="en-US" sz="1400" dirty="0" smtClean="0">
                <a:solidFill>
                  <a:srgbClr val="0000CC"/>
                </a:solidFill>
              </a:rPr>
              <a:t>nuclei</a:t>
            </a:r>
            <a:endParaRPr lang="en-US" sz="1400" dirty="0">
              <a:solidFill>
                <a:srgbClr val="0000CC"/>
              </a:solidFill>
            </a:endParaRPr>
          </a:p>
        </p:txBody>
      </p:sp>
      <p:sp>
        <p:nvSpPr>
          <p:cNvPr id="11" name="TextBox 10"/>
          <p:cNvSpPr txBox="1"/>
          <p:nvPr/>
        </p:nvSpPr>
        <p:spPr>
          <a:xfrm>
            <a:off x="6976758" y="4870846"/>
            <a:ext cx="1752600" cy="307777"/>
          </a:xfrm>
          <a:prstGeom prst="rect">
            <a:avLst/>
          </a:prstGeom>
          <a:noFill/>
        </p:spPr>
        <p:txBody>
          <a:bodyPr wrap="square" rtlCol="0">
            <a:spAutoFit/>
          </a:bodyPr>
          <a:lstStyle/>
          <a:p>
            <a:r>
              <a:rPr lang="en-US" sz="1400" dirty="0" smtClean="0">
                <a:solidFill>
                  <a:srgbClr val="0000CC"/>
                </a:solidFill>
              </a:rPr>
              <a:t>Even-Even </a:t>
            </a:r>
            <a:r>
              <a:rPr lang="en-US" sz="1400" dirty="0" smtClean="0">
                <a:solidFill>
                  <a:srgbClr val="0000CC"/>
                </a:solidFill>
              </a:rPr>
              <a:t>nuclei</a:t>
            </a:r>
            <a:endParaRPr lang="en-US" sz="1400" dirty="0">
              <a:solidFill>
                <a:srgbClr val="0000CC"/>
              </a:solidFill>
            </a:endParaRPr>
          </a:p>
        </p:txBody>
      </p:sp>
      <p:cxnSp>
        <p:nvCxnSpPr>
          <p:cNvPr id="12" name="Straight Arrow Connector 11"/>
          <p:cNvCxnSpPr/>
          <p:nvPr/>
        </p:nvCxnSpPr>
        <p:spPr bwMode="auto">
          <a:xfrm flipH="1">
            <a:off x="6172200" y="5043101"/>
            <a:ext cx="609600" cy="138499"/>
          </a:xfrm>
          <a:prstGeom prst="straightConnector1">
            <a:avLst/>
          </a:prstGeom>
          <a:solidFill>
            <a:schemeClr val="accent1"/>
          </a:solidFill>
          <a:ln w="19050" cap="flat" cmpd="sng" algn="ctr">
            <a:solidFill>
              <a:srgbClr val="0000CC"/>
            </a:solidFill>
            <a:prstDash val="solid"/>
            <a:round/>
            <a:headEnd type="none" w="med" len="med"/>
            <a:tailEnd type="arrow"/>
          </a:ln>
          <a:effectLst/>
        </p:spPr>
      </p:cxnSp>
      <p:cxnSp>
        <p:nvCxnSpPr>
          <p:cNvPr id="13" name="Straight Arrow Connector 12"/>
          <p:cNvCxnSpPr/>
          <p:nvPr/>
        </p:nvCxnSpPr>
        <p:spPr bwMode="auto">
          <a:xfrm flipV="1">
            <a:off x="6934200" y="4191000"/>
            <a:ext cx="0" cy="679846"/>
          </a:xfrm>
          <a:prstGeom prst="straightConnector1">
            <a:avLst/>
          </a:prstGeom>
          <a:solidFill>
            <a:schemeClr val="accent1"/>
          </a:solidFill>
          <a:ln w="19050" cap="flat" cmpd="sng" algn="ctr">
            <a:solidFill>
              <a:srgbClr val="0000CC"/>
            </a:solidFill>
            <a:prstDash val="solid"/>
            <a:round/>
            <a:headEnd type="none" w="med" len="med"/>
            <a:tailEnd type="arrow"/>
          </a:ln>
          <a:effectLst/>
        </p:spPr>
      </p:cxnSp>
      <p:cxnSp>
        <p:nvCxnSpPr>
          <p:cNvPr id="17" name="Straight Arrow Connector 16"/>
          <p:cNvCxnSpPr/>
          <p:nvPr/>
        </p:nvCxnSpPr>
        <p:spPr bwMode="auto">
          <a:xfrm flipH="1">
            <a:off x="4724400" y="3290501"/>
            <a:ext cx="457200" cy="595699"/>
          </a:xfrm>
          <a:prstGeom prst="straightConnector1">
            <a:avLst/>
          </a:prstGeom>
          <a:solidFill>
            <a:schemeClr val="accent1"/>
          </a:solidFill>
          <a:ln w="19050" cap="flat" cmpd="sng" algn="ctr">
            <a:solidFill>
              <a:srgbClr val="0000CC"/>
            </a:solidFill>
            <a:prstDash val="solid"/>
            <a:round/>
            <a:headEnd type="none" w="med" len="med"/>
            <a:tailEnd type="arrow"/>
          </a:ln>
          <a:effectLst/>
        </p:spPr>
      </p:cxnSp>
      <p:cxnSp>
        <p:nvCxnSpPr>
          <p:cNvPr id="19" name="Straight Arrow Connector 18"/>
          <p:cNvCxnSpPr/>
          <p:nvPr/>
        </p:nvCxnSpPr>
        <p:spPr bwMode="auto">
          <a:xfrm>
            <a:off x="5334000" y="3290501"/>
            <a:ext cx="304800" cy="297849"/>
          </a:xfrm>
          <a:prstGeom prst="straightConnector1">
            <a:avLst/>
          </a:prstGeom>
          <a:solidFill>
            <a:schemeClr val="accent1"/>
          </a:solidFill>
          <a:ln w="19050" cap="flat" cmpd="sng" algn="ctr">
            <a:solidFill>
              <a:srgbClr val="0000CC"/>
            </a:solidFill>
            <a:prstDash val="solid"/>
            <a:round/>
            <a:headEnd type="none" w="med" len="med"/>
            <a:tailEnd type="arrow"/>
          </a:ln>
          <a:effectLst/>
        </p:spPr>
      </p:cxnSp>
    </p:spTree>
    <p:extLst>
      <p:ext uri="{BB962C8B-B14F-4D97-AF65-F5344CB8AC3E}">
        <p14:creationId xmlns:p14="http://schemas.microsoft.com/office/powerpoint/2010/main" val="35762370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nodeType="clickEffect">
                                  <p:stCondLst>
                                    <p:cond delay="0"/>
                                  </p:stCondLst>
                                  <p:childTnLst>
                                    <p:animMotion origin="layout" path="M 3.05556E-6 -2.86144E-6 L 3.05556E-6 -0.06662 " pathEditMode="relative" ptsTypes="AA">
                                      <p:cBhvr>
                                        <p:cTn id="6" dur="2000" fill="hold"/>
                                        <p:tgtEl>
                                          <p:spTgt spid="362500"/>
                                        </p:tgtEl>
                                        <p:attrNameLst>
                                          <p:attrName>ppt_x</p:attrName>
                                          <p:attrName>ppt_y</p:attrName>
                                        </p:attrNameLst>
                                      </p:cBhvr>
                                    </p:animMotion>
                                  </p:childTnLst>
                                </p:cTn>
                              </p:par>
                              <p:par>
                                <p:cTn id="7" presetID="1" presetClass="entr" presetSubtype="0" fill="hold" grpId="0" nodeType="withEffect">
                                  <p:stCondLst>
                                    <p:cond delay="0"/>
                                  </p:stCondLst>
                                  <p:childTnLst>
                                    <p:set>
                                      <p:cBhvr>
                                        <p:cTn id="8" dur="1" fill="hold">
                                          <p:stCondLst>
                                            <p:cond delay="0"/>
                                          </p:stCondLst>
                                        </p:cTn>
                                        <p:tgtEl>
                                          <p:spTgt spid="36250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502" grpId="0" animBg="1"/>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Detour regarding Double Beta Decay</a:t>
            </a:r>
            <a:endParaRPr lang="en-US" dirty="0"/>
          </a:p>
        </p:txBody>
      </p:sp>
      <p:sp>
        <p:nvSpPr>
          <p:cNvPr id="3" name="Content Placeholder 2"/>
          <p:cNvSpPr>
            <a:spLocks noGrp="1"/>
          </p:cNvSpPr>
          <p:nvPr>
            <p:ph idx="1"/>
          </p:nvPr>
        </p:nvSpPr>
        <p:spPr>
          <a:xfrm>
            <a:off x="1466850" y="2601913"/>
            <a:ext cx="7067550" cy="2046287"/>
          </a:xfrm>
        </p:spPr>
        <p:txBody>
          <a:bodyPr/>
          <a:lstStyle/>
          <a:p>
            <a:endParaRPr lang="en-US" dirty="0"/>
          </a:p>
          <a:p>
            <a:endParaRPr lang="en-US" dirty="0" smtClean="0"/>
          </a:p>
          <a:p>
            <a:pPr lvl="2"/>
            <a:r>
              <a:rPr lang="en-US" dirty="0" smtClean="0"/>
              <a:t>This is too cool to pass up ….</a:t>
            </a:r>
            <a:endParaRPr lang="en-US" dirty="0"/>
          </a:p>
        </p:txBody>
      </p:sp>
    </p:spTree>
    <p:extLst>
      <p:ext uri="{BB962C8B-B14F-4D97-AF65-F5344CB8AC3E}">
        <p14:creationId xmlns:p14="http://schemas.microsoft.com/office/powerpoint/2010/main" val="30075580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9" name="Rectangle 3"/>
          <p:cNvSpPr>
            <a:spLocks noGrp="1" noChangeArrowheads="1"/>
          </p:cNvSpPr>
          <p:nvPr>
            <p:ph type="body" idx="1"/>
          </p:nvPr>
        </p:nvSpPr>
        <p:spPr>
          <a:xfrm>
            <a:off x="533400" y="3990975"/>
            <a:ext cx="8534400" cy="1511300"/>
          </a:xfrm>
        </p:spPr>
        <p:txBody>
          <a:bodyPr/>
          <a:lstStyle/>
          <a:p>
            <a:r>
              <a:rPr lang="en-US" altLang="en-US" dirty="0"/>
              <a:t>Zero neutrino double beta decay can occur if the anti-neutrino from      one beta decay can be used to stimulate the decay of a second neutron  in the same nucleus.</a:t>
            </a:r>
          </a:p>
          <a:p>
            <a:pPr lvl="1"/>
            <a:r>
              <a:rPr lang="en-US" altLang="en-US" dirty="0"/>
              <a:t>This process has two electrons in the final state and no neutrinos</a:t>
            </a:r>
          </a:p>
          <a:p>
            <a:pPr lvl="1"/>
            <a:r>
              <a:rPr lang="en-US" altLang="en-US" dirty="0"/>
              <a:t>It violates lepton number conservation</a:t>
            </a:r>
          </a:p>
          <a:p>
            <a:r>
              <a:rPr lang="en-US" altLang="en-US" dirty="0"/>
              <a:t>To do this, the neutrino must be its own anti-particle (a </a:t>
            </a:r>
            <a:r>
              <a:rPr lang="en-US" altLang="en-US" dirty="0" err="1"/>
              <a:t>Majorana</a:t>
            </a:r>
            <a:r>
              <a:rPr lang="en-US" altLang="en-US" dirty="0"/>
              <a:t> particle)</a:t>
            </a:r>
          </a:p>
          <a:p>
            <a:pPr lvl="1"/>
            <a:r>
              <a:rPr lang="en-US" altLang="en-US" dirty="0"/>
              <a:t>There must be a solution to the helicity problem, too.</a:t>
            </a:r>
          </a:p>
          <a:p>
            <a:pPr lvl="1"/>
            <a:r>
              <a:rPr lang="en-US" altLang="en-US" dirty="0"/>
              <a:t>One solution to this problem is </a:t>
            </a:r>
            <a:r>
              <a:rPr lang="en-US" altLang="en-US" dirty="0" err="1"/>
              <a:t>m</a:t>
            </a:r>
            <a:r>
              <a:rPr lang="en-US" altLang="en-US" baseline="-25000" dirty="0" err="1">
                <a:latin typeface="Symbol" pitchFamily="18" charset="2"/>
              </a:rPr>
              <a:t>n</a:t>
            </a:r>
            <a:endParaRPr lang="en-US" altLang="en-US" baseline="-25000" dirty="0">
              <a:latin typeface="Symbol" pitchFamily="18" charset="2"/>
            </a:endParaRPr>
          </a:p>
        </p:txBody>
      </p:sp>
      <p:grpSp>
        <p:nvGrpSpPr>
          <p:cNvPr id="388141" name="Group 45"/>
          <p:cNvGrpSpPr>
            <a:grpSpLocks/>
          </p:cNvGrpSpPr>
          <p:nvPr/>
        </p:nvGrpSpPr>
        <p:grpSpPr bwMode="auto">
          <a:xfrm>
            <a:off x="609600" y="1219200"/>
            <a:ext cx="7620000" cy="2314575"/>
            <a:chOff x="576" y="846"/>
            <a:chExt cx="4800" cy="1458"/>
          </a:xfrm>
        </p:grpSpPr>
        <p:grpSp>
          <p:nvGrpSpPr>
            <p:cNvPr id="388118" name="Group 22"/>
            <p:cNvGrpSpPr>
              <a:grpSpLocks/>
            </p:cNvGrpSpPr>
            <p:nvPr/>
          </p:nvGrpSpPr>
          <p:grpSpPr bwMode="auto">
            <a:xfrm>
              <a:off x="1344" y="846"/>
              <a:ext cx="4032" cy="576"/>
              <a:chOff x="1056" y="846"/>
              <a:chExt cx="4032" cy="576"/>
            </a:xfrm>
          </p:grpSpPr>
          <p:grpSp>
            <p:nvGrpSpPr>
              <p:cNvPr id="388101" name="Group 5"/>
              <p:cNvGrpSpPr>
                <a:grpSpLocks/>
              </p:cNvGrpSpPr>
              <p:nvPr/>
            </p:nvGrpSpPr>
            <p:grpSpPr bwMode="auto">
              <a:xfrm>
                <a:off x="1056" y="846"/>
                <a:ext cx="2448" cy="576"/>
                <a:chOff x="816" y="864"/>
                <a:chExt cx="2448" cy="576"/>
              </a:xfrm>
            </p:grpSpPr>
            <p:sp>
              <p:nvSpPr>
                <p:cNvPr id="388102" name="AutoShape 6"/>
                <p:cNvSpPr>
                  <a:spLocks noChangeArrowheads="1"/>
                </p:cNvSpPr>
                <p:nvPr/>
              </p:nvSpPr>
              <p:spPr bwMode="auto">
                <a:xfrm>
                  <a:off x="1728" y="999"/>
                  <a:ext cx="615" cy="306"/>
                </a:xfrm>
                <a:prstGeom prst="rightArrow">
                  <a:avLst>
                    <a:gd name="adj1" fmla="val 50000"/>
                    <a:gd name="adj2" fmla="val 50245"/>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grpSp>
              <p:nvGrpSpPr>
                <p:cNvPr id="388103" name="Group 7"/>
                <p:cNvGrpSpPr>
                  <a:grpSpLocks/>
                </p:cNvGrpSpPr>
                <p:nvPr/>
              </p:nvGrpSpPr>
              <p:grpSpPr bwMode="auto">
                <a:xfrm>
                  <a:off x="816" y="864"/>
                  <a:ext cx="576" cy="576"/>
                  <a:chOff x="720" y="2016"/>
                  <a:chExt cx="576" cy="576"/>
                </a:xfrm>
              </p:grpSpPr>
              <p:sp>
                <p:nvSpPr>
                  <p:cNvPr id="388104" name="Oval 8"/>
                  <p:cNvSpPr>
                    <a:spLocks noChangeArrowheads="1"/>
                  </p:cNvSpPr>
                  <p:nvPr/>
                </p:nvSpPr>
                <p:spPr bwMode="auto">
                  <a:xfrm>
                    <a:off x="720" y="2016"/>
                    <a:ext cx="576" cy="576"/>
                  </a:xfrm>
                  <a:prstGeom prst="ellipse">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388105" name="Text Box 9"/>
                  <p:cNvSpPr txBox="1">
                    <a:spLocks noChangeArrowheads="1"/>
                  </p:cNvSpPr>
                  <p:nvPr/>
                </p:nvSpPr>
                <p:spPr bwMode="auto">
                  <a:xfrm>
                    <a:off x="840" y="2186"/>
                    <a:ext cx="336" cy="21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latin typeface="Arial" panose="020B0604020202020204" pitchFamily="34" charset="0"/>
                        <a:cs typeface="Arial" panose="020B0604020202020204" pitchFamily="34" charset="0"/>
                      </a:rPr>
                      <a:t>n</a:t>
                    </a:r>
                  </a:p>
                </p:txBody>
              </p:sp>
            </p:grpSp>
            <p:grpSp>
              <p:nvGrpSpPr>
                <p:cNvPr id="388106" name="Group 10"/>
                <p:cNvGrpSpPr>
                  <a:grpSpLocks/>
                </p:cNvGrpSpPr>
                <p:nvPr/>
              </p:nvGrpSpPr>
              <p:grpSpPr bwMode="auto">
                <a:xfrm>
                  <a:off x="2688" y="864"/>
                  <a:ext cx="576" cy="576"/>
                  <a:chOff x="2592" y="2016"/>
                  <a:chExt cx="576" cy="576"/>
                </a:xfrm>
              </p:grpSpPr>
              <p:sp>
                <p:nvSpPr>
                  <p:cNvPr id="388107" name="Oval 11"/>
                  <p:cNvSpPr>
                    <a:spLocks noChangeArrowheads="1"/>
                  </p:cNvSpPr>
                  <p:nvPr/>
                </p:nvSpPr>
                <p:spPr bwMode="auto">
                  <a:xfrm>
                    <a:off x="2592" y="2016"/>
                    <a:ext cx="576" cy="576"/>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388108" name="Text Box 12"/>
                  <p:cNvSpPr txBox="1">
                    <a:spLocks noChangeArrowheads="1"/>
                  </p:cNvSpPr>
                  <p:nvPr/>
                </p:nvSpPr>
                <p:spPr bwMode="auto">
                  <a:xfrm>
                    <a:off x="2772" y="2191"/>
                    <a:ext cx="21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latin typeface="Arial" panose="020B0604020202020204" pitchFamily="34" charset="0"/>
                        <a:cs typeface="Arial" panose="020B0604020202020204" pitchFamily="34" charset="0"/>
                      </a:rPr>
                      <a:t>p</a:t>
                    </a:r>
                  </a:p>
                </p:txBody>
              </p:sp>
            </p:grpSp>
          </p:grpSp>
          <p:grpSp>
            <p:nvGrpSpPr>
              <p:cNvPr id="388109" name="Group 13"/>
              <p:cNvGrpSpPr>
                <a:grpSpLocks/>
              </p:cNvGrpSpPr>
              <p:nvPr/>
            </p:nvGrpSpPr>
            <p:grpSpPr bwMode="auto">
              <a:xfrm>
                <a:off x="3696" y="1014"/>
                <a:ext cx="1392" cy="241"/>
                <a:chOff x="3456" y="1032"/>
                <a:chExt cx="1392" cy="241"/>
              </a:xfrm>
            </p:grpSpPr>
            <p:sp>
              <p:nvSpPr>
                <p:cNvPr id="388110" name="Text Box 14"/>
                <p:cNvSpPr txBox="1">
                  <a:spLocks noChangeArrowheads="1"/>
                </p:cNvSpPr>
                <p:nvPr/>
              </p:nvSpPr>
              <p:spPr bwMode="auto">
                <a:xfrm>
                  <a:off x="3456" y="1036"/>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latin typeface="Arial" panose="020B0604020202020204" pitchFamily="34" charset="0"/>
                      <a:cs typeface="Arial" panose="020B0604020202020204" pitchFamily="34" charset="0"/>
                    </a:rPr>
                    <a:t>+</a:t>
                  </a:r>
                </a:p>
              </p:txBody>
            </p:sp>
            <p:grpSp>
              <p:nvGrpSpPr>
                <p:cNvPr id="388111" name="Group 15"/>
                <p:cNvGrpSpPr>
                  <a:grpSpLocks/>
                </p:cNvGrpSpPr>
                <p:nvPr/>
              </p:nvGrpSpPr>
              <p:grpSpPr bwMode="auto">
                <a:xfrm>
                  <a:off x="3818" y="1032"/>
                  <a:ext cx="288" cy="240"/>
                  <a:chOff x="3722" y="2184"/>
                  <a:chExt cx="288" cy="240"/>
                </a:xfrm>
              </p:grpSpPr>
              <p:sp>
                <p:nvSpPr>
                  <p:cNvPr id="388112" name="Oval 16"/>
                  <p:cNvSpPr>
                    <a:spLocks noChangeArrowheads="1"/>
                  </p:cNvSpPr>
                  <p:nvPr/>
                </p:nvSpPr>
                <p:spPr bwMode="auto">
                  <a:xfrm>
                    <a:off x="3744" y="2184"/>
                    <a:ext cx="240" cy="2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388113" name="Text Box 17"/>
                  <p:cNvSpPr txBox="1">
                    <a:spLocks noChangeArrowheads="1"/>
                  </p:cNvSpPr>
                  <p:nvPr/>
                </p:nvSpPr>
                <p:spPr bwMode="auto">
                  <a:xfrm>
                    <a:off x="3722" y="2187"/>
                    <a:ext cx="2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folHlink"/>
                        </a:solidFill>
                        <a:latin typeface="Arial" panose="020B0604020202020204" pitchFamily="34" charset="0"/>
                        <a:cs typeface="Arial" panose="020B0604020202020204" pitchFamily="34" charset="0"/>
                      </a:rPr>
                      <a:t>e</a:t>
                    </a:r>
                  </a:p>
                </p:txBody>
              </p:sp>
            </p:grpSp>
            <p:sp>
              <p:nvSpPr>
                <p:cNvPr id="388114" name="Text Box 18"/>
                <p:cNvSpPr txBox="1">
                  <a:spLocks noChangeArrowheads="1"/>
                </p:cNvSpPr>
                <p:nvPr/>
              </p:nvSpPr>
              <p:spPr bwMode="auto">
                <a:xfrm>
                  <a:off x="4224" y="1036"/>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latin typeface="Arial" panose="020B0604020202020204" pitchFamily="34" charset="0"/>
                      <a:cs typeface="Arial" panose="020B0604020202020204" pitchFamily="34" charset="0"/>
                    </a:rPr>
                    <a:t>+</a:t>
                  </a:r>
                </a:p>
              </p:txBody>
            </p:sp>
            <p:grpSp>
              <p:nvGrpSpPr>
                <p:cNvPr id="388115" name="Group 19"/>
                <p:cNvGrpSpPr>
                  <a:grpSpLocks/>
                </p:cNvGrpSpPr>
                <p:nvPr/>
              </p:nvGrpSpPr>
              <p:grpSpPr bwMode="auto">
                <a:xfrm>
                  <a:off x="4608" y="1033"/>
                  <a:ext cx="240" cy="240"/>
                  <a:chOff x="4512" y="2064"/>
                  <a:chExt cx="240" cy="240"/>
                </a:xfrm>
              </p:grpSpPr>
              <p:sp>
                <p:nvSpPr>
                  <p:cNvPr id="388116" name="Oval 20"/>
                  <p:cNvSpPr>
                    <a:spLocks noChangeArrowheads="1"/>
                  </p:cNvSpPr>
                  <p:nvPr/>
                </p:nvSpPr>
                <p:spPr bwMode="auto">
                  <a:xfrm>
                    <a:off x="4512" y="2064"/>
                    <a:ext cx="240" cy="240"/>
                  </a:xfrm>
                  <a:prstGeom prst="ellipse">
                    <a:avLst/>
                  </a:prstGeom>
                  <a:solidFill>
                    <a:srgbClr val="EAEAEA"/>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graphicFrame>
                <p:nvGraphicFramePr>
                  <p:cNvPr id="388117" name="Object 21"/>
                  <p:cNvGraphicFramePr>
                    <a:graphicFrameLocks noChangeAspect="1"/>
                  </p:cNvGraphicFramePr>
                  <p:nvPr/>
                </p:nvGraphicFramePr>
                <p:xfrm>
                  <a:off x="4578" y="2107"/>
                  <a:ext cx="132" cy="156"/>
                </p:xfrm>
                <a:graphic>
                  <a:graphicData uri="http://schemas.openxmlformats.org/presentationml/2006/ole">
                    <mc:AlternateContent xmlns:mc="http://schemas.openxmlformats.org/markup-compatibility/2006">
                      <mc:Choice xmlns:v="urn:schemas-microsoft-com:vml" Requires="v">
                        <p:oleObj spid="_x0000_s84034" name="Equation" r:id="rId4" imgW="139680" imgH="164880" progId="Equation.DSMT4">
                          <p:embed/>
                        </p:oleObj>
                      </mc:Choice>
                      <mc:Fallback>
                        <p:oleObj name="Equation" r:id="rId4" imgW="139680" imgH="16488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8" y="2107"/>
                                <a:ext cx="132" cy="156"/>
                              </a:xfrm>
                              <a:prstGeom prst="rect">
                                <a:avLst/>
                              </a:prstGeom>
                              <a:solidFill>
                                <a:srgbClr val="EAEAE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grpSp>
          <p:nvGrpSpPr>
            <p:cNvPr id="388140" name="Group 44"/>
            <p:cNvGrpSpPr>
              <a:grpSpLocks/>
            </p:cNvGrpSpPr>
            <p:nvPr/>
          </p:nvGrpSpPr>
          <p:grpSpPr bwMode="auto">
            <a:xfrm>
              <a:off x="576" y="1728"/>
              <a:ext cx="4058" cy="576"/>
              <a:chOff x="576" y="1728"/>
              <a:chExt cx="4058" cy="576"/>
            </a:xfrm>
          </p:grpSpPr>
          <p:grpSp>
            <p:nvGrpSpPr>
              <p:cNvPr id="388120" name="Group 24"/>
              <p:cNvGrpSpPr>
                <a:grpSpLocks/>
              </p:cNvGrpSpPr>
              <p:nvPr/>
            </p:nvGrpSpPr>
            <p:grpSpPr bwMode="auto">
              <a:xfrm>
                <a:off x="1344" y="1728"/>
                <a:ext cx="2448" cy="576"/>
                <a:chOff x="816" y="864"/>
                <a:chExt cx="2448" cy="576"/>
              </a:xfrm>
            </p:grpSpPr>
            <p:sp>
              <p:nvSpPr>
                <p:cNvPr id="388121" name="AutoShape 25"/>
                <p:cNvSpPr>
                  <a:spLocks noChangeArrowheads="1"/>
                </p:cNvSpPr>
                <p:nvPr/>
              </p:nvSpPr>
              <p:spPr bwMode="auto">
                <a:xfrm>
                  <a:off x="1728" y="999"/>
                  <a:ext cx="615" cy="306"/>
                </a:xfrm>
                <a:prstGeom prst="rightArrow">
                  <a:avLst>
                    <a:gd name="adj1" fmla="val 50000"/>
                    <a:gd name="adj2" fmla="val 50245"/>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grpSp>
              <p:nvGrpSpPr>
                <p:cNvPr id="388122" name="Group 26"/>
                <p:cNvGrpSpPr>
                  <a:grpSpLocks/>
                </p:cNvGrpSpPr>
                <p:nvPr/>
              </p:nvGrpSpPr>
              <p:grpSpPr bwMode="auto">
                <a:xfrm>
                  <a:off x="816" y="864"/>
                  <a:ext cx="576" cy="576"/>
                  <a:chOff x="720" y="2016"/>
                  <a:chExt cx="576" cy="576"/>
                </a:xfrm>
              </p:grpSpPr>
              <p:sp>
                <p:nvSpPr>
                  <p:cNvPr id="388123" name="Oval 27"/>
                  <p:cNvSpPr>
                    <a:spLocks noChangeArrowheads="1"/>
                  </p:cNvSpPr>
                  <p:nvPr/>
                </p:nvSpPr>
                <p:spPr bwMode="auto">
                  <a:xfrm>
                    <a:off x="720" y="2016"/>
                    <a:ext cx="576" cy="576"/>
                  </a:xfrm>
                  <a:prstGeom prst="ellipse">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388124" name="Text Box 28"/>
                  <p:cNvSpPr txBox="1">
                    <a:spLocks noChangeArrowheads="1"/>
                  </p:cNvSpPr>
                  <p:nvPr/>
                </p:nvSpPr>
                <p:spPr bwMode="auto">
                  <a:xfrm>
                    <a:off x="840" y="2174"/>
                    <a:ext cx="336" cy="21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latin typeface="Arial" panose="020B0604020202020204" pitchFamily="34" charset="0"/>
                        <a:cs typeface="Arial" panose="020B0604020202020204" pitchFamily="34" charset="0"/>
                      </a:rPr>
                      <a:t>n</a:t>
                    </a:r>
                  </a:p>
                </p:txBody>
              </p:sp>
            </p:grpSp>
            <p:grpSp>
              <p:nvGrpSpPr>
                <p:cNvPr id="388125" name="Group 29"/>
                <p:cNvGrpSpPr>
                  <a:grpSpLocks/>
                </p:cNvGrpSpPr>
                <p:nvPr/>
              </p:nvGrpSpPr>
              <p:grpSpPr bwMode="auto">
                <a:xfrm>
                  <a:off x="2688" y="864"/>
                  <a:ext cx="576" cy="576"/>
                  <a:chOff x="2592" y="2016"/>
                  <a:chExt cx="576" cy="576"/>
                </a:xfrm>
              </p:grpSpPr>
              <p:sp>
                <p:nvSpPr>
                  <p:cNvPr id="388126" name="Oval 30"/>
                  <p:cNvSpPr>
                    <a:spLocks noChangeArrowheads="1"/>
                  </p:cNvSpPr>
                  <p:nvPr/>
                </p:nvSpPr>
                <p:spPr bwMode="auto">
                  <a:xfrm>
                    <a:off x="2592" y="2016"/>
                    <a:ext cx="576" cy="576"/>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388127" name="Text Box 31"/>
                  <p:cNvSpPr txBox="1">
                    <a:spLocks noChangeArrowheads="1"/>
                  </p:cNvSpPr>
                  <p:nvPr/>
                </p:nvSpPr>
                <p:spPr bwMode="auto">
                  <a:xfrm>
                    <a:off x="2772" y="2179"/>
                    <a:ext cx="21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latin typeface="Arial" panose="020B0604020202020204" pitchFamily="34" charset="0"/>
                        <a:cs typeface="Arial" panose="020B0604020202020204" pitchFamily="34" charset="0"/>
                      </a:rPr>
                      <a:t>p</a:t>
                    </a:r>
                  </a:p>
                </p:txBody>
              </p:sp>
            </p:grpSp>
          </p:grpSp>
          <p:grpSp>
            <p:nvGrpSpPr>
              <p:cNvPr id="388138" name="Group 42"/>
              <p:cNvGrpSpPr>
                <a:grpSpLocks/>
              </p:cNvGrpSpPr>
              <p:nvPr/>
            </p:nvGrpSpPr>
            <p:grpSpPr bwMode="auto">
              <a:xfrm>
                <a:off x="576" y="1887"/>
                <a:ext cx="4058" cy="249"/>
                <a:chOff x="576" y="1887"/>
                <a:chExt cx="4058" cy="249"/>
              </a:xfrm>
            </p:grpSpPr>
            <p:sp>
              <p:nvSpPr>
                <p:cNvPr id="388129" name="Text Box 33"/>
                <p:cNvSpPr txBox="1">
                  <a:spLocks noChangeArrowheads="1"/>
                </p:cNvSpPr>
                <p:nvPr/>
              </p:nvSpPr>
              <p:spPr bwMode="auto">
                <a:xfrm>
                  <a:off x="3984" y="1900"/>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latin typeface="Arial" panose="020B0604020202020204" pitchFamily="34" charset="0"/>
                      <a:cs typeface="Arial" panose="020B0604020202020204" pitchFamily="34" charset="0"/>
                    </a:rPr>
                    <a:t>+</a:t>
                  </a:r>
                </a:p>
              </p:txBody>
            </p:sp>
            <p:grpSp>
              <p:nvGrpSpPr>
                <p:cNvPr id="388130" name="Group 34"/>
                <p:cNvGrpSpPr>
                  <a:grpSpLocks/>
                </p:cNvGrpSpPr>
                <p:nvPr/>
              </p:nvGrpSpPr>
              <p:grpSpPr bwMode="auto">
                <a:xfrm>
                  <a:off x="4346" y="1896"/>
                  <a:ext cx="288" cy="240"/>
                  <a:chOff x="3722" y="2184"/>
                  <a:chExt cx="288" cy="240"/>
                </a:xfrm>
              </p:grpSpPr>
              <p:sp>
                <p:nvSpPr>
                  <p:cNvPr id="388131" name="Oval 35"/>
                  <p:cNvSpPr>
                    <a:spLocks noChangeArrowheads="1"/>
                  </p:cNvSpPr>
                  <p:nvPr/>
                </p:nvSpPr>
                <p:spPr bwMode="auto">
                  <a:xfrm>
                    <a:off x="3744" y="2184"/>
                    <a:ext cx="240" cy="2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388132" name="Text Box 36"/>
                  <p:cNvSpPr txBox="1">
                    <a:spLocks noChangeArrowheads="1"/>
                  </p:cNvSpPr>
                  <p:nvPr/>
                </p:nvSpPr>
                <p:spPr bwMode="auto">
                  <a:xfrm>
                    <a:off x="3722" y="2187"/>
                    <a:ext cx="2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folHlink"/>
                        </a:solidFill>
                        <a:latin typeface="Arial" panose="020B0604020202020204" pitchFamily="34" charset="0"/>
                        <a:cs typeface="Arial" panose="020B0604020202020204" pitchFamily="34" charset="0"/>
                      </a:rPr>
                      <a:t>e</a:t>
                    </a:r>
                  </a:p>
                </p:txBody>
              </p:sp>
            </p:grpSp>
            <p:sp>
              <p:nvSpPr>
                <p:cNvPr id="388133" name="Text Box 37"/>
                <p:cNvSpPr txBox="1">
                  <a:spLocks noChangeArrowheads="1"/>
                </p:cNvSpPr>
                <p:nvPr/>
              </p:nvSpPr>
              <p:spPr bwMode="auto">
                <a:xfrm>
                  <a:off x="954" y="1887"/>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latin typeface="Arial" panose="020B0604020202020204" pitchFamily="34" charset="0"/>
                      <a:cs typeface="Arial" panose="020B0604020202020204" pitchFamily="34" charset="0"/>
                    </a:rPr>
                    <a:t>+</a:t>
                  </a:r>
                </a:p>
              </p:txBody>
            </p:sp>
            <p:grpSp>
              <p:nvGrpSpPr>
                <p:cNvPr id="388137" name="Group 41"/>
                <p:cNvGrpSpPr>
                  <a:grpSpLocks/>
                </p:cNvGrpSpPr>
                <p:nvPr/>
              </p:nvGrpSpPr>
              <p:grpSpPr bwMode="auto">
                <a:xfrm>
                  <a:off x="576" y="1890"/>
                  <a:ext cx="240" cy="240"/>
                  <a:chOff x="576" y="1890"/>
                  <a:chExt cx="240" cy="240"/>
                </a:xfrm>
              </p:grpSpPr>
              <p:sp>
                <p:nvSpPr>
                  <p:cNvPr id="388135" name="Oval 39"/>
                  <p:cNvSpPr>
                    <a:spLocks noChangeArrowheads="1"/>
                  </p:cNvSpPr>
                  <p:nvPr/>
                </p:nvSpPr>
                <p:spPr bwMode="auto">
                  <a:xfrm>
                    <a:off x="576" y="1890"/>
                    <a:ext cx="240" cy="240"/>
                  </a:xfrm>
                  <a:prstGeom prst="ellipse">
                    <a:avLst/>
                  </a:prstGeom>
                  <a:solidFill>
                    <a:srgbClr val="FFFF66"/>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graphicFrame>
                <p:nvGraphicFramePr>
                  <p:cNvPr id="388136" name="Object 40"/>
                  <p:cNvGraphicFramePr>
                    <a:graphicFrameLocks noChangeAspect="1"/>
                  </p:cNvGraphicFramePr>
                  <p:nvPr/>
                </p:nvGraphicFramePr>
                <p:xfrm>
                  <a:off x="642" y="1945"/>
                  <a:ext cx="108" cy="132"/>
                </p:xfrm>
                <a:graphic>
                  <a:graphicData uri="http://schemas.openxmlformats.org/presentationml/2006/ole">
                    <mc:AlternateContent xmlns:mc="http://schemas.openxmlformats.org/markup-compatibility/2006">
                      <mc:Choice xmlns:v="urn:schemas-microsoft-com:vml" Requires="v">
                        <p:oleObj spid="_x0000_s84035" name="Equation" r:id="rId6" imgW="114120" imgH="139680" progId="Equation.DSMT4">
                          <p:embed/>
                        </p:oleObj>
                      </mc:Choice>
                      <mc:Fallback>
                        <p:oleObj name="Equation" r:id="rId6" imgW="114120" imgH="13968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2" y="1945"/>
                                <a:ext cx="108" cy="132"/>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grpSp>
      <p:cxnSp>
        <p:nvCxnSpPr>
          <p:cNvPr id="388142" name="AutoShape 46"/>
          <p:cNvCxnSpPr>
            <a:cxnSpLocks noChangeShapeType="1"/>
          </p:cNvCxnSpPr>
          <p:nvPr/>
        </p:nvCxnSpPr>
        <p:spPr bwMode="auto">
          <a:xfrm rot="10800000" flipV="1">
            <a:off x="4572000" y="2009775"/>
            <a:ext cx="3429000" cy="381000"/>
          </a:xfrm>
          <a:prstGeom prst="bentConnector3">
            <a:avLst>
              <a:gd name="adj1" fmla="val -5"/>
            </a:avLst>
          </a:prstGeom>
          <a:noFill/>
          <a:ln w="9525">
            <a:solidFill>
              <a:schemeClr val="tx1"/>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8144" name="Text Box 48"/>
          <p:cNvSpPr txBox="1">
            <a:spLocks noChangeArrowheads="1"/>
          </p:cNvSpPr>
          <p:nvPr/>
        </p:nvSpPr>
        <p:spPr bwMode="auto">
          <a:xfrm>
            <a:off x="3781425" y="2200275"/>
            <a:ext cx="762000" cy="3762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cxnSp>
        <p:nvCxnSpPr>
          <p:cNvPr id="388145" name="AutoShape 49"/>
          <p:cNvCxnSpPr>
            <a:cxnSpLocks noChangeShapeType="1"/>
          </p:cNvCxnSpPr>
          <p:nvPr/>
        </p:nvCxnSpPr>
        <p:spPr bwMode="auto">
          <a:xfrm rot="10800000" flipV="1">
            <a:off x="838200" y="2390775"/>
            <a:ext cx="2895600" cy="381000"/>
          </a:xfrm>
          <a:prstGeom prst="bentConnector3">
            <a:avLst>
              <a:gd name="adj1" fmla="val 99995"/>
            </a:avLst>
          </a:prstGeom>
          <a:noFill/>
          <a:ln w="9525">
            <a:solidFill>
              <a:schemeClr val="tx1"/>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6" name="Rectangle 2"/>
          <p:cNvSpPr>
            <a:spLocks noGrp="1" noChangeArrowheads="1"/>
          </p:cNvSpPr>
          <p:nvPr>
            <p:ph type="title"/>
          </p:nvPr>
        </p:nvSpPr>
        <p:spPr/>
        <p:txBody>
          <a:bodyPr/>
          <a:lstStyle/>
          <a:p>
            <a:r>
              <a:rPr lang="en-US" altLang="en-US" sz="2400" dirty="0"/>
              <a:t>T</a:t>
            </a:r>
            <a:r>
              <a:rPr lang="en-US" altLang="en-US" sz="2400" dirty="0" smtClean="0"/>
              <a:t>wo </a:t>
            </a:r>
            <a:r>
              <a:rPr lang="en-US" altLang="en-US" sz="2400" dirty="0"/>
              <a:t>n</a:t>
            </a:r>
            <a:r>
              <a:rPr lang="en-US" altLang="en-US" sz="2400" dirty="0" smtClean="0"/>
              <a:t>eutrons can decay simultaneously …</a:t>
            </a:r>
            <a:endParaRPr lang="en-US" altLang="en-US" sz="2400" dirty="0"/>
          </a:p>
        </p:txBody>
      </p:sp>
      <p:sp>
        <p:nvSpPr>
          <p:cNvPr id="47" name="Rectangle 2"/>
          <p:cNvSpPr txBox="1">
            <a:spLocks noChangeArrowheads="1"/>
          </p:cNvSpPr>
          <p:nvPr/>
        </p:nvSpPr>
        <p:spPr bwMode="auto">
          <a:xfrm>
            <a:off x="293200" y="34950"/>
            <a:ext cx="817245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173" tIns="45587" rIns="91173" bIns="45587" numCol="1" anchor="ctr" anchorCtr="0" compatLnSpc="1">
            <a:prstTxWarp prst="textNoShape">
              <a:avLst/>
            </a:prstTxWarp>
          </a:bodyPr>
          <a:lstStyle>
            <a:lvl1pPr algn="l" defTabSz="901700" rtl="0" eaLnBrk="0" fontAlgn="base" hangingPunct="0">
              <a:lnSpc>
                <a:spcPct val="90000"/>
              </a:lnSpc>
              <a:spcBef>
                <a:spcPct val="0"/>
              </a:spcBef>
              <a:spcAft>
                <a:spcPct val="0"/>
              </a:spcAft>
              <a:defRPr sz="2600" b="1">
                <a:solidFill>
                  <a:srgbClr val="B0AC00"/>
                </a:solidFill>
                <a:latin typeface="Arial" pitchFamily="34" charset="0"/>
                <a:ea typeface="+mj-ea"/>
                <a:cs typeface="Arial" pitchFamily="34" charset="0"/>
              </a:defRPr>
            </a:lvl1pPr>
            <a:lvl2pPr algn="l" defTabSz="901700" rtl="0" eaLnBrk="0" fontAlgn="base" hangingPunct="0">
              <a:lnSpc>
                <a:spcPct val="90000"/>
              </a:lnSpc>
              <a:spcBef>
                <a:spcPct val="0"/>
              </a:spcBef>
              <a:spcAft>
                <a:spcPct val="0"/>
              </a:spcAft>
              <a:defRPr sz="2600" b="1">
                <a:solidFill>
                  <a:srgbClr val="B0AC00"/>
                </a:solidFill>
                <a:latin typeface="Arial" pitchFamily="34" charset="0"/>
                <a:cs typeface="Arial" pitchFamily="34" charset="0"/>
              </a:defRPr>
            </a:lvl2pPr>
            <a:lvl3pPr algn="l" defTabSz="901700" rtl="0" eaLnBrk="0" fontAlgn="base" hangingPunct="0">
              <a:lnSpc>
                <a:spcPct val="90000"/>
              </a:lnSpc>
              <a:spcBef>
                <a:spcPct val="0"/>
              </a:spcBef>
              <a:spcAft>
                <a:spcPct val="0"/>
              </a:spcAft>
              <a:defRPr sz="2600" b="1">
                <a:solidFill>
                  <a:srgbClr val="B0AC00"/>
                </a:solidFill>
                <a:latin typeface="Arial" pitchFamily="34" charset="0"/>
                <a:cs typeface="Arial" pitchFamily="34" charset="0"/>
              </a:defRPr>
            </a:lvl3pPr>
            <a:lvl4pPr algn="l" defTabSz="901700" rtl="0" eaLnBrk="0" fontAlgn="base" hangingPunct="0">
              <a:lnSpc>
                <a:spcPct val="90000"/>
              </a:lnSpc>
              <a:spcBef>
                <a:spcPct val="0"/>
              </a:spcBef>
              <a:spcAft>
                <a:spcPct val="0"/>
              </a:spcAft>
              <a:defRPr sz="2600" b="1">
                <a:solidFill>
                  <a:srgbClr val="B0AC00"/>
                </a:solidFill>
                <a:latin typeface="Arial" pitchFamily="34" charset="0"/>
                <a:cs typeface="Arial" pitchFamily="34" charset="0"/>
              </a:defRPr>
            </a:lvl4pPr>
            <a:lvl5pPr algn="l" defTabSz="901700" rtl="0" eaLnBrk="0" fontAlgn="base" hangingPunct="0">
              <a:lnSpc>
                <a:spcPct val="90000"/>
              </a:lnSpc>
              <a:spcBef>
                <a:spcPct val="0"/>
              </a:spcBef>
              <a:spcAft>
                <a:spcPct val="0"/>
              </a:spcAft>
              <a:defRPr sz="2600" b="1">
                <a:solidFill>
                  <a:srgbClr val="B0AC00"/>
                </a:solidFill>
                <a:latin typeface="Arial" pitchFamily="34" charset="0"/>
                <a:cs typeface="Arial" pitchFamily="34" charset="0"/>
              </a:defRPr>
            </a:lvl5pPr>
            <a:lvl6pPr marL="457200" algn="l" defTabSz="901700" rtl="0" eaLnBrk="1" fontAlgn="base" hangingPunct="1">
              <a:lnSpc>
                <a:spcPct val="90000"/>
              </a:lnSpc>
              <a:spcBef>
                <a:spcPct val="0"/>
              </a:spcBef>
              <a:spcAft>
                <a:spcPct val="0"/>
              </a:spcAft>
              <a:defRPr sz="2600" b="1">
                <a:solidFill>
                  <a:srgbClr val="B0AC00"/>
                </a:solidFill>
                <a:latin typeface="Helvetica" pitchFamily="1" charset="0"/>
              </a:defRPr>
            </a:lvl6pPr>
            <a:lvl7pPr marL="914400" algn="l" defTabSz="901700" rtl="0" eaLnBrk="1" fontAlgn="base" hangingPunct="1">
              <a:lnSpc>
                <a:spcPct val="90000"/>
              </a:lnSpc>
              <a:spcBef>
                <a:spcPct val="0"/>
              </a:spcBef>
              <a:spcAft>
                <a:spcPct val="0"/>
              </a:spcAft>
              <a:defRPr sz="2600" b="1">
                <a:solidFill>
                  <a:srgbClr val="B0AC00"/>
                </a:solidFill>
                <a:latin typeface="Helvetica" pitchFamily="1" charset="0"/>
              </a:defRPr>
            </a:lvl7pPr>
            <a:lvl8pPr marL="1371600" algn="l" defTabSz="901700" rtl="0" eaLnBrk="1" fontAlgn="base" hangingPunct="1">
              <a:lnSpc>
                <a:spcPct val="90000"/>
              </a:lnSpc>
              <a:spcBef>
                <a:spcPct val="0"/>
              </a:spcBef>
              <a:spcAft>
                <a:spcPct val="0"/>
              </a:spcAft>
              <a:defRPr sz="2600" b="1">
                <a:solidFill>
                  <a:srgbClr val="B0AC00"/>
                </a:solidFill>
                <a:latin typeface="Helvetica" pitchFamily="1" charset="0"/>
              </a:defRPr>
            </a:lvl8pPr>
            <a:lvl9pPr marL="1828800" algn="l" defTabSz="901700" rtl="0" eaLnBrk="1" fontAlgn="base" hangingPunct="1">
              <a:lnSpc>
                <a:spcPct val="90000"/>
              </a:lnSpc>
              <a:spcBef>
                <a:spcPct val="0"/>
              </a:spcBef>
              <a:spcAft>
                <a:spcPct val="0"/>
              </a:spcAft>
              <a:defRPr sz="2600" b="1">
                <a:solidFill>
                  <a:srgbClr val="B0AC00"/>
                </a:solidFill>
                <a:latin typeface="Helvetica" pitchFamily="1" charset="0"/>
              </a:defRPr>
            </a:lvl9pPr>
          </a:lstStyle>
          <a:p>
            <a:r>
              <a:rPr lang="en-US" altLang="en-US" sz="2400" kern="0" dirty="0" smtClean="0"/>
              <a:t>In QM, it is not necessary to conserve energy </a:t>
            </a:r>
            <a:r>
              <a:rPr lang="en-US" altLang="en-US" sz="1600" kern="0" dirty="0" smtClean="0"/>
              <a:t>(at each step) </a:t>
            </a:r>
            <a:endParaRPr lang="en-US" altLang="en-US" sz="1600" kern="0" dirty="0"/>
          </a:p>
        </p:txBody>
      </p:sp>
    </p:spTree>
    <p:extLst>
      <p:ext uri="{BB962C8B-B14F-4D97-AF65-F5344CB8AC3E}">
        <p14:creationId xmlns:p14="http://schemas.microsoft.com/office/powerpoint/2010/main" val="27000073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809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809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8809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809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809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809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09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4" name="Rectangle 4"/>
          <p:cNvSpPr>
            <a:spLocks noChangeArrowheads="1"/>
          </p:cNvSpPr>
          <p:nvPr/>
        </p:nvSpPr>
        <p:spPr bwMode="auto">
          <a:xfrm>
            <a:off x="285750" y="311150"/>
            <a:ext cx="817245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173" tIns="45587" rIns="91173" bIns="45587" anchor="ctr"/>
          <a:lstStyle>
            <a:lvl1pPr>
              <a:lnSpc>
                <a:spcPct val="90000"/>
              </a:lnSpc>
              <a:defRPr sz="2600" b="1">
                <a:solidFill>
                  <a:srgbClr val="B0AC00"/>
                </a:solidFill>
                <a:latin typeface="Helvetica" pitchFamily="34" charset="0"/>
              </a:defRPr>
            </a:lvl1pPr>
            <a:lvl2pPr>
              <a:lnSpc>
                <a:spcPct val="90000"/>
              </a:lnSpc>
              <a:defRPr sz="2600" b="1">
                <a:solidFill>
                  <a:srgbClr val="B0AC00"/>
                </a:solidFill>
                <a:latin typeface="Helvetica" pitchFamily="34" charset="0"/>
              </a:defRPr>
            </a:lvl2pPr>
            <a:lvl3pPr>
              <a:lnSpc>
                <a:spcPct val="90000"/>
              </a:lnSpc>
              <a:defRPr sz="2600" b="1">
                <a:solidFill>
                  <a:srgbClr val="B0AC00"/>
                </a:solidFill>
                <a:latin typeface="Helvetica" pitchFamily="34" charset="0"/>
              </a:defRPr>
            </a:lvl3pPr>
            <a:lvl4pPr>
              <a:lnSpc>
                <a:spcPct val="90000"/>
              </a:lnSpc>
              <a:defRPr sz="2600" b="1">
                <a:solidFill>
                  <a:srgbClr val="B0AC00"/>
                </a:solidFill>
                <a:latin typeface="Helvetica" pitchFamily="34" charset="0"/>
              </a:defRPr>
            </a:lvl4pPr>
            <a:lvl5pPr>
              <a:lnSpc>
                <a:spcPct val="90000"/>
              </a:lnSpc>
              <a:defRPr sz="2600" b="1">
                <a:solidFill>
                  <a:srgbClr val="B0AC00"/>
                </a:solidFill>
                <a:latin typeface="Helvetica" pitchFamily="34" charset="0"/>
              </a:defRPr>
            </a:lvl5pPr>
            <a:lvl6pPr marL="457200" eaLnBrk="0" fontAlgn="base" hangingPunct="0">
              <a:lnSpc>
                <a:spcPct val="90000"/>
              </a:lnSpc>
              <a:spcBef>
                <a:spcPct val="0"/>
              </a:spcBef>
              <a:spcAft>
                <a:spcPct val="0"/>
              </a:spcAft>
              <a:defRPr sz="2600" b="1">
                <a:solidFill>
                  <a:srgbClr val="B0AC00"/>
                </a:solidFill>
                <a:latin typeface="Helvetica" pitchFamily="34" charset="0"/>
              </a:defRPr>
            </a:lvl6pPr>
            <a:lvl7pPr marL="914400" eaLnBrk="0" fontAlgn="base" hangingPunct="0">
              <a:lnSpc>
                <a:spcPct val="90000"/>
              </a:lnSpc>
              <a:spcBef>
                <a:spcPct val="0"/>
              </a:spcBef>
              <a:spcAft>
                <a:spcPct val="0"/>
              </a:spcAft>
              <a:defRPr sz="2600" b="1">
                <a:solidFill>
                  <a:srgbClr val="B0AC00"/>
                </a:solidFill>
                <a:latin typeface="Helvetica" pitchFamily="34" charset="0"/>
              </a:defRPr>
            </a:lvl7pPr>
            <a:lvl8pPr marL="1371600" eaLnBrk="0" fontAlgn="base" hangingPunct="0">
              <a:lnSpc>
                <a:spcPct val="90000"/>
              </a:lnSpc>
              <a:spcBef>
                <a:spcPct val="0"/>
              </a:spcBef>
              <a:spcAft>
                <a:spcPct val="0"/>
              </a:spcAft>
              <a:defRPr sz="2600" b="1">
                <a:solidFill>
                  <a:srgbClr val="B0AC00"/>
                </a:solidFill>
                <a:latin typeface="Helvetica" pitchFamily="34" charset="0"/>
              </a:defRPr>
            </a:lvl8pPr>
            <a:lvl9pPr marL="1828800" eaLnBrk="0" fontAlgn="base" hangingPunct="0">
              <a:lnSpc>
                <a:spcPct val="90000"/>
              </a:lnSpc>
              <a:spcBef>
                <a:spcPct val="0"/>
              </a:spcBef>
              <a:spcAft>
                <a:spcPct val="0"/>
              </a:spcAft>
              <a:defRPr sz="2600" b="1">
                <a:solidFill>
                  <a:srgbClr val="B0AC00"/>
                </a:solidFill>
                <a:latin typeface="Helvetica" pitchFamily="34" charset="0"/>
              </a:defRPr>
            </a:lvl9pPr>
          </a:lstStyle>
          <a:p>
            <a:r>
              <a:rPr lang="en-US" altLang="en-US" dirty="0"/>
              <a:t>But Zero Neutrino Double Beta Decay is the prize!</a:t>
            </a:r>
          </a:p>
        </p:txBody>
      </p:sp>
      <p:sp>
        <p:nvSpPr>
          <p:cNvPr id="389125" name="Rectangle 5"/>
          <p:cNvSpPr>
            <a:spLocks noChangeArrowheads="1"/>
          </p:cNvSpPr>
          <p:nvPr/>
        </p:nvSpPr>
        <p:spPr bwMode="auto">
          <a:xfrm>
            <a:off x="533400" y="3990975"/>
            <a:ext cx="8534400"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173" tIns="45587" rIns="91173" bIns="45587"/>
          <a:lstStyle>
            <a:lvl1pPr marL="342900" indent="-342900">
              <a:lnSpc>
                <a:spcPct val="90000"/>
              </a:lnSpc>
              <a:spcBef>
                <a:spcPct val="30000"/>
              </a:spcBef>
              <a:buSzPct val="100000"/>
              <a:buChar char="•"/>
              <a:defRPr b="1">
                <a:solidFill>
                  <a:schemeClr val="tx1"/>
                </a:solidFill>
                <a:latin typeface="Helvetica" pitchFamily="34" charset="0"/>
              </a:defRPr>
            </a:lvl1pPr>
            <a:lvl2pPr marL="742950" indent="-285750">
              <a:lnSpc>
                <a:spcPct val="90000"/>
              </a:lnSpc>
              <a:spcBef>
                <a:spcPct val="30000"/>
              </a:spcBef>
              <a:buSzPct val="100000"/>
              <a:buChar char="–"/>
              <a:defRPr sz="1600" b="1">
                <a:solidFill>
                  <a:srgbClr val="0033CC"/>
                </a:solidFill>
                <a:latin typeface="Helvetica" pitchFamily="34" charset="0"/>
              </a:defRPr>
            </a:lvl2pPr>
            <a:lvl3pPr marL="1143000" indent="-228600">
              <a:lnSpc>
                <a:spcPct val="90000"/>
              </a:lnSpc>
              <a:spcBef>
                <a:spcPct val="30000"/>
              </a:spcBef>
              <a:buSzPct val="100000"/>
              <a:buFont typeface="Helvetica" pitchFamily="34" charset="0"/>
              <a:buChar char="–"/>
              <a:defRPr sz="1600" b="1">
                <a:solidFill>
                  <a:schemeClr val="hlink"/>
                </a:solidFill>
                <a:latin typeface="Helvetica" pitchFamily="34" charset="0"/>
              </a:defRPr>
            </a:lvl3pPr>
            <a:lvl4pPr marL="1600200" indent="-228600">
              <a:lnSpc>
                <a:spcPct val="90000"/>
              </a:lnSpc>
              <a:spcBef>
                <a:spcPct val="30000"/>
              </a:spcBef>
              <a:buSzPct val="100000"/>
              <a:buFont typeface="Helvetica" pitchFamily="34" charset="0"/>
              <a:buChar char="–"/>
              <a:defRPr sz="1400" b="1">
                <a:solidFill>
                  <a:schemeClr val="tx1"/>
                </a:solidFill>
                <a:latin typeface="Helvetica" pitchFamily="34" charset="0"/>
              </a:defRPr>
            </a:lvl4pPr>
            <a:lvl5pPr marL="2057400" indent="-228600">
              <a:lnSpc>
                <a:spcPct val="90000"/>
              </a:lnSpc>
              <a:spcBef>
                <a:spcPct val="30000"/>
              </a:spcBef>
              <a:buSzPct val="100000"/>
              <a:buFont typeface="Helvetica" pitchFamily="34" charset="0"/>
              <a:buChar char="–"/>
              <a:defRPr sz="1200" b="1">
                <a:solidFill>
                  <a:srgbClr val="FF3300"/>
                </a:solidFill>
                <a:latin typeface="Helvetica" pitchFamily="34" charset="0"/>
              </a:defRPr>
            </a:lvl5pPr>
            <a:lvl6pPr marL="2514600" indent="-228600" eaLnBrk="0" fontAlgn="base" hangingPunct="0">
              <a:lnSpc>
                <a:spcPct val="90000"/>
              </a:lnSpc>
              <a:spcBef>
                <a:spcPct val="30000"/>
              </a:spcBef>
              <a:spcAft>
                <a:spcPct val="0"/>
              </a:spcAft>
              <a:buSzPct val="100000"/>
              <a:buFont typeface="Helvetica" pitchFamily="34" charset="0"/>
              <a:buChar char="–"/>
              <a:defRPr sz="1200" b="1">
                <a:solidFill>
                  <a:srgbClr val="FF3300"/>
                </a:solidFill>
                <a:latin typeface="Helvetica" pitchFamily="34" charset="0"/>
              </a:defRPr>
            </a:lvl6pPr>
            <a:lvl7pPr marL="2971800" indent="-228600" eaLnBrk="0" fontAlgn="base" hangingPunct="0">
              <a:lnSpc>
                <a:spcPct val="90000"/>
              </a:lnSpc>
              <a:spcBef>
                <a:spcPct val="30000"/>
              </a:spcBef>
              <a:spcAft>
                <a:spcPct val="0"/>
              </a:spcAft>
              <a:buSzPct val="100000"/>
              <a:buFont typeface="Helvetica" pitchFamily="34" charset="0"/>
              <a:buChar char="–"/>
              <a:defRPr sz="1200" b="1">
                <a:solidFill>
                  <a:srgbClr val="FF3300"/>
                </a:solidFill>
                <a:latin typeface="Helvetica" pitchFamily="34" charset="0"/>
              </a:defRPr>
            </a:lvl7pPr>
            <a:lvl8pPr marL="3429000" indent="-228600" eaLnBrk="0" fontAlgn="base" hangingPunct="0">
              <a:lnSpc>
                <a:spcPct val="90000"/>
              </a:lnSpc>
              <a:spcBef>
                <a:spcPct val="30000"/>
              </a:spcBef>
              <a:spcAft>
                <a:spcPct val="0"/>
              </a:spcAft>
              <a:buSzPct val="100000"/>
              <a:buFont typeface="Helvetica" pitchFamily="34" charset="0"/>
              <a:buChar char="–"/>
              <a:defRPr sz="1200" b="1">
                <a:solidFill>
                  <a:srgbClr val="FF3300"/>
                </a:solidFill>
                <a:latin typeface="Helvetica" pitchFamily="34" charset="0"/>
              </a:defRPr>
            </a:lvl8pPr>
            <a:lvl9pPr marL="3886200" indent="-228600" eaLnBrk="0" fontAlgn="base" hangingPunct="0">
              <a:lnSpc>
                <a:spcPct val="90000"/>
              </a:lnSpc>
              <a:spcBef>
                <a:spcPct val="30000"/>
              </a:spcBef>
              <a:spcAft>
                <a:spcPct val="0"/>
              </a:spcAft>
              <a:buSzPct val="100000"/>
              <a:buFont typeface="Helvetica" pitchFamily="34" charset="0"/>
              <a:buChar char="–"/>
              <a:defRPr sz="1200" b="1">
                <a:solidFill>
                  <a:srgbClr val="FF3300"/>
                </a:solidFill>
                <a:latin typeface="Helvetica" pitchFamily="34" charset="0"/>
              </a:defRPr>
            </a:lvl9pPr>
          </a:lstStyle>
          <a:p>
            <a:pPr>
              <a:buFontTx/>
              <a:buNone/>
            </a:pPr>
            <a:endParaRPr lang="en-US" altLang="en-US" baseline="-25000">
              <a:latin typeface="Arial" panose="020B0604020202020204" pitchFamily="34" charset="0"/>
              <a:cs typeface="Arial" panose="020B0604020202020204" pitchFamily="34" charset="0"/>
            </a:endParaRPr>
          </a:p>
        </p:txBody>
      </p:sp>
      <p:cxnSp>
        <p:nvCxnSpPr>
          <p:cNvPr id="389163" name="AutoShape 43"/>
          <p:cNvCxnSpPr>
            <a:cxnSpLocks noChangeShapeType="1"/>
          </p:cNvCxnSpPr>
          <p:nvPr/>
        </p:nvCxnSpPr>
        <p:spPr bwMode="auto">
          <a:xfrm rot="10800000" flipV="1">
            <a:off x="4572000" y="2009775"/>
            <a:ext cx="3429000" cy="381000"/>
          </a:xfrm>
          <a:prstGeom prst="bentConnector3">
            <a:avLst>
              <a:gd name="adj1" fmla="val -5"/>
            </a:avLst>
          </a:prstGeom>
          <a:noFill/>
          <a:ln w="9525">
            <a:solidFill>
              <a:schemeClr val="tx1"/>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9164" name="Text Box 44"/>
          <p:cNvSpPr txBox="1">
            <a:spLocks noChangeArrowheads="1"/>
          </p:cNvSpPr>
          <p:nvPr/>
        </p:nvSpPr>
        <p:spPr bwMode="auto">
          <a:xfrm>
            <a:off x="3781425" y="2200275"/>
            <a:ext cx="762000" cy="36933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b="0" dirty="0" smtClean="0">
                <a:solidFill>
                  <a:schemeClr val="tx1"/>
                </a:solidFill>
                <a:latin typeface="Arial" panose="020B0604020202020204" pitchFamily="34" charset="0"/>
                <a:cs typeface="Arial" panose="020B0604020202020204" pitchFamily="34" charset="0"/>
              </a:rPr>
              <a:t>Mass</a:t>
            </a:r>
            <a:endParaRPr lang="en-US" altLang="en-US" sz="1800" b="0" dirty="0">
              <a:solidFill>
                <a:schemeClr val="tx1"/>
              </a:solidFill>
              <a:latin typeface="Arial" panose="020B0604020202020204" pitchFamily="34" charset="0"/>
              <a:cs typeface="Arial" panose="020B0604020202020204" pitchFamily="34" charset="0"/>
            </a:endParaRPr>
          </a:p>
        </p:txBody>
      </p:sp>
      <p:cxnSp>
        <p:nvCxnSpPr>
          <p:cNvPr id="389165" name="AutoShape 45"/>
          <p:cNvCxnSpPr>
            <a:cxnSpLocks noChangeShapeType="1"/>
          </p:cNvCxnSpPr>
          <p:nvPr/>
        </p:nvCxnSpPr>
        <p:spPr bwMode="auto">
          <a:xfrm rot="10800000" flipV="1">
            <a:off x="838200" y="2390775"/>
            <a:ext cx="2895600" cy="381000"/>
          </a:xfrm>
          <a:prstGeom prst="bentConnector3">
            <a:avLst>
              <a:gd name="adj1" fmla="val 99995"/>
            </a:avLst>
          </a:prstGeom>
          <a:noFill/>
          <a:ln w="9525">
            <a:solidFill>
              <a:schemeClr val="tx1"/>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9166" name="Rectangle 46"/>
          <p:cNvSpPr>
            <a:spLocks noGrp="1" noChangeArrowheads="1"/>
          </p:cNvSpPr>
          <p:nvPr>
            <p:ph type="body" idx="1"/>
          </p:nvPr>
        </p:nvSpPr>
        <p:spPr>
          <a:xfrm>
            <a:off x="685800" y="3886200"/>
            <a:ext cx="8029575" cy="2057400"/>
          </a:xfrm>
          <a:noFill/>
          <a:ln/>
        </p:spPr>
        <p:txBody>
          <a:bodyPr/>
          <a:lstStyle/>
          <a:p>
            <a:pPr marL="342900" indent="-342900" defTabSz="914400">
              <a:spcBef>
                <a:spcPts val="600"/>
              </a:spcBef>
              <a:spcAft>
                <a:spcPts val="600"/>
              </a:spcAft>
            </a:pPr>
            <a:r>
              <a:rPr lang="en-US" altLang="en-US" dirty="0"/>
              <a:t>The neutrino is left handed (spin opposite the direction of motion). The anti-neutrino is right handed (spin in the direction of motion).</a:t>
            </a:r>
          </a:p>
          <a:p>
            <a:pPr marL="742950" lvl="1" indent="-285750" defTabSz="914400">
              <a:spcBef>
                <a:spcPts val="0"/>
              </a:spcBef>
              <a:spcAft>
                <a:spcPts val="600"/>
              </a:spcAft>
            </a:pPr>
            <a:r>
              <a:rPr lang="en-US" altLang="en-US" dirty="0"/>
              <a:t>They must be identical for </a:t>
            </a:r>
            <a:r>
              <a:rPr lang="en-US" altLang="en-US" dirty="0" smtClean="0"/>
              <a:t>0</a:t>
            </a:r>
            <a:r>
              <a:rPr lang="en-US" altLang="en-US" dirty="0" smtClean="0">
                <a:sym typeface="Symbol"/>
              </a:rPr>
              <a:t></a:t>
            </a:r>
            <a:r>
              <a:rPr lang="en-US" altLang="en-US" dirty="0" smtClean="0"/>
              <a:t> </a:t>
            </a:r>
            <a:r>
              <a:rPr lang="en-US" altLang="en-US" dirty="0"/>
              <a:t>double beta decay to occur</a:t>
            </a:r>
          </a:p>
          <a:p>
            <a:pPr marL="342900" indent="-342900" defTabSz="914400">
              <a:spcBef>
                <a:spcPts val="600"/>
              </a:spcBef>
              <a:spcAft>
                <a:spcPts val="600"/>
              </a:spcAft>
            </a:pPr>
            <a:r>
              <a:rPr lang="en-US" altLang="en-US" dirty="0"/>
              <a:t>If the </a:t>
            </a:r>
            <a:r>
              <a:rPr lang="en-US" altLang="en-US" dirty="0" smtClean="0">
                <a:sym typeface="Symbol"/>
              </a:rPr>
              <a:t></a:t>
            </a:r>
            <a:r>
              <a:rPr lang="en-US" altLang="en-US" dirty="0" smtClean="0"/>
              <a:t> </a:t>
            </a:r>
            <a:r>
              <a:rPr lang="en-US" altLang="en-US" dirty="0"/>
              <a:t>is massive, then its velocity must be less than c and there exists a frame which is going faster than the </a:t>
            </a:r>
            <a:r>
              <a:rPr lang="en-US" altLang="en-US" dirty="0">
                <a:sym typeface="Symbol"/>
              </a:rPr>
              <a:t></a:t>
            </a:r>
            <a:r>
              <a:rPr lang="en-US" altLang="en-US" dirty="0" smtClean="0"/>
              <a:t>.  </a:t>
            </a:r>
            <a:r>
              <a:rPr lang="en-US" altLang="en-US" dirty="0"/>
              <a:t>If the velocity of the frame exceeds the velocity of the </a:t>
            </a:r>
            <a:r>
              <a:rPr lang="en-US" altLang="en-US" dirty="0">
                <a:sym typeface="Symbol"/>
              </a:rPr>
              <a:t></a:t>
            </a:r>
            <a:r>
              <a:rPr lang="en-US" altLang="en-US" dirty="0" smtClean="0"/>
              <a:t> </a:t>
            </a:r>
            <a:r>
              <a:rPr lang="en-US" altLang="en-US" dirty="0"/>
              <a:t>then the </a:t>
            </a:r>
            <a:r>
              <a:rPr lang="en-US" altLang="en-US" dirty="0">
                <a:sym typeface="Symbol"/>
              </a:rPr>
              <a:t></a:t>
            </a:r>
            <a:r>
              <a:rPr lang="en-US" altLang="en-US" dirty="0" smtClean="0"/>
              <a:t> </a:t>
            </a:r>
            <a:r>
              <a:rPr lang="en-US" altLang="en-US" dirty="0"/>
              <a:t>appears to be going the other way in the new frame.  In other words, its helicity </a:t>
            </a:r>
            <a:r>
              <a:rPr lang="en-US" altLang="en-US" dirty="0" smtClean="0"/>
              <a:t>is </a:t>
            </a:r>
            <a:r>
              <a:rPr lang="en-US" altLang="en-US" dirty="0"/>
              <a:t>flipped</a:t>
            </a:r>
            <a:r>
              <a:rPr lang="en-US" altLang="en-US" dirty="0" smtClean="0"/>
              <a:t>.</a:t>
            </a:r>
          </a:p>
        </p:txBody>
      </p:sp>
      <p:grpSp>
        <p:nvGrpSpPr>
          <p:cNvPr id="45" name="Group 45"/>
          <p:cNvGrpSpPr>
            <a:grpSpLocks/>
          </p:cNvGrpSpPr>
          <p:nvPr/>
        </p:nvGrpSpPr>
        <p:grpSpPr bwMode="auto">
          <a:xfrm>
            <a:off x="609600" y="1219200"/>
            <a:ext cx="7620000" cy="2314575"/>
            <a:chOff x="576" y="846"/>
            <a:chExt cx="4800" cy="1458"/>
          </a:xfrm>
        </p:grpSpPr>
        <p:grpSp>
          <p:nvGrpSpPr>
            <p:cNvPr id="46" name="Group 22"/>
            <p:cNvGrpSpPr>
              <a:grpSpLocks/>
            </p:cNvGrpSpPr>
            <p:nvPr/>
          </p:nvGrpSpPr>
          <p:grpSpPr bwMode="auto">
            <a:xfrm>
              <a:off x="1344" y="846"/>
              <a:ext cx="4032" cy="576"/>
              <a:chOff x="1056" y="846"/>
              <a:chExt cx="4032" cy="576"/>
            </a:xfrm>
          </p:grpSpPr>
          <p:grpSp>
            <p:nvGrpSpPr>
              <p:cNvPr id="65" name="Group 5"/>
              <p:cNvGrpSpPr>
                <a:grpSpLocks/>
              </p:cNvGrpSpPr>
              <p:nvPr/>
            </p:nvGrpSpPr>
            <p:grpSpPr bwMode="auto">
              <a:xfrm>
                <a:off x="1056" y="846"/>
                <a:ext cx="2448" cy="576"/>
                <a:chOff x="816" y="864"/>
                <a:chExt cx="2448" cy="576"/>
              </a:xfrm>
            </p:grpSpPr>
            <p:sp>
              <p:nvSpPr>
                <p:cNvPr id="75" name="AutoShape 6"/>
                <p:cNvSpPr>
                  <a:spLocks noChangeArrowheads="1"/>
                </p:cNvSpPr>
                <p:nvPr/>
              </p:nvSpPr>
              <p:spPr bwMode="auto">
                <a:xfrm>
                  <a:off x="1728" y="999"/>
                  <a:ext cx="615" cy="306"/>
                </a:xfrm>
                <a:prstGeom prst="rightArrow">
                  <a:avLst>
                    <a:gd name="adj1" fmla="val 50000"/>
                    <a:gd name="adj2" fmla="val 50245"/>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grpSp>
              <p:nvGrpSpPr>
                <p:cNvPr id="76" name="Group 7"/>
                <p:cNvGrpSpPr>
                  <a:grpSpLocks/>
                </p:cNvGrpSpPr>
                <p:nvPr/>
              </p:nvGrpSpPr>
              <p:grpSpPr bwMode="auto">
                <a:xfrm>
                  <a:off x="816" y="864"/>
                  <a:ext cx="576" cy="576"/>
                  <a:chOff x="720" y="2016"/>
                  <a:chExt cx="576" cy="576"/>
                </a:xfrm>
              </p:grpSpPr>
              <p:sp>
                <p:nvSpPr>
                  <p:cNvPr id="80" name="Oval 8"/>
                  <p:cNvSpPr>
                    <a:spLocks noChangeArrowheads="1"/>
                  </p:cNvSpPr>
                  <p:nvPr/>
                </p:nvSpPr>
                <p:spPr bwMode="auto">
                  <a:xfrm>
                    <a:off x="720" y="2016"/>
                    <a:ext cx="576" cy="576"/>
                  </a:xfrm>
                  <a:prstGeom prst="ellipse">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81" name="Text Box 9"/>
                  <p:cNvSpPr txBox="1">
                    <a:spLocks noChangeArrowheads="1"/>
                  </p:cNvSpPr>
                  <p:nvPr/>
                </p:nvSpPr>
                <p:spPr bwMode="auto">
                  <a:xfrm>
                    <a:off x="840" y="2186"/>
                    <a:ext cx="336" cy="21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latin typeface="Arial" panose="020B0604020202020204" pitchFamily="34" charset="0"/>
                        <a:cs typeface="Arial" panose="020B0604020202020204" pitchFamily="34" charset="0"/>
                      </a:rPr>
                      <a:t>n</a:t>
                    </a:r>
                  </a:p>
                </p:txBody>
              </p:sp>
            </p:grpSp>
            <p:grpSp>
              <p:nvGrpSpPr>
                <p:cNvPr id="77" name="Group 10"/>
                <p:cNvGrpSpPr>
                  <a:grpSpLocks/>
                </p:cNvGrpSpPr>
                <p:nvPr/>
              </p:nvGrpSpPr>
              <p:grpSpPr bwMode="auto">
                <a:xfrm>
                  <a:off x="2688" y="864"/>
                  <a:ext cx="576" cy="576"/>
                  <a:chOff x="2592" y="2016"/>
                  <a:chExt cx="576" cy="576"/>
                </a:xfrm>
              </p:grpSpPr>
              <p:sp>
                <p:nvSpPr>
                  <p:cNvPr id="78" name="Oval 11"/>
                  <p:cNvSpPr>
                    <a:spLocks noChangeArrowheads="1"/>
                  </p:cNvSpPr>
                  <p:nvPr/>
                </p:nvSpPr>
                <p:spPr bwMode="auto">
                  <a:xfrm>
                    <a:off x="2592" y="2016"/>
                    <a:ext cx="576" cy="576"/>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79" name="Text Box 12"/>
                  <p:cNvSpPr txBox="1">
                    <a:spLocks noChangeArrowheads="1"/>
                  </p:cNvSpPr>
                  <p:nvPr/>
                </p:nvSpPr>
                <p:spPr bwMode="auto">
                  <a:xfrm>
                    <a:off x="2772" y="2191"/>
                    <a:ext cx="21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latin typeface="Arial" panose="020B0604020202020204" pitchFamily="34" charset="0"/>
                        <a:cs typeface="Arial" panose="020B0604020202020204" pitchFamily="34" charset="0"/>
                      </a:rPr>
                      <a:t>p</a:t>
                    </a:r>
                  </a:p>
                </p:txBody>
              </p:sp>
            </p:grpSp>
          </p:grpSp>
          <p:grpSp>
            <p:nvGrpSpPr>
              <p:cNvPr id="66" name="Group 13"/>
              <p:cNvGrpSpPr>
                <a:grpSpLocks/>
              </p:cNvGrpSpPr>
              <p:nvPr/>
            </p:nvGrpSpPr>
            <p:grpSpPr bwMode="auto">
              <a:xfrm>
                <a:off x="3696" y="1014"/>
                <a:ext cx="1392" cy="241"/>
                <a:chOff x="3456" y="1032"/>
                <a:chExt cx="1392" cy="241"/>
              </a:xfrm>
            </p:grpSpPr>
            <p:sp>
              <p:nvSpPr>
                <p:cNvPr id="67" name="Text Box 14"/>
                <p:cNvSpPr txBox="1">
                  <a:spLocks noChangeArrowheads="1"/>
                </p:cNvSpPr>
                <p:nvPr/>
              </p:nvSpPr>
              <p:spPr bwMode="auto">
                <a:xfrm>
                  <a:off x="3456" y="1036"/>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latin typeface="Arial" panose="020B0604020202020204" pitchFamily="34" charset="0"/>
                      <a:cs typeface="Arial" panose="020B0604020202020204" pitchFamily="34" charset="0"/>
                    </a:rPr>
                    <a:t>+</a:t>
                  </a:r>
                </a:p>
              </p:txBody>
            </p:sp>
            <p:grpSp>
              <p:nvGrpSpPr>
                <p:cNvPr id="68" name="Group 15"/>
                <p:cNvGrpSpPr>
                  <a:grpSpLocks/>
                </p:cNvGrpSpPr>
                <p:nvPr/>
              </p:nvGrpSpPr>
              <p:grpSpPr bwMode="auto">
                <a:xfrm>
                  <a:off x="3818" y="1032"/>
                  <a:ext cx="288" cy="240"/>
                  <a:chOff x="3722" y="2184"/>
                  <a:chExt cx="288" cy="240"/>
                </a:xfrm>
              </p:grpSpPr>
              <p:sp>
                <p:nvSpPr>
                  <p:cNvPr id="73" name="Oval 16"/>
                  <p:cNvSpPr>
                    <a:spLocks noChangeArrowheads="1"/>
                  </p:cNvSpPr>
                  <p:nvPr/>
                </p:nvSpPr>
                <p:spPr bwMode="auto">
                  <a:xfrm>
                    <a:off x="3744" y="2184"/>
                    <a:ext cx="240" cy="2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74" name="Text Box 17"/>
                  <p:cNvSpPr txBox="1">
                    <a:spLocks noChangeArrowheads="1"/>
                  </p:cNvSpPr>
                  <p:nvPr/>
                </p:nvSpPr>
                <p:spPr bwMode="auto">
                  <a:xfrm>
                    <a:off x="3722" y="2187"/>
                    <a:ext cx="2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folHlink"/>
                        </a:solidFill>
                        <a:latin typeface="Arial" panose="020B0604020202020204" pitchFamily="34" charset="0"/>
                        <a:cs typeface="Arial" panose="020B0604020202020204" pitchFamily="34" charset="0"/>
                      </a:rPr>
                      <a:t>e</a:t>
                    </a:r>
                  </a:p>
                </p:txBody>
              </p:sp>
            </p:grpSp>
            <p:sp>
              <p:nvSpPr>
                <p:cNvPr id="69" name="Text Box 18"/>
                <p:cNvSpPr txBox="1">
                  <a:spLocks noChangeArrowheads="1"/>
                </p:cNvSpPr>
                <p:nvPr/>
              </p:nvSpPr>
              <p:spPr bwMode="auto">
                <a:xfrm>
                  <a:off x="4224" y="1036"/>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latin typeface="Arial" panose="020B0604020202020204" pitchFamily="34" charset="0"/>
                      <a:cs typeface="Arial" panose="020B0604020202020204" pitchFamily="34" charset="0"/>
                    </a:rPr>
                    <a:t>+</a:t>
                  </a:r>
                </a:p>
              </p:txBody>
            </p:sp>
            <p:grpSp>
              <p:nvGrpSpPr>
                <p:cNvPr id="70" name="Group 19"/>
                <p:cNvGrpSpPr>
                  <a:grpSpLocks/>
                </p:cNvGrpSpPr>
                <p:nvPr/>
              </p:nvGrpSpPr>
              <p:grpSpPr bwMode="auto">
                <a:xfrm>
                  <a:off x="4608" y="1033"/>
                  <a:ext cx="240" cy="240"/>
                  <a:chOff x="4512" y="2064"/>
                  <a:chExt cx="240" cy="240"/>
                </a:xfrm>
              </p:grpSpPr>
              <p:sp>
                <p:nvSpPr>
                  <p:cNvPr id="71" name="Oval 20"/>
                  <p:cNvSpPr>
                    <a:spLocks noChangeArrowheads="1"/>
                  </p:cNvSpPr>
                  <p:nvPr/>
                </p:nvSpPr>
                <p:spPr bwMode="auto">
                  <a:xfrm>
                    <a:off x="4512" y="2064"/>
                    <a:ext cx="240" cy="240"/>
                  </a:xfrm>
                  <a:prstGeom prst="ellipse">
                    <a:avLst/>
                  </a:prstGeom>
                  <a:solidFill>
                    <a:srgbClr val="EAEAEA"/>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graphicFrame>
                <p:nvGraphicFramePr>
                  <p:cNvPr id="72" name="Object 21"/>
                  <p:cNvGraphicFramePr>
                    <a:graphicFrameLocks noChangeAspect="1"/>
                  </p:cNvGraphicFramePr>
                  <p:nvPr/>
                </p:nvGraphicFramePr>
                <p:xfrm>
                  <a:off x="4578" y="2107"/>
                  <a:ext cx="132" cy="156"/>
                </p:xfrm>
                <a:graphic>
                  <a:graphicData uri="http://schemas.openxmlformats.org/presentationml/2006/ole">
                    <mc:AlternateContent xmlns:mc="http://schemas.openxmlformats.org/markup-compatibility/2006">
                      <mc:Choice xmlns:v="urn:schemas-microsoft-com:vml" Requires="v">
                        <p:oleObj spid="_x0000_s85058" name="Equation" r:id="rId4" imgW="139680" imgH="164880" progId="Equation.DSMT4">
                          <p:embed/>
                        </p:oleObj>
                      </mc:Choice>
                      <mc:Fallback>
                        <p:oleObj name="Equation" r:id="rId4" imgW="139680" imgH="16488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8" y="2107"/>
                                <a:ext cx="132" cy="156"/>
                              </a:xfrm>
                              <a:prstGeom prst="rect">
                                <a:avLst/>
                              </a:prstGeom>
                              <a:solidFill>
                                <a:srgbClr val="EAEAE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grpSp>
          <p:nvGrpSpPr>
            <p:cNvPr id="47" name="Group 44"/>
            <p:cNvGrpSpPr>
              <a:grpSpLocks/>
            </p:cNvGrpSpPr>
            <p:nvPr/>
          </p:nvGrpSpPr>
          <p:grpSpPr bwMode="auto">
            <a:xfrm>
              <a:off x="576" y="1728"/>
              <a:ext cx="4058" cy="576"/>
              <a:chOff x="576" y="1728"/>
              <a:chExt cx="4058" cy="576"/>
            </a:xfrm>
          </p:grpSpPr>
          <p:grpSp>
            <p:nvGrpSpPr>
              <p:cNvPr id="48" name="Group 24"/>
              <p:cNvGrpSpPr>
                <a:grpSpLocks/>
              </p:cNvGrpSpPr>
              <p:nvPr/>
            </p:nvGrpSpPr>
            <p:grpSpPr bwMode="auto">
              <a:xfrm>
                <a:off x="1344" y="1728"/>
                <a:ext cx="2448" cy="576"/>
                <a:chOff x="816" y="864"/>
                <a:chExt cx="2448" cy="576"/>
              </a:xfrm>
            </p:grpSpPr>
            <p:sp>
              <p:nvSpPr>
                <p:cNvPr id="58" name="AutoShape 25"/>
                <p:cNvSpPr>
                  <a:spLocks noChangeArrowheads="1"/>
                </p:cNvSpPr>
                <p:nvPr/>
              </p:nvSpPr>
              <p:spPr bwMode="auto">
                <a:xfrm>
                  <a:off x="1728" y="999"/>
                  <a:ext cx="615" cy="306"/>
                </a:xfrm>
                <a:prstGeom prst="rightArrow">
                  <a:avLst>
                    <a:gd name="adj1" fmla="val 50000"/>
                    <a:gd name="adj2" fmla="val 50245"/>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grpSp>
              <p:nvGrpSpPr>
                <p:cNvPr id="59" name="Group 26"/>
                <p:cNvGrpSpPr>
                  <a:grpSpLocks/>
                </p:cNvGrpSpPr>
                <p:nvPr/>
              </p:nvGrpSpPr>
              <p:grpSpPr bwMode="auto">
                <a:xfrm>
                  <a:off x="816" y="864"/>
                  <a:ext cx="576" cy="576"/>
                  <a:chOff x="720" y="2016"/>
                  <a:chExt cx="576" cy="576"/>
                </a:xfrm>
              </p:grpSpPr>
              <p:sp>
                <p:nvSpPr>
                  <p:cNvPr id="63" name="Oval 27"/>
                  <p:cNvSpPr>
                    <a:spLocks noChangeArrowheads="1"/>
                  </p:cNvSpPr>
                  <p:nvPr/>
                </p:nvSpPr>
                <p:spPr bwMode="auto">
                  <a:xfrm>
                    <a:off x="720" y="2016"/>
                    <a:ext cx="576" cy="576"/>
                  </a:xfrm>
                  <a:prstGeom prst="ellipse">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64" name="Text Box 28"/>
                  <p:cNvSpPr txBox="1">
                    <a:spLocks noChangeArrowheads="1"/>
                  </p:cNvSpPr>
                  <p:nvPr/>
                </p:nvSpPr>
                <p:spPr bwMode="auto">
                  <a:xfrm>
                    <a:off x="840" y="2174"/>
                    <a:ext cx="336" cy="21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latin typeface="Arial" panose="020B0604020202020204" pitchFamily="34" charset="0"/>
                        <a:cs typeface="Arial" panose="020B0604020202020204" pitchFamily="34" charset="0"/>
                      </a:rPr>
                      <a:t>n</a:t>
                    </a:r>
                  </a:p>
                </p:txBody>
              </p:sp>
            </p:grpSp>
            <p:grpSp>
              <p:nvGrpSpPr>
                <p:cNvPr id="60" name="Group 29"/>
                <p:cNvGrpSpPr>
                  <a:grpSpLocks/>
                </p:cNvGrpSpPr>
                <p:nvPr/>
              </p:nvGrpSpPr>
              <p:grpSpPr bwMode="auto">
                <a:xfrm>
                  <a:off x="2688" y="864"/>
                  <a:ext cx="576" cy="576"/>
                  <a:chOff x="2592" y="2016"/>
                  <a:chExt cx="576" cy="576"/>
                </a:xfrm>
              </p:grpSpPr>
              <p:sp>
                <p:nvSpPr>
                  <p:cNvPr id="61" name="Oval 30"/>
                  <p:cNvSpPr>
                    <a:spLocks noChangeArrowheads="1"/>
                  </p:cNvSpPr>
                  <p:nvPr/>
                </p:nvSpPr>
                <p:spPr bwMode="auto">
                  <a:xfrm>
                    <a:off x="2592" y="2016"/>
                    <a:ext cx="576" cy="576"/>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62" name="Text Box 31"/>
                  <p:cNvSpPr txBox="1">
                    <a:spLocks noChangeArrowheads="1"/>
                  </p:cNvSpPr>
                  <p:nvPr/>
                </p:nvSpPr>
                <p:spPr bwMode="auto">
                  <a:xfrm>
                    <a:off x="2772" y="2179"/>
                    <a:ext cx="21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latin typeface="Arial" panose="020B0604020202020204" pitchFamily="34" charset="0"/>
                        <a:cs typeface="Arial" panose="020B0604020202020204" pitchFamily="34" charset="0"/>
                      </a:rPr>
                      <a:t>p</a:t>
                    </a:r>
                  </a:p>
                </p:txBody>
              </p:sp>
            </p:grpSp>
          </p:grpSp>
          <p:grpSp>
            <p:nvGrpSpPr>
              <p:cNvPr id="49" name="Group 42"/>
              <p:cNvGrpSpPr>
                <a:grpSpLocks/>
              </p:cNvGrpSpPr>
              <p:nvPr/>
            </p:nvGrpSpPr>
            <p:grpSpPr bwMode="auto">
              <a:xfrm>
                <a:off x="576" y="1887"/>
                <a:ext cx="4058" cy="249"/>
                <a:chOff x="576" y="1887"/>
                <a:chExt cx="4058" cy="249"/>
              </a:xfrm>
            </p:grpSpPr>
            <p:sp>
              <p:nvSpPr>
                <p:cNvPr id="50" name="Text Box 33"/>
                <p:cNvSpPr txBox="1">
                  <a:spLocks noChangeArrowheads="1"/>
                </p:cNvSpPr>
                <p:nvPr/>
              </p:nvSpPr>
              <p:spPr bwMode="auto">
                <a:xfrm>
                  <a:off x="3984" y="1900"/>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latin typeface="Arial" panose="020B0604020202020204" pitchFamily="34" charset="0"/>
                      <a:cs typeface="Arial" panose="020B0604020202020204" pitchFamily="34" charset="0"/>
                    </a:rPr>
                    <a:t>+</a:t>
                  </a:r>
                </a:p>
              </p:txBody>
            </p:sp>
            <p:grpSp>
              <p:nvGrpSpPr>
                <p:cNvPr id="51" name="Group 34"/>
                <p:cNvGrpSpPr>
                  <a:grpSpLocks/>
                </p:cNvGrpSpPr>
                <p:nvPr/>
              </p:nvGrpSpPr>
              <p:grpSpPr bwMode="auto">
                <a:xfrm>
                  <a:off x="4346" y="1896"/>
                  <a:ext cx="288" cy="240"/>
                  <a:chOff x="3722" y="2184"/>
                  <a:chExt cx="288" cy="240"/>
                </a:xfrm>
              </p:grpSpPr>
              <p:sp>
                <p:nvSpPr>
                  <p:cNvPr id="56" name="Oval 35"/>
                  <p:cNvSpPr>
                    <a:spLocks noChangeArrowheads="1"/>
                  </p:cNvSpPr>
                  <p:nvPr/>
                </p:nvSpPr>
                <p:spPr bwMode="auto">
                  <a:xfrm>
                    <a:off x="3744" y="2184"/>
                    <a:ext cx="240" cy="2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57" name="Text Box 36"/>
                  <p:cNvSpPr txBox="1">
                    <a:spLocks noChangeArrowheads="1"/>
                  </p:cNvSpPr>
                  <p:nvPr/>
                </p:nvSpPr>
                <p:spPr bwMode="auto">
                  <a:xfrm>
                    <a:off x="3722" y="2187"/>
                    <a:ext cx="2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folHlink"/>
                        </a:solidFill>
                        <a:latin typeface="Arial" panose="020B0604020202020204" pitchFamily="34" charset="0"/>
                        <a:cs typeface="Arial" panose="020B0604020202020204" pitchFamily="34" charset="0"/>
                      </a:rPr>
                      <a:t>e</a:t>
                    </a:r>
                  </a:p>
                </p:txBody>
              </p:sp>
            </p:grpSp>
            <p:sp>
              <p:nvSpPr>
                <p:cNvPr id="52" name="Text Box 37"/>
                <p:cNvSpPr txBox="1">
                  <a:spLocks noChangeArrowheads="1"/>
                </p:cNvSpPr>
                <p:nvPr/>
              </p:nvSpPr>
              <p:spPr bwMode="auto">
                <a:xfrm>
                  <a:off x="954" y="1887"/>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latin typeface="Arial" panose="020B0604020202020204" pitchFamily="34" charset="0"/>
                      <a:cs typeface="Arial" panose="020B0604020202020204" pitchFamily="34" charset="0"/>
                    </a:rPr>
                    <a:t>+</a:t>
                  </a:r>
                </a:p>
              </p:txBody>
            </p:sp>
            <p:grpSp>
              <p:nvGrpSpPr>
                <p:cNvPr id="53" name="Group 41"/>
                <p:cNvGrpSpPr>
                  <a:grpSpLocks/>
                </p:cNvGrpSpPr>
                <p:nvPr/>
              </p:nvGrpSpPr>
              <p:grpSpPr bwMode="auto">
                <a:xfrm>
                  <a:off x="576" y="1890"/>
                  <a:ext cx="240" cy="240"/>
                  <a:chOff x="576" y="1890"/>
                  <a:chExt cx="240" cy="240"/>
                </a:xfrm>
              </p:grpSpPr>
              <p:sp>
                <p:nvSpPr>
                  <p:cNvPr id="54" name="Oval 39"/>
                  <p:cNvSpPr>
                    <a:spLocks noChangeArrowheads="1"/>
                  </p:cNvSpPr>
                  <p:nvPr/>
                </p:nvSpPr>
                <p:spPr bwMode="auto">
                  <a:xfrm>
                    <a:off x="576" y="1890"/>
                    <a:ext cx="240" cy="240"/>
                  </a:xfrm>
                  <a:prstGeom prst="ellipse">
                    <a:avLst/>
                  </a:prstGeom>
                  <a:solidFill>
                    <a:srgbClr val="FFFF66"/>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graphicFrame>
                <p:nvGraphicFramePr>
                  <p:cNvPr id="55" name="Object 40"/>
                  <p:cNvGraphicFramePr>
                    <a:graphicFrameLocks noChangeAspect="1"/>
                  </p:cNvGraphicFramePr>
                  <p:nvPr/>
                </p:nvGraphicFramePr>
                <p:xfrm>
                  <a:off x="642" y="1945"/>
                  <a:ext cx="108" cy="132"/>
                </p:xfrm>
                <a:graphic>
                  <a:graphicData uri="http://schemas.openxmlformats.org/presentationml/2006/ole">
                    <mc:AlternateContent xmlns:mc="http://schemas.openxmlformats.org/markup-compatibility/2006">
                      <mc:Choice xmlns:v="urn:schemas-microsoft-com:vml" Requires="v">
                        <p:oleObj spid="_x0000_s85059" name="Equation" r:id="rId6" imgW="114120" imgH="139680" progId="Equation.DSMT4">
                          <p:embed/>
                        </p:oleObj>
                      </mc:Choice>
                      <mc:Fallback>
                        <p:oleObj name="Equation" r:id="rId6" imgW="114120" imgH="13968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2" y="1945"/>
                                <a:ext cx="108" cy="132"/>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grpSp>
      <p:sp>
        <p:nvSpPr>
          <p:cNvPr id="82" name="TextBox 3"/>
          <p:cNvSpPr txBox="1">
            <a:spLocks noChangeArrowheads="1"/>
          </p:cNvSpPr>
          <p:nvPr/>
        </p:nvSpPr>
        <p:spPr bwMode="auto">
          <a:xfrm>
            <a:off x="1113183" y="6108629"/>
            <a:ext cx="6934200" cy="338554"/>
          </a:xfrm>
          <a:prstGeom prst="rect">
            <a:avLst/>
          </a:prstGeom>
          <a:solidFill>
            <a:schemeClr val="accent1">
              <a:lumMod val="20000"/>
              <a:lumOff val="80000"/>
            </a:schemeClr>
          </a:solidFill>
          <a:ln w="9525">
            <a:solidFill>
              <a:schemeClr val="tx1"/>
            </a:solidFill>
            <a:miter lim="800000"/>
            <a:headEnd/>
            <a:tailEnd/>
          </a:ln>
        </p:spPr>
        <p:txBody>
          <a:bodyPr wrap="square">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gn="ctr" eaLnBrk="1" hangingPunct="1"/>
            <a:r>
              <a:rPr lang="en-US" altLang="en-US" dirty="0" smtClean="0">
                <a:solidFill>
                  <a:schemeClr val="tx1"/>
                </a:solidFill>
              </a:rPr>
              <a:t>0</a:t>
            </a:r>
            <a:r>
              <a:rPr lang="en-US" altLang="en-US" dirty="0">
                <a:solidFill>
                  <a:schemeClr val="tx1"/>
                </a:solidFill>
                <a:sym typeface="Symbol"/>
              </a:rPr>
              <a:t></a:t>
            </a:r>
            <a:r>
              <a:rPr lang="en-US" altLang="en-US" dirty="0">
                <a:solidFill>
                  <a:schemeClr val="tx1"/>
                </a:solidFill>
              </a:rPr>
              <a:t> </a:t>
            </a:r>
            <a:r>
              <a:rPr lang="en-US" altLang="en-US" dirty="0" smtClean="0">
                <a:solidFill>
                  <a:schemeClr val="tx1"/>
                </a:solidFill>
              </a:rPr>
              <a:t> double beta decay is the smoking gun for a massive neutrino</a:t>
            </a:r>
            <a:endParaRPr lang="en-US" altLang="en-US" dirty="0">
              <a:solidFill>
                <a:schemeClr val="tx1"/>
              </a:solidFill>
            </a:endParaRPr>
          </a:p>
        </p:txBody>
      </p:sp>
    </p:spTree>
    <p:extLst>
      <p:ext uri="{BB962C8B-B14F-4D97-AF65-F5344CB8AC3E}">
        <p14:creationId xmlns:p14="http://schemas.microsoft.com/office/powerpoint/2010/main" val="13833140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16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9166">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8916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6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Grp="1" noChangeArrowheads="1"/>
          </p:cNvSpPr>
          <p:nvPr>
            <p:ph type="title"/>
          </p:nvPr>
        </p:nvSpPr>
        <p:spPr>
          <a:xfrm>
            <a:off x="285750" y="311150"/>
            <a:ext cx="7410450" cy="534988"/>
          </a:xfrm>
        </p:spPr>
        <p:txBody>
          <a:bodyPr/>
          <a:lstStyle/>
          <a:p>
            <a:r>
              <a:rPr lang="en-US" altLang="en-US"/>
              <a:t>Two Modes of Double Beta Decay, 2</a:t>
            </a:r>
            <a:r>
              <a:rPr lang="en-US" altLang="en-US">
                <a:latin typeface="Symbol" pitchFamily="18" charset="2"/>
              </a:rPr>
              <a:t>n</a:t>
            </a:r>
            <a:r>
              <a:rPr lang="en-US" altLang="en-US"/>
              <a:t> and 0</a:t>
            </a:r>
            <a:r>
              <a:rPr lang="en-US" altLang="en-US">
                <a:latin typeface="Symbol" pitchFamily="18" charset="2"/>
              </a:rPr>
              <a:t>n</a:t>
            </a:r>
          </a:p>
        </p:txBody>
      </p:sp>
      <p:sp>
        <p:nvSpPr>
          <p:cNvPr id="334851" name="Rectangle 3"/>
          <p:cNvSpPr>
            <a:spLocks noGrp="1" noChangeArrowheads="1"/>
          </p:cNvSpPr>
          <p:nvPr>
            <p:ph type="body" idx="1"/>
          </p:nvPr>
        </p:nvSpPr>
        <p:spPr>
          <a:xfrm>
            <a:off x="5715000" y="3695700"/>
            <a:ext cx="2819400" cy="1524000"/>
          </a:xfrm>
        </p:spPr>
        <p:txBody>
          <a:bodyPr/>
          <a:lstStyle/>
          <a:p>
            <a:r>
              <a:rPr lang="en-US" altLang="en-US" dirty="0"/>
              <a:t>The two modes can be distinguished by the summed energy of the electrons in the final state.</a:t>
            </a:r>
          </a:p>
          <a:p>
            <a:r>
              <a:rPr lang="en-US" altLang="en-US" dirty="0"/>
              <a:t>The 0</a:t>
            </a:r>
            <a:r>
              <a:rPr lang="en-US" altLang="en-US" dirty="0">
                <a:latin typeface="Symbol" pitchFamily="18" charset="2"/>
              </a:rPr>
              <a:t>n</a:t>
            </a:r>
            <a:r>
              <a:rPr lang="en-US" altLang="en-US" dirty="0"/>
              <a:t> decay is identified as the narrow peak at the kinematic limit of the decay process.</a:t>
            </a:r>
          </a:p>
        </p:txBody>
      </p:sp>
      <p:pic>
        <p:nvPicPr>
          <p:cNvPr id="3348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838200"/>
            <a:ext cx="6883400" cy="278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4854" name="Picture 6" descr="Vogel-E-Fig1"/>
          <p:cNvPicPr>
            <a:picLocks noChangeAspect="1" noChangeArrowheads="1"/>
          </p:cNvPicPr>
          <p:nvPr/>
        </p:nvPicPr>
        <p:blipFill>
          <a:blip r:embed="rId4" cstate="print">
            <a:extLst>
              <a:ext uri="{28A0092B-C50C-407E-A947-70E740481C1C}">
                <a14:useLocalDpi xmlns:a14="http://schemas.microsoft.com/office/drawing/2010/main" val="0"/>
              </a:ext>
            </a:extLst>
          </a:blip>
          <a:srcRect r="12848"/>
          <a:stretch>
            <a:fillRect/>
          </a:stretch>
        </p:blipFill>
        <p:spPr bwMode="auto">
          <a:xfrm>
            <a:off x="523875" y="3581400"/>
            <a:ext cx="4884738" cy="292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4857" name="Text Box 9"/>
          <p:cNvSpPr txBox="1">
            <a:spLocks noChangeArrowheads="1"/>
          </p:cNvSpPr>
          <p:nvPr/>
        </p:nvSpPr>
        <p:spPr bwMode="auto">
          <a:xfrm>
            <a:off x="1752600" y="5302250"/>
            <a:ext cx="1524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2</a:t>
            </a:r>
            <a:r>
              <a:rPr lang="en-US" altLang="en-US">
                <a:latin typeface="Symbol" pitchFamily="18" charset="2"/>
              </a:rPr>
              <a:t>n</a:t>
            </a:r>
            <a:r>
              <a:rPr lang="en-US" altLang="en-US"/>
              <a:t> spectrum</a:t>
            </a:r>
          </a:p>
        </p:txBody>
      </p:sp>
      <p:sp>
        <p:nvSpPr>
          <p:cNvPr id="334858" name="Text Box 10"/>
          <p:cNvSpPr txBox="1">
            <a:spLocks noChangeArrowheads="1"/>
          </p:cNvSpPr>
          <p:nvPr/>
        </p:nvSpPr>
        <p:spPr bwMode="auto">
          <a:xfrm>
            <a:off x="4191000" y="5302250"/>
            <a:ext cx="990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0</a:t>
            </a:r>
            <a:r>
              <a:rPr lang="en-US" altLang="en-US">
                <a:latin typeface="Symbol" pitchFamily="18" charset="2"/>
              </a:rPr>
              <a:t>n</a:t>
            </a:r>
            <a:r>
              <a:rPr lang="en-US" altLang="en-US"/>
              <a:t> peak</a:t>
            </a:r>
          </a:p>
        </p:txBody>
      </p:sp>
    </p:spTree>
    <p:extLst>
      <p:ext uri="{BB962C8B-B14F-4D97-AF65-F5344CB8AC3E}">
        <p14:creationId xmlns:p14="http://schemas.microsoft.com/office/powerpoint/2010/main" val="39578039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a:xfrm>
            <a:off x="285750" y="311150"/>
            <a:ext cx="7639050" cy="534988"/>
          </a:xfrm>
        </p:spPr>
        <p:txBody>
          <a:bodyPr/>
          <a:lstStyle/>
          <a:p>
            <a:r>
              <a:rPr lang="en-US" altLang="en-US" dirty="0" smtClean="0"/>
              <a:t>Other Isobars &amp; Double Beta Decay systems</a:t>
            </a:r>
            <a:endParaRPr lang="en-US" altLang="en-US" dirty="0"/>
          </a:p>
        </p:txBody>
      </p:sp>
      <p:sp>
        <p:nvSpPr>
          <p:cNvPr id="279555" name="Rectangle 3"/>
          <p:cNvSpPr>
            <a:spLocks noGrp="1" noChangeArrowheads="1"/>
          </p:cNvSpPr>
          <p:nvPr>
            <p:ph type="body" idx="1"/>
          </p:nvPr>
        </p:nvSpPr>
        <p:spPr>
          <a:xfrm>
            <a:off x="1219200" y="5499100"/>
            <a:ext cx="7067550" cy="1130300"/>
          </a:xfrm>
        </p:spPr>
        <p:txBody>
          <a:bodyPr/>
          <a:lstStyle/>
          <a:p>
            <a:r>
              <a:rPr lang="en-US" altLang="en-US" baseline="30000" dirty="0" smtClean="0"/>
              <a:t>136</a:t>
            </a:r>
            <a:r>
              <a:rPr lang="en-US" altLang="en-US" dirty="0" smtClean="0"/>
              <a:t>Xe is another double beta decay candidate</a:t>
            </a:r>
          </a:p>
          <a:p>
            <a:r>
              <a:rPr lang="en-US" altLang="en-US" dirty="0" smtClean="0"/>
              <a:t>Excellent, because </a:t>
            </a:r>
            <a:r>
              <a:rPr lang="en-US" altLang="en-US" baseline="30000" dirty="0" smtClean="0"/>
              <a:t>136</a:t>
            </a:r>
            <a:r>
              <a:rPr lang="en-US" altLang="en-US" dirty="0" smtClean="0"/>
              <a:t>Xe can be the gas in a TPC and TPCs are really good at seeing the track of two electrons</a:t>
            </a:r>
            <a:endParaRPr lang="en-US" altLang="en-US" dirty="0"/>
          </a:p>
        </p:txBody>
      </p:sp>
      <p:pic>
        <p:nvPicPr>
          <p:cNvPr id="279556"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6587" t="5614" r="13463" b="17927"/>
          <a:stretch/>
        </p:blipFill>
        <p:spPr bwMode="auto">
          <a:xfrm>
            <a:off x="1600200" y="990600"/>
            <a:ext cx="5934425" cy="4234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629400" y="2209800"/>
            <a:ext cx="2209800" cy="523220"/>
          </a:xfrm>
          <a:prstGeom prst="rect">
            <a:avLst/>
          </a:prstGeom>
          <a:noFill/>
        </p:spPr>
        <p:txBody>
          <a:bodyPr wrap="square" rtlCol="0">
            <a:spAutoFit/>
          </a:bodyPr>
          <a:lstStyle/>
          <a:p>
            <a:r>
              <a:rPr lang="en-US" sz="1400" dirty="0" smtClean="0">
                <a:solidFill>
                  <a:srgbClr val="0000CC"/>
                </a:solidFill>
              </a:rPr>
              <a:t>Parabola describing odd-odd nuclei</a:t>
            </a:r>
            <a:endParaRPr lang="en-US" sz="1400" dirty="0">
              <a:solidFill>
                <a:srgbClr val="0000CC"/>
              </a:solidFill>
            </a:endParaRPr>
          </a:p>
        </p:txBody>
      </p:sp>
      <p:sp>
        <p:nvSpPr>
          <p:cNvPr id="6" name="TextBox 5"/>
          <p:cNvSpPr txBox="1"/>
          <p:nvPr/>
        </p:nvSpPr>
        <p:spPr>
          <a:xfrm>
            <a:off x="6019800" y="4114800"/>
            <a:ext cx="2209800" cy="523220"/>
          </a:xfrm>
          <a:prstGeom prst="rect">
            <a:avLst/>
          </a:prstGeom>
          <a:noFill/>
        </p:spPr>
        <p:txBody>
          <a:bodyPr wrap="square" rtlCol="0">
            <a:spAutoFit/>
          </a:bodyPr>
          <a:lstStyle/>
          <a:p>
            <a:r>
              <a:rPr lang="en-US" sz="1400" dirty="0" smtClean="0">
                <a:solidFill>
                  <a:srgbClr val="0000CC"/>
                </a:solidFill>
              </a:rPr>
              <a:t>Parabola describing even-even nuclei</a:t>
            </a:r>
            <a:endParaRPr lang="en-US" sz="1400" dirty="0">
              <a:solidFill>
                <a:srgbClr val="0000CC"/>
              </a:solidFill>
            </a:endParaRPr>
          </a:p>
        </p:txBody>
      </p:sp>
      <p:cxnSp>
        <p:nvCxnSpPr>
          <p:cNvPr id="4" name="Straight Arrow Connector 3"/>
          <p:cNvCxnSpPr>
            <a:stCxn id="2" idx="1"/>
          </p:cNvCxnSpPr>
          <p:nvPr/>
        </p:nvCxnSpPr>
        <p:spPr bwMode="auto">
          <a:xfrm flipH="1">
            <a:off x="6019800" y="2471410"/>
            <a:ext cx="609600" cy="30778"/>
          </a:xfrm>
          <a:prstGeom prst="straightConnector1">
            <a:avLst/>
          </a:prstGeom>
          <a:solidFill>
            <a:schemeClr val="accent1"/>
          </a:solidFill>
          <a:ln w="19050" cap="flat" cmpd="sng" algn="ctr">
            <a:solidFill>
              <a:srgbClr val="0000CC"/>
            </a:solidFill>
            <a:prstDash val="solid"/>
            <a:round/>
            <a:headEnd type="none" w="med" len="med"/>
            <a:tailEnd type="arrow"/>
          </a:ln>
          <a:effectLst/>
        </p:spPr>
      </p:cxnSp>
      <p:cxnSp>
        <p:nvCxnSpPr>
          <p:cNvPr id="7" name="Straight Arrow Connector 6"/>
          <p:cNvCxnSpPr/>
          <p:nvPr/>
        </p:nvCxnSpPr>
        <p:spPr bwMode="auto">
          <a:xfrm>
            <a:off x="6019800" y="4407187"/>
            <a:ext cx="914400" cy="914400"/>
          </a:xfrm>
          <a:prstGeom prst="straightConnector1">
            <a:avLst/>
          </a:prstGeom>
          <a:solidFill>
            <a:schemeClr val="accent1"/>
          </a:solidFill>
          <a:ln w="9525" cap="flat" cmpd="sng" algn="ctr">
            <a:noFill/>
            <a:prstDash val="solid"/>
            <a:round/>
            <a:headEnd type="none" w="med" len="med"/>
            <a:tailEnd type="arrow"/>
          </a:ln>
          <a:effectLst/>
        </p:spPr>
      </p:cxnSp>
      <p:cxnSp>
        <p:nvCxnSpPr>
          <p:cNvPr id="9" name="Straight Arrow Connector 8"/>
          <p:cNvCxnSpPr/>
          <p:nvPr/>
        </p:nvCxnSpPr>
        <p:spPr bwMode="auto">
          <a:xfrm flipH="1" flipV="1">
            <a:off x="5410200" y="4267200"/>
            <a:ext cx="609600" cy="139987"/>
          </a:xfrm>
          <a:prstGeom prst="straightConnector1">
            <a:avLst/>
          </a:prstGeom>
          <a:solidFill>
            <a:schemeClr val="accent1"/>
          </a:solidFill>
          <a:ln w="19050" cap="flat" cmpd="sng" algn="ctr">
            <a:solidFill>
              <a:srgbClr val="0000CC"/>
            </a:solidFill>
            <a:prstDash val="solid"/>
            <a:round/>
            <a:headEnd type="none" w="med" len="med"/>
            <a:tailEnd type="arrow"/>
          </a:ln>
          <a:effectLst/>
        </p:spPr>
      </p:cxnSp>
      <p:cxnSp>
        <p:nvCxnSpPr>
          <p:cNvPr id="12" name="Straight Arrow Connector 11"/>
          <p:cNvCxnSpPr/>
          <p:nvPr/>
        </p:nvCxnSpPr>
        <p:spPr bwMode="auto">
          <a:xfrm flipH="1">
            <a:off x="3124200" y="2819400"/>
            <a:ext cx="381000" cy="292387"/>
          </a:xfrm>
          <a:prstGeom prst="straightConnector1">
            <a:avLst/>
          </a:prstGeom>
          <a:solidFill>
            <a:schemeClr val="accent1"/>
          </a:solidFill>
          <a:ln w="19050" cap="flat" cmpd="sng" algn="ctr">
            <a:solidFill>
              <a:srgbClr val="0000CC"/>
            </a:solidFill>
            <a:prstDash val="solid"/>
            <a:round/>
            <a:headEnd type="arrow" w="med" len="med"/>
            <a:tailEnd type="arrow" w="med" len="med"/>
          </a:ln>
          <a:effectLst/>
        </p:spPr>
      </p:cxnSp>
      <p:sp>
        <p:nvSpPr>
          <p:cNvPr id="13" name="TextBox 12"/>
          <p:cNvSpPr txBox="1"/>
          <p:nvPr/>
        </p:nvSpPr>
        <p:spPr>
          <a:xfrm>
            <a:off x="319125" y="2980811"/>
            <a:ext cx="2514600" cy="738664"/>
          </a:xfrm>
          <a:prstGeom prst="rect">
            <a:avLst/>
          </a:prstGeom>
          <a:noFill/>
        </p:spPr>
        <p:txBody>
          <a:bodyPr wrap="square" rtlCol="0">
            <a:spAutoFit/>
          </a:bodyPr>
          <a:lstStyle/>
          <a:p>
            <a:r>
              <a:rPr lang="en-US" sz="1400" dirty="0" smtClean="0">
                <a:solidFill>
                  <a:srgbClr val="0000CC"/>
                </a:solidFill>
              </a:rPr>
              <a:t>Gap created by energy released in making pairs of neutrons and/or protons</a:t>
            </a:r>
            <a:endParaRPr lang="en-US" sz="1400" dirty="0">
              <a:solidFill>
                <a:srgbClr val="0000CC"/>
              </a:solidFill>
            </a:endParaRPr>
          </a:p>
        </p:txBody>
      </p:sp>
      <p:sp>
        <p:nvSpPr>
          <p:cNvPr id="14" name="TextBox 13"/>
          <p:cNvSpPr txBox="1"/>
          <p:nvPr/>
        </p:nvSpPr>
        <p:spPr>
          <a:xfrm>
            <a:off x="6858000" y="2980811"/>
            <a:ext cx="1524000" cy="307777"/>
          </a:xfrm>
          <a:prstGeom prst="rect">
            <a:avLst/>
          </a:prstGeom>
          <a:noFill/>
        </p:spPr>
        <p:txBody>
          <a:bodyPr wrap="square" rtlCol="0">
            <a:spAutoFit/>
          </a:bodyPr>
          <a:lstStyle/>
          <a:p>
            <a:r>
              <a:rPr lang="en-US" sz="1400" dirty="0" smtClean="0">
                <a:solidFill>
                  <a:srgbClr val="FF0000"/>
                </a:solidFill>
              </a:rPr>
              <a:t>Stable Isotope</a:t>
            </a:r>
            <a:endParaRPr lang="en-US" sz="1400" dirty="0">
              <a:solidFill>
                <a:srgbClr val="FF0000"/>
              </a:solidFill>
            </a:endParaRPr>
          </a:p>
        </p:txBody>
      </p:sp>
      <p:cxnSp>
        <p:nvCxnSpPr>
          <p:cNvPr id="16" name="Straight Arrow Connector 15"/>
          <p:cNvCxnSpPr>
            <a:stCxn id="14" idx="1"/>
          </p:cNvCxnSpPr>
          <p:nvPr/>
        </p:nvCxnSpPr>
        <p:spPr bwMode="auto">
          <a:xfrm flipH="1" flipV="1">
            <a:off x="6553200" y="3134699"/>
            <a:ext cx="304800" cy="1"/>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20" name="TextBox 19"/>
          <p:cNvSpPr txBox="1"/>
          <p:nvPr/>
        </p:nvSpPr>
        <p:spPr>
          <a:xfrm>
            <a:off x="3886200" y="5102423"/>
            <a:ext cx="1524000" cy="307777"/>
          </a:xfrm>
          <a:prstGeom prst="rect">
            <a:avLst/>
          </a:prstGeom>
          <a:noFill/>
        </p:spPr>
        <p:txBody>
          <a:bodyPr wrap="square" rtlCol="0">
            <a:spAutoFit/>
          </a:bodyPr>
          <a:lstStyle/>
          <a:p>
            <a:r>
              <a:rPr lang="en-US" sz="1400" dirty="0" smtClean="0">
                <a:solidFill>
                  <a:srgbClr val="FF0000"/>
                </a:solidFill>
              </a:rPr>
              <a:t>Stable Isotope</a:t>
            </a:r>
            <a:endParaRPr lang="en-US" sz="1400" dirty="0">
              <a:solidFill>
                <a:srgbClr val="FF0000"/>
              </a:solidFill>
            </a:endParaRPr>
          </a:p>
        </p:txBody>
      </p:sp>
      <p:sp>
        <p:nvSpPr>
          <p:cNvPr id="21" name="TextBox 20"/>
          <p:cNvSpPr txBox="1"/>
          <p:nvPr/>
        </p:nvSpPr>
        <p:spPr>
          <a:xfrm>
            <a:off x="2209800" y="4264223"/>
            <a:ext cx="1524000" cy="461665"/>
          </a:xfrm>
          <a:prstGeom prst="rect">
            <a:avLst/>
          </a:prstGeom>
          <a:noFill/>
        </p:spPr>
        <p:txBody>
          <a:bodyPr wrap="square" rtlCol="0">
            <a:spAutoFit/>
          </a:bodyPr>
          <a:lstStyle/>
          <a:p>
            <a:r>
              <a:rPr lang="en-US" sz="1400" dirty="0" smtClean="0">
                <a:solidFill>
                  <a:srgbClr val="FF0000"/>
                </a:solidFill>
              </a:rPr>
              <a:t>Stable Isotope</a:t>
            </a:r>
          </a:p>
          <a:p>
            <a:r>
              <a:rPr lang="en-US" sz="1000" dirty="0" smtClean="0">
                <a:solidFill>
                  <a:srgbClr val="FF0000"/>
                </a:solidFill>
              </a:rPr>
              <a:t>Except for </a:t>
            </a:r>
            <a:r>
              <a:rPr lang="en-US" sz="1000" dirty="0" smtClean="0">
                <a:solidFill>
                  <a:srgbClr val="FF0000"/>
                </a:solidFill>
                <a:sym typeface="Symbol"/>
              </a:rPr>
              <a:t> decay</a:t>
            </a:r>
            <a:endParaRPr lang="en-US" sz="1000" dirty="0">
              <a:solidFill>
                <a:srgbClr val="FF0000"/>
              </a:solidFill>
            </a:endParaRPr>
          </a:p>
        </p:txBody>
      </p:sp>
      <p:cxnSp>
        <p:nvCxnSpPr>
          <p:cNvPr id="18" name="Straight Arrow Connector 17"/>
          <p:cNvCxnSpPr>
            <a:stCxn id="21" idx="0"/>
          </p:cNvCxnSpPr>
          <p:nvPr/>
        </p:nvCxnSpPr>
        <p:spPr bwMode="auto">
          <a:xfrm flipV="1">
            <a:off x="2971800" y="3733801"/>
            <a:ext cx="228600" cy="530422"/>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2195684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 Detour</a:t>
            </a:r>
            <a:endParaRPr lang="en-US" dirty="0"/>
          </a:p>
        </p:txBody>
      </p:sp>
      <p:sp>
        <p:nvSpPr>
          <p:cNvPr id="5" name="Rectangle 3"/>
          <p:cNvSpPr txBox="1">
            <a:spLocks noChangeArrowheads="1"/>
          </p:cNvSpPr>
          <p:nvPr/>
        </p:nvSpPr>
        <p:spPr bwMode="auto">
          <a:xfrm>
            <a:off x="1038225" y="1928813"/>
            <a:ext cx="7067550" cy="424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173" tIns="45587" rIns="91173" bIns="45587" numCol="1" anchor="t" anchorCtr="0" compatLnSpc="1">
            <a:prstTxWarp prst="textNoShape">
              <a:avLst/>
            </a:prstTxWarp>
          </a:bodyPr>
          <a:lstStyle>
            <a:lvl1pPr marL="282575" indent="-282575" algn="l" defTabSz="901700" rtl="0" eaLnBrk="0" fontAlgn="base" hangingPunct="0">
              <a:lnSpc>
                <a:spcPct val="90000"/>
              </a:lnSpc>
              <a:spcBef>
                <a:spcPct val="30000"/>
              </a:spcBef>
              <a:spcAft>
                <a:spcPct val="0"/>
              </a:spcAft>
              <a:buSzPct val="100000"/>
              <a:buChar char="•"/>
              <a:defRPr sz="1800" b="1">
                <a:solidFill>
                  <a:schemeClr val="tx1"/>
                </a:solidFill>
                <a:latin typeface="Arial" pitchFamily="34" charset="0"/>
                <a:ea typeface="+mn-ea"/>
                <a:cs typeface="Arial" pitchFamily="34" charset="0"/>
              </a:defRPr>
            </a:lvl1pPr>
            <a:lvl2pPr marL="677863" indent="-225425" algn="l" defTabSz="901700" rtl="0" eaLnBrk="0" fontAlgn="base" hangingPunct="0">
              <a:lnSpc>
                <a:spcPct val="90000"/>
              </a:lnSpc>
              <a:spcBef>
                <a:spcPct val="30000"/>
              </a:spcBef>
              <a:spcAft>
                <a:spcPct val="0"/>
              </a:spcAft>
              <a:buSzPct val="100000"/>
              <a:buChar char="–"/>
              <a:defRPr sz="1600" b="1">
                <a:solidFill>
                  <a:srgbClr val="0033CC"/>
                </a:solidFill>
                <a:latin typeface="Arial" pitchFamily="34" charset="0"/>
                <a:cs typeface="Arial" pitchFamily="34" charset="0"/>
              </a:defRPr>
            </a:lvl2pPr>
            <a:lvl3pPr marL="1127125" indent="-225425" algn="l" defTabSz="901700" rtl="0" eaLnBrk="0" fontAlgn="base" hangingPunct="0">
              <a:lnSpc>
                <a:spcPct val="90000"/>
              </a:lnSpc>
              <a:spcBef>
                <a:spcPct val="30000"/>
              </a:spcBef>
              <a:spcAft>
                <a:spcPct val="0"/>
              </a:spcAft>
              <a:buSzPct val="100000"/>
              <a:buChar char="•"/>
              <a:defRPr sz="1600" b="1">
                <a:solidFill>
                  <a:schemeClr val="hlink"/>
                </a:solidFill>
                <a:latin typeface="Arial" pitchFamily="34" charset="0"/>
                <a:cs typeface="Arial" pitchFamily="34" charset="0"/>
              </a:defRPr>
            </a:lvl3pPr>
            <a:lvl4pPr marL="1522413" indent="-169863" algn="l" defTabSz="901700" rtl="0" eaLnBrk="0" fontAlgn="base" hangingPunct="0">
              <a:lnSpc>
                <a:spcPct val="90000"/>
              </a:lnSpc>
              <a:spcBef>
                <a:spcPct val="30000"/>
              </a:spcBef>
              <a:spcAft>
                <a:spcPct val="0"/>
              </a:spcAft>
              <a:buSzPct val="100000"/>
              <a:buFont typeface="Helvetica"/>
              <a:buChar char="–"/>
              <a:defRPr sz="1400" b="1">
                <a:solidFill>
                  <a:schemeClr val="tx1"/>
                </a:solidFill>
                <a:latin typeface="Arial" pitchFamily="34" charset="0"/>
                <a:cs typeface="Arial" pitchFamily="34" charset="0"/>
              </a:defRPr>
            </a:lvl4pPr>
            <a:lvl5pPr marL="1974850" indent="-169863" algn="l" defTabSz="901700" rtl="0" eaLnBrk="0" fontAlgn="base" hangingPunct="0">
              <a:lnSpc>
                <a:spcPct val="90000"/>
              </a:lnSpc>
              <a:spcBef>
                <a:spcPct val="30000"/>
              </a:spcBef>
              <a:spcAft>
                <a:spcPct val="0"/>
              </a:spcAft>
              <a:buSzPct val="100000"/>
              <a:buChar char="•"/>
              <a:defRPr sz="1200" b="1">
                <a:solidFill>
                  <a:srgbClr val="FF3300"/>
                </a:solidFill>
                <a:latin typeface="Arial" pitchFamily="34" charset="0"/>
                <a:cs typeface="Arial" pitchFamily="34" charset="0"/>
              </a:defRPr>
            </a:lvl5pPr>
            <a:lvl6pPr marL="24320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6pPr>
            <a:lvl7pPr marL="28892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7pPr>
            <a:lvl8pPr marL="33464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8pPr>
            <a:lvl9pPr marL="38036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9pPr>
          </a:lstStyle>
          <a:p>
            <a:pPr marL="342900" indent="-342900">
              <a:buFontTx/>
              <a:buNone/>
            </a:pPr>
            <a:r>
              <a:rPr lang="en-US" altLang="en-US" kern="0" dirty="0" smtClean="0">
                <a:solidFill>
                  <a:srgbClr val="0000CC"/>
                </a:solidFill>
              </a:rPr>
              <a:t>The observation of 0</a:t>
            </a:r>
            <a:r>
              <a:rPr lang="en-US" altLang="en-US" kern="0" dirty="0" smtClean="0">
                <a:solidFill>
                  <a:srgbClr val="0000CC"/>
                </a:solidFill>
                <a:latin typeface="Symbol" pitchFamily="18" charset="2"/>
              </a:rPr>
              <a:t>n</a:t>
            </a:r>
            <a:r>
              <a:rPr lang="en-US" altLang="en-US" kern="0" dirty="0" smtClean="0">
                <a:solidFill>
                  <a:srgbClr val="0000CC"/>
                </a:solidFill>
              </a:rPr>
              <a:t> </a:t>
            </a:r>
            <a:r>
              <a:rPr lang="en-US" altLang="en-US" kern="0" dirty="0" smtClean="0">
                <a:solidFill>
                  <a:srgbClr val="0000CC"/>
                </a:solidFill>
                <a:latin typeface="Symbol" pitchFamily="18" charset="2"/>
              </a:rPr>
              <a:t>bb</a:t>
            </a:r>
            <a:r>
              <a:rPr lang="en-US" altLang="en-US" kern="0" dirty="0" smtClean="0">
                <a:solidFill>
                  <a:srgbClr val="0000CC"/>
                </a:solidFill>
              </a:rPr>
              <a:t> would:</a:t>
            </a:r>
          </a:p>
          <a:p>
            <a:pPr marL="342900" indent="-342900">
              <a:buFontTx/>
              <a:buNone/>
            </a:pPr>
            <a:endParaRPr lang="en-US" altLang="en-US" kern="0" dirty="0" smtClean="0">
              <a:solidFill>
                <a:srgbClr val="085FE4"/>
              </a:solidFill>
            </a:endParaRPr>
          </a:p>
          <a:p>
            <a:pPr marL="342900" indent="-342900">
              <a:buFont typeface="Times" pitchFamily="18" charset="0"/>
              <a:buAutoNum type="arabicPeriod"/>
            </a:pPr>
            <a:r>
              <a:rPr lang="en-US" altLang="en-US" b="0" kern="0" dirty="0"/>
              <a:t>Determine the absolute mass scale for </a:t>
            </a:r>
            <a:r>
              <a:rPr lang="en-US" altLang="en-US" b="0" kern="0" dirty="0" smtClean="0"/>
              <a:t>neutrinos</a:t>
            </a:r>
            <a:endParaRPr lang="en-US" altLang="en-US" b="0" kern="0" dirty="0"/>
          </a:p>
          <a:p>
            <a:pPr marL="342900" indent="-342900">
              <a:buFont typeface="Times" pitchFamily="18" charset="0"/>
              <a:buAutoNum type="arabicPeriod"/>
            </a:pPr>
            <a:r>
              <a:rPr lang="en-US" altLang="en-US" b="0" kern="0" dirty="0" smtClean="0"/>
              <a:t>Demonstrate lepton number violation</a:t>
            </a:r>
          </a:p>
          <a:p>
            <a:pPr marL="342900" indent="-342900">
              <a:buFont typeface="Times" pitchFamily="18" charset="0"/>
              <a:buAutoNum type="arabicPeriod"/>
            </a:pPr>
            <a:r>
              <a:rPr lang="en-US" altLang="en-US" b="0" kern="0" dirty="0" smtClean="0"/>
              <a:t>Establish </a:t>
            </a:r>
            <a:r>
              <a:rPr lang="en-US" altLang="en-US" b="0" kern="0" dirty="0"/>
              <a:t>the neutrino as a massive </a:t>
            </a:r>
            <a:r>
              <a:rPr lang="en-US" altLang="en-US" b="0" kern="0" dirty="0" err="1"/>
              <a:t>Majorana</a:t>
            </a:r>
            <a:r>
              <a:rPr lang="en-US" altLang="en-US" b="0" kern="0" dirty="0"/>
              <a:t> </a:t>
            </a:r>
            <a:r>
              <a:rPr lang="en-US" altLang="en-US" b="0" kern="0" dirty="0" smtClean="0"/>
              <a:t>particle</a:t>
            </a:r>
            <a:endParaRPr lang="en-US" altLang="en-US" b="0" kern="0" dirty="0"/>
          </a:p>
          <a:p>
            <a:pPr marL="342900" indent="-342900">
              <a:buFont typeface="Times" pitchFamily="18" charset="0"/>
              <a:buAutoNum type="arabicPeriod"/>
            </a:pPr>
            <a:r>
              <a:rPr lang="en-US" altLang="en-US" b="0" kern="0" dirty="0" smtClean="0"/>
              <a:t>Provide clues to the values of the </a:t>
            </a:r>
            <a:r>
              <a:rPr lang="en-US" altLang="en-US" b="0" kern="0" dirty="0" err="1" smtClean="0"/>
              <a:t>Majorana</a:t>
            </a:r>
            <a:r>
              <a:rPr lang="en-US" altLang="en-US" b="0" kern="0" dirty="0" smtClean="0"/>
              <a:t> phases in the mixing of neutrino </a:t>
            </a:r>
            <a:r>
              <a:rPr lang="en-US" altLang="en-US" b="0" kern="0" dirty="0" err="1" smtClean="0"/>
              <a:t>eigen</a:t>
            </a:r>
            <a:r>
              <a:rPr lang="en-US" altLang="en-US" b="0" kern="0" dirty="0" smtClean="0"/>
              <a:t> states that we actually observe in nature</a:t>
            </a:r>
          </a:p>
          <a:p>
            <a:pPr marL="342900" indent="-342900"/>
            <a:endParaRPr lang="en-US" altLang="en-US" kern="0" dirty="0"/>
          </a:p>
        </p:txBody>
      </p:sp>
    </p:spTree>
    <p:extLst>
      <p:ext uri="{BB962C8B-B14F-4D97-AF65-F5344CB8AC3E}">
        <p14:creationId xmlns:p14="http://schemas.microsoft.com/office/powerpoint/2010/main" val="6141551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Accelerated Beams of Isobars</a:t>
            </a:r>
            <a:endParaRPr lang="en-US" dirty="0"/>
          </a:p>
        </p:txBody>
      </p:sp>
      <p:sp>
        <p:nvSpPr>
          <p:cNvPr id="3" name="Content Placeholder 2"/>
          <p:cNvSpPr>
            <a:spLocks noGrp="1"/>
          </p:cNvSpPr>
          <p:nvPr>
            <p:ph idx="1"/>
          </p:nvPr>
        </p:nvSpPr>
        <p:spPr>
          <a:xfrm>
            <a:off x="533400" y="948775"/>
            <a:ext cx="8305800" cy="4243387"/>
          </a:xfrm>
        </p:spPr>
        <p:txBody>
          <a:bodyPr/>
          <a:lstStyle/>
          <a:p>
            <a:pPr marL="0" indent="0">
              <a:buNone/>
            </a:pPr>
            <a:r>
              <a:rPr lang="en-US" sz="1400" dirty="0" smtClean="0"/>
              <a:t>Accelerated beams of isobars are interesting because we can compare two runs using beams with the same mass, nearly the same geometry, but different number of protons in the collision.</a:t>
            </a:r>
          </a:p>
          <a:p>
            <a:pPr marL="0" indent="0">
              <a:buNone/>
            </a:pPr>
            <a:endParaRPr lang="en-US" sz="800" dirty="0"/>
          </a:p>
          <a:p>
            <a:pPr marL="0" indent="0">
              <a:buNone/>
            </a:pPr>
            <a:r>
              <a:rPr lang="en-US" sz="1400" dirty="0" smtClean="0"/>
              <a:t>For example: Flow systematics, the Chiral Magnetic Effect and the Chiral Magnetic Wave</a:t>
            </a:r>
          </a:p>
          <a:p>
            <a:pPr marL="0" indent="0">
              <a:buNone/>
            </a:pPr>
            <a:endParaRPr lang="en-US" sz="800" dirty="0" smtClean="0"/>
          </a:p>
          <a:p>
            <a:pPr marL="0" indent="0">
              <a:buNone/>
            </a:pPr>
            <a:r>
              <a:rPr lang="en-US" sz="1400" dirty="0" smtClean="0"/>
              <a:t>The first requirement for the use of an accelerated beam is that the isotopes must be stable</a:t>
            </a:r>
          </a:p>
          <a:p>
            <a:pPr marL="0" indent="0">
              <a:buNone/>
            </a:pPr>
            <a:endParaRPr lang="en-US" sz="800" dirty="0"/>
          </a:p>
          <a:p>
            <a:pPr marL="0" indent="0">
              <a:buNone/>
            </a:pPr>
            <a:r>
              <a:rPr lang="en-US" sz="1400" dirty="0" smtClean="0"/>
              <a:t>There </a:t>
            </a:r>
            <a:r>
              <a:rPr lang="en-US" sz="1400" dirty="0"/>
              <a:t>are </a:t>
            </a:r>
            <a:r>
              <a:rPr lang="en-US" sz="1400" dirty="0" smtClean="0"/>
              <a:t>only 4 stable isobaric </a:t>
            </a:r>
            <a:r>
              <a:rPr lang="en-US" sz="1400" dirty="0"/>
              <a:t>systems where the change in Z is greater than 2</a:t>
            </a:r>
            <a:r>
              <a:rPr lang="en-US" sz="1400" dirty="0" smtClean="0"/>
              <a:t>. </a:t>
            </a:r>
          </a:p>
          <a:p>
            <a:pPr marL="0" indent="0">
              <a:buNone/>
            </a:pPr>
            <a:r>
              <a:rPr lang="en-US" sz="1400" dirty="0" smtClean="0"/>
              <a:t>The </a:t>
            </a:r>
            <a:r>
              <a:rPr lang="en-US" sz="1400" dirty="0"/>
              <a:t>four candidates with  </a:t>
            </a:r>
            <a:r>
              <a:rPr lang="en-US" sz="1400" dirty="0" smtClean="0">
                <a:sym typeface="Symbol"/>
              </a:rPr>
              <a:t></a:t>
            </a:r>
            <a:r>
              <a:rPr lang="en-US" sz="1400" dirty="0" smtClean="0"/>
              <a:t>Z </a:t>
            </a:r>
            <a:r>
              <a:rPr lang="en-US" sz="1400" dirty="0"/>
              <a:t>= 4 are:</a:t>
            </a:r>
          </a:p>
          <a:p>
            <a:pPr marL="0" indent="0">
              <a:buNone/>
            </a:pPr>
            <a:r>
              <a:rPr lang="en-US" sz="800" dirty="0"/>
              <a:t> </a:t>
            </a:r>
            <a:endParaRPr lang="en-US" sz="800" dirty="0" smtClean="0"/>
          </a:p>
          <a:p>
            <a:pPr marL="0" indent="0">
              <a:buNone/>
            </a:pPr>
            <a:r>
              <a:rPr lang="en-US" sz="1400" dirty="0" smtClean="0">
                <a:solidFill>
                  <a:srgbClr val="0000CC"/>
                </a:solidFill>
              </a:rPr>
              <a:t>Element      Z            Mass         Abundance 	</a:t>
            </a:r>
            <a:endParaRPr lang="en-US" sz="1400" dirty="0">
              <a:solidFill>
                <a:srgbClr val="0000CC"/>
              </a:solidFill>
            </a:endParaRPr>
          </a:p>
          <a:p>
            <a:pPr marL="0" indent="0">
              <a:spcBef>
                <a:spcPts val="0"/>
              </a:spcBef>
              <a:buNone/>
            </a:pPr>
            <a:r>
              <a:rPr lang="en-US" sz="1400" dirty="0"/>
              <a:t> </a:t>
            </a:r>
          </a:p>
          <a:p>
            <a:pPr marL="0" indent="0">
              <a:spcBef>
                <a:spcPts val="0"/>
              </a:spcBef>
              <a:buNone/>
            </a:pPr>
            <a:r>
              <a:rPr lang="en-US" sz="1400" dirty="0" err="1"/>
              <a:t>Zr</a:t>
            </a:r>
            <a:r>
              <a:rPr lang="en-US" sz="1400" dirty="0"/>
              <a:t>	40	</a:t>
            </a:r>
            <a:r>
              <a:rPr lang="en-US" sz="1400" dirty="0" smtClean="0"/>
              <a:t>  96</a:t>
            </a:r>
            <a:r>
              <a:rPr lang="en-US" sz="1400" dirty="0"/>
              <a:t>	</a:t>
            </a:r>
            <a:r>
              <a:rPr lang="en-US" sz="1400" dirty="0" smtClean="0"/>
              <a:t>  2.80</a:t>
            </a:r>
            <a:r>
              <a:rPr lang="en-US" sz="1400" dirty="0"/>
              <a:t>% </a:t>
            </a:r>
            <a:r>
              <a:rPr lang="en-US" sz="1400" dirty="0" smtClean="0"/>
              <a:t>	</a:t>
            </a:r>
          </a:p>
          <a:p>
            <a:pPr marL="0" indent="0">
              <a:spcBef>
                <a:spcPts val="0"/>
              </a:spcBef>
              <a:buNone/>
            </a:pPr>
            <a:r>
              <a:rPr lang="en-US" sz="1400" dirty="0" smtClean="0"/>
              <a:t>Mo</a:t>
            </a:r>
            <a:r>
              <a:rPr lang="en-US" sz="1400" dirty="0"/>
              <a:t>	42	</a:t>
            </a:r>
            <a:r>
              <a:rPr lang="en-US" sz="1400" dirty="0" smtClean="0"/>
              <a:t>  96</a:t>
            </a:r>
            <a:r>
              <a:rPr lang="en-US" sz="1400" dirty="0"/>
              <a:t>	</a:t>
            </a:r>
            <a:r>
              <a:rPr lang="en-US" sz="1400" dirty="0" smtClean="0"/>
              <a:t>16.68</a:t>
            </a:r>
            <a:r>
              <a:rPr lang="en-US" sz="1400" dirty="0"/>
              <a:t>% </a:t>
            </a:r>
          </a:p>
          <a:p>
            <a:pPr marL="0" indent="0">
              <a:spcBef>
                <a:spcPts val="0"/>
              </a:spcBef>
              <a:buNone/>
            </a:pPr>
            <a:r>
              <a:rPr lang="en-US" sz="1400" dirty="0"/>
              <a:t>Ru	44	</a:t>
            </a:r>
            <a:r>
              <a:rPr lang="en-US" sz="1400" dirty="0" smtClean="0"/>
              <a:t>  96</a:t>
            </a:r>
            <a:r>
              <a:rPr lang="en-US" sz="1400" dirty="0"/>
              <a:t>	</a:t>
            </a:r>
            <a:r>
              <a:rPr lang="en-US" sz="1400" dirty="0" smtClean="0"/>
              <a:t>  5.54</a:t>
            </a:r>
            <a:r>
              <a:rPr lang="en-US" sz="1400" dirty="0"/>
              <a:t>% </a:t>
            </a:r>
          </a:p>
          <a:p>
            <a:pPr marL="0" indent="0">
              <a:spcBef>
                <a:spcPts val="0"/>
              </a:spcBef>
              <a:buNone/>
            </a:pPr>
            <a:r>
              <a:rPr lang="en-US" sz="1400" dirty="0"/>
              <a:t> </a:t>
            </a:r>
          </a:p>
          <a:p>
            <a:pPr marL="0" indent="0">
              <a:spcBef>
                <a:spcPts val="0"/>
              </a:spcBef>
              <a:buNone/>
            </a:pPr>
            <a:r>
              <a:rPr lang="en-US" sz="1400" dirty="0"/>
              <a:t>Sn	50	124	</a:t>
            </a:r>
            <a:r>
              <a:rPr lang="en-US" sz="1400" dirty="0" smtClean="0"/>
              <a:t>  5.79</a:t>
            </a:r>
            <a:r>
              <a:rPr lang="en-US" sz="1400" dirty="0"/>
              <a:t>% </a:t>
            </a:r>
            <a:r>
              <a:rPr lang="en-US" sz="1400" dirty="0" smtClean="0"/>
              <a:t>	    </a:t>
            </a:r>
          </a:p>
          <a:p>
            <a:pPr marL="0" indent="0">
              <a:spcBef>
                <a:spcPts val="0"/>
              </a:spcBef>
              <a:buNone/>
            </a:pPr>
            <a:r>
              <a:rPr lang="en-US" sz="1400" dirty="0" err="1" smtClean="0"/>
              <a:t>Te</a:t>
            </a:r>
            <a:r>
              <a:rPr lang="en-US" sz="1400" dirty="0"/>
              <a:t>	52	124	</a:t>
            </a:r>
            <a:r>
              <a:rPr lang="en-US" sz="1400" dirty="0" smtClean="0"/>
              <a:t>  4.74</a:t>
            </a:r>
            <a:r>
              <a:rPr lang="en-US" sz="1400" dirty="0"/>
              <a:t>% </a:t>
            </a:r>
          </a:p>
          <a:p>
            <a:pPr marL="0" indent="0">
              <a:spcBef>
                <a:spcPts val="0"/>
              </a:spcBef>
              <a:buNone/>
            </a:pPr>
            <a:r>
              <a:rPr lang="en-US" sz="1400" dirty="0" err="1"/>
              <a:t>Xe</a:t>
            </a:r>
            <a:r>
              <a:rPr lang="en-US" sz="1400" dirty="0"/>
              <a:t>	54	124	</a:t>
            </a:r>
            <a:r>
              <a:rPr lang="en-US" sz="1400" dirty="0" smtClean="0"/>
              <a:t>  0.09</a:t>
            </a:r>
            <a:r>
              <a:rPr lang="en-US" sz="1400" dirty="0"/>
              <a:t>% </a:t>
            </a:r>
          </a:p>
          <a:p>
            <a:pPr marL="0" indent="0">
              <a:spcBef>
                <a:spcPts val="0"/>
              </a:spcBef>
              <a:buNone/>
            </a:pPr>
            <a:r>
              <a:rPr lang="en-US" sz="1400" dirty="0"/>
              <a:t> </a:t>
            </a:r>
          </a:p>
          <a:p>
            <a:pPr marL="0" indent="0">
              <a:spcBef>
                <a:spcPts val="0"/>
              </a:spcBef>
              <a:buNone/>
            </a:pPr>
            <a:r>
              <a:rPr lang="en-US" sz="1400" dirty="0" err="1"/>
              <a:t>Te</a:t>
            </a:r>
            <a:r>
              <a:rPr lang="en-US" sz="1400" dirty="0"/>
              <a:t>	52	130	</a:t>
            </a:r>
            <a:r>
              <a:rPr lang="en-US" sz="1400" dirty="0" smtClean="0"/>
              <a:t>34.50</a:t>
            </a:r>
            <a:r>
              <a:rPr lang="en-US" sz="1400" dirty="0"/>
              <a:t>% </a:t>
            </a:r>
            <a:r>
              <a:rPr lang="en-US" sz="1400" dirty="0" smtClean="0"/>
              <a:t>	</a:t>
            </a:r>
            <a:r>
              <a:rPr lang="en-US" sz="1400" dirty="0"/>
              <a:t>    </a:t>
            </a:r>
            <a:endParaRPr lang="en-US" sz="1400" dirty="0" smtClean="0"/>
          </a:p>
          <a:p>
            <a:pPr marL="0" indent="0">
              <a:spcBef>
                <a:spcPts val="0"/>
              </a:spcBef>
              <a:buNone/>
            </a:pPr>
            <a:r>
              <a:rPr lang="en-US" sz="1400" dirty="0" err="1" smtClean="0"/>
              <a:t>Xe</a:t>
            </a:r>
            <a:r>
              <a:rPr lang="en-US" sz="1400" dirty="0"/>
              <a:t>	54	130	</a:t>
            </a:r>
            <a:r>
              <a:rPr lang="en-US" sz="1400" dirty="0" smtClean="0"/>
              <a:t>  4.07</a:t>
            </a:r>
            <a:r>
              <a:rPr lang="en-US" sz="1400" dirty="0"/>
              <a:t>% </a:t>
            </a:r>
          </a:p>
          <a:p>
            <a:pPr marL="0" indent="0">
              <a:spcBef>
                <a:spcPts val="0"/>
              </a:spcBef>
              <a:buNone/>
            </a:pPr>
            <a:r>
              <a:rPr lang="en-US" sz="1400" dirty="0"/>
              <a:t>Ba	56	130	</a:t>
            </a:r>
            <a:r>
              <a:rPr lang="en-US" sz="1400" dirty="0" smtClean="0"/>
              <a:t>  0.11</a:t>
            </a:r>
            <a:r>
              <a:rPr lang="en-US" sz="1400" dirty="0"/>
              <a:t>% </a:t>
            </a:r>
          </a:p>
          <a:p>
            <a:pPr marL="0" indent="0">
              <a:spcBef>
                <a:spcPts val="0"/>
              </a:spcBef>
              <a:buNone/>
            </a:pPr>
            <a:r>
              <a:rPr lang="en-US" sz="1400" dirty="0"/>
              <a:t> </a:t>
            </a:r>
          </a:p>
          <a:p>
            <a:pPr marL="0" indent="0">
              <a:spcBef>
                <a:spcPts val="0"/>
              </a:spcBef>
              <a:buNone/>
            </a:pPr>
            <a:r>
              <a:rPr lang="en-US" sz="1400" dirty="0" err="1"/>
              <a:t>Xe</a:t>
            </a:r>
            <a:r>
              <a:rPr lang="en-US" sz="1400" dirty="0"/>
              <a:t>	54	136	</a:t>
            </a:r>
            <a:r>
              <a:rPr lang="en-US" sz="1400" dirty="0" smtClean="0"/>
              <a:t>  8.86</a:t>
            </a:r>
            <a:r>
              <a:rPr lang="en-US" sz="1400" dirty="0"/>
              <a:t>% </a:t>
            </a:r>
            <a:r>
              <a:rPr lang="en-US" sz="1400" dirty="0" smtClean="0"/>
              <a:t>	    </a:t>
            </a:r>
          </a:p>
          <a:p>
            <a:pPr marL="0" indent="0">
              <a:spcBef>
                <a:spcPts val="0"/>
              </a:spcBef>
              <a:buNone/>
            </a:pPr>
            <a:r>
              <a:rPr lang="en-US" sz="1400" dirty="0" smtClean="0"/>
              <a:t>Ba</a:t>
            </a:r>
            <a:r>
              <a:rPr lang="en-US" sz="1400" dirty="0"/>
              <a:t>	56	136	</a:t>
            </a:r>
            <a:r>
              <a:rPr lang="en-US" sz="1400" dirty="0" smtClean="0"/>
              <a:t>  7.85</a:t>
            </a:r>
            <a:r>
              <a:rPr lang="en-US" sz="1400" dirty="0"/>
              <a:t>% </a:t>
            </a:r>
          </a:p>
          <a:p>
            <a:pPr marL="0" indent="0">
              <a:spcBef>
                <a:spcPts val="0"/>
              </a:spcBef>
              <a:buNone/>
            </a:pPr>
            <a:r>
              <a:rPr lang="en-US" sz="1400" dirty="0"/>
              <a:t>Ce	58	136	</a:t>
            </a:r>
            <a:r>
              <a:rPr lang="en-US" sz="1400" dirty="0" smtClean="0"/>
              <a:t>  0.19</a:t>
            </a:r>
            <a:r>
              <a:rPr lang="en-US" sz="1400" dirty="0"/>
              <a:t>% </a:t>
            </a:r>
          </a:p>
          <a:p>
            <a:pPr marL="0" indent="0">
              <a:buNone/>
            </a:pPr>
            <a:endParaRPr lang="en-US" dirty="0"/>
          </a:p>
        </p:txBody>
      </p:sp>
      <p:sp>
        <p:nvSpPr>
          <p:cNvPr id="7" name="Content Placeholder 2"/>
          <p:cNvSpPr txBox="1">
            <a:spLocks/>
          </p:cNvSpPr>
          <p:nvPr/>
        </p:nvSpPr>
        <p:spPr bwMode="auto">
          <a:xfrm>
            <a:off x="4510125" y="2603975"/>
            <a:ext cx="4343400" cy="3112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173" tIns="45587" rIns="91173" bIns="45587" numCol="1" anchor="t" anchorCtr="0" compatLnSpc="1">
            <a:prstTxWarp prst="textNoShape">
              <a:avLst/>
            </a:prstTxWarp>
          </a:bodyPr>
          <a:lstStyle>
            <a:lvl1pPr marL="282575" indent="-282575" algn="l" defTabSz="901700" rtl="0" eaLnBrk="0" fontAlgn="base" hangingPunct="0">
              <a:lnSpc>
                <a:spcPct val="90000"/>
              </a:lnSpc>
              <a:spcBef>
                <a:spcPct val="30000"/>
              </a:spcBef>
              <a:spcAft>
                <a:spcPct val="0"/>
              </a:spcAft>
              <a:buSzPct val="100000"/>
              <a:buChar char="•"/>
              <a:defRPr sz="1800" b="1">
                <a:solidFill>
                  <a:schemeClr val="tx1"/>
                </a:solidFill>
                <a:latin typeface="Arial" pitchFamily="34" charset="0"/>
                <a:ea typeface="+mn-ea"/>
                <a:cs typeface="Arial" pitchFamily="34" charset="0"/>
              </a:defRPr>
            </a:lvl1pPr>
            <a:lvl2pPr marL="677863" indent="-225425" algn="l" defTabSz="901700" rtl="0" eaLnBrk="0" fontAlgn="base" hangingPunct="0">
              <a:lnSpc>
                <a:spcPct val="90000"/>
              </a:lnSpc>
              <a:spcBef>
                <a:spcPct val="30000"/>
              </a:spcBef>
              <a:spcAft>
                <a:spcPct val="0"/>
              </a:spcAft>
              <a:buSzPct val="100000"/>
              <a:buChar char="–"/>
              <a:defRPr sz="1600" b="1">
                <a:solidFill>
                  <a:srgbClr val="0033CC"/>
                </a:solidFill>
                <a:latin typeface="Arial" pitchFamily="34" charset="0"/>
                <a:cs typeface="Arial" pitchFamily="34" charset="0"/>
              </a:defRPr>
            </a:lvl2pPr>
            <a:lvl3pPr marL="1127125" indent="-225425" algn="l" defTabSz="901700" rtl="0" eaLnBrk="0" fontAlgn="base" hangingPunct="0">
              <a:lnSpc>
                <a:spcPct val="90000"/>
              </a:lnSpc>
              <a:spcBef>
                <a:spcPct val="30000"/>
              </a:spcBef>
              <a:spcAft>
                <a:spcPct val="0"/>
              </a:spcAft>
              <a:buSzPct val="100000"/>
              <a:buChar char="•"/>
              <a:defRPr sz="1600" b="1">
                <a:solidFill>
                  <a:schemeClr val="hlink"/>
                </a:solidFill>
                <a:latin typeface="Arial" pitchFamily="34" charset="0"/>
                <a:cs typeface="Arial" pitchFamily="34" charset="0"/>
              </a:defRPr>
            </a:lvl3pPr>
            <a:lvl4pPr marL="1522413" indent="-169863" algn="l" defTabSz="901700" rtl="0" eaLnBrk="0" fontAlgn="base" hangingPunct="0">
              <a:lnSpc>
                <a:spcPct val="90000"/>
              </a:lnSpc>
              <a:spcBef>
                <a:spcPct val="30000"/>
              </a:spcBef>
              <a:spcAft>
                <a:spcPct val="0"/>
              </a:spcAft>
              <a:buSzPct val="100000"/>
              <a:buFont typeface="Helvetica"/>
              <a:buChar char="–"/>
              <a:defRPr sz="1400" b="1">
                <a:solidFill>
                  <a:schemeClr val="tx1"/>
                </a:solidFill>
                <a:latin typeface="Arial" pitchFamily="34" charset="0"/>
                <a:cs typeface="Arial" pitchFamily="34" charset="0"/>
              </a:defRPr>
            </a:lvl4pPr>
            <a:lvl5pPr marL="1974850" indent="-169863" algn="l" defTabSz="901700" rtl="0" eaLnBrk="0" fontAlgn="base" hangingPunct="0">
              <a:lnSpc>
                <a:spcPct val="90000"/>
              </a:lnSpc>
              <a:spcBef>
                <a:spcPct val="30000"/>
              </a:spcBef>
              <a:spcAft>
                <a:spcPct val="0"/>
              </a:spcAft>
              <a:buSzPct val="100000"/>
              <a:buChar char="•"/>
              <a:defRPr sz="1200" b="1">
                <a:solidFill>
                  <a:srgbClr val="FF3300"/>
                </a:solidFill>
                <a:latin typeface="Arial" pitchFamily="34" charset="0"/>
                <a:cs typeface="Arial" pitchFamily="34" charset="0"/>
              </a:defRPr>
            </a:lvl5pPr>
            <a:lvl6pPr marL="24320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6pPr>
            <a:lvl7pPr marL="28892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7pPr>
            <a:lvl8pPr marL="33464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8pPr>
            <a:lvl9pPr marL="38036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9pPr>
          </a:lstStyle>
          <a:p>
            <a:pPr marL="0" indent="0">
              <a:buFontTx/>
              <a:buNone/>
            </a:pPr>
            <a:r>
              <a:rPr lang="en-US" sz="1400" kern="0" dirty="0" smtClean="0">
                <a:solidFill>
                  <a:srgbClr val="30651B"/>
                </a:solidFill>
              </a:rPr>
              <a:t>(They are all </a:t>
            </a:r>
            <a:r>
              <a:rPr lang="en-US" sz="1400" kern="0" dirty="0" smtClean="0">
                <a:solidFill>
                  <a:srgbClr val="30651B"/>
                </a:solidFill>
                <a:sym typeface="Symbol"/>
              </a:rPr>
              <a:t> systems.)</a:t>
            </a:r>
            <a:r>
              <a:rPr lang="en-US" sz="1400" kern="0" dirty="0" smtClean="0">
                <a:solidFill>
                  <a:srgbClr val="0000CC"/>
                </a:solidFill>
              </a:rPr>
              <a:t>	    </a:t>
            </a:r>
          </a:p>
          <a:p>
            <a:pPr marL="0" indent="0">
              <a:buFontTx/>
              <a:buNone/>
            </a:pPr>
            <a:endParaRPr lang="en-US" sz="800" kern="0" dirty="0" smtClean="0">
              <a:solidFill>
                <a:srgbClr val="0000CC"/>
              </a:solidFill>
              <a:sym typeface="Symbol"/>
            </a:endParaRPr>
          </a:p>
          <a:p>
            <a:pPr marL="0" indent="0">
              <a:buFontTx/>
              <a:buNone/>
            </a:pPr>
            <a:r>
              <a:rPr lang="en-US" sz="1400" kern="0" dirty="0" smtClean="0">
                <a:solidFill>
                  <a:srgbClr val="5B5BFF"/>
                </a:solidFill>
                <a:sym typeface="Symbol"/>
              </a:rPr>
              <a:t>  Collaboration</a:t>
            </a:r>
            <a:endParaRPr lang="en-US" sz="1400" kern="0" dirty="0" smtClean="0">
              <a:solidFill>
                <a:srgbClr val="5B5BFF"/>
              </a:solidFill>
            </a:endParaRPr>
          </a:p>
          <a:p>
            <a:pPr marL="0" indent="0">
              <a:spcBef>
                <a:spcPts val="0"/>
              </a:spcBef>
              <a:buFontTx/>
              <a:buNone/>
            </a:pPr>
            <a:endParaRPr lang="en-US" sz="1400" kern="0" dirty="0"/>
          </a:p>
          <a:p>
            <a:pPr marL="0" indent="0">
              <a:spcBef>
                <a:spcPts val="0"/>
              </a:spcBef>
              <a:buFontTx/>
              <a:buNone/>
            </a:pPr>
            <a:r>
              <a:rPr lang="en-US" sz="1400" kern="0" dirty="0" smtClean="0">
                <a:solidFill>
                  <a:schemeClr val="accent3">
                    <a:lumMod val="50000"/>
                  </a:schemeClr>
                </a:solidFill>
              </a:rPr>
              <a:t>Nemo-3  (2</a:t>
            </a:r>
            <a:r>
              <a:rPr lang="en-US" sz="1400" kern="0" dirty="0" smtClean="0">
                <a:solidFill>
                  <a:schemeClr val="accent3">
                    <a:lumMod val="50000"/>
                  </a:schemeClr>
                </a:solidFill>
                <a:sym typeface="Symbol"/>
              </a:rPr>
              <a:t> mode observed)</a:t>
            </a:r>
            <a:endParaRPr lang="en-US" sz="1400" kern="0" dirty="0" smtClean="0">
              <a:solidFill>
                <a:schemeClr val="accent3">
                  <a:lumMod val="50000"/>
                </a:schemeClr>
              </a:solidFill>
            </a:endParaRPr>
          </a:p>
          <a:p>
            <a:pPr marL="0" indent="0">
              <a:spcBef>
                <a:spcPts val="0"/>
              </a:spcBef>
              <a:buFontTx/>
              <a:buNone/>
            </a:pPr>
            <a:r>
              <a:rPr lang="en-US" sz="1400" kern="0" dirty="0" smtClean="0">
                <a:solidFill>
                  <a:schemeClr val="accent3">
                    <a:lumMod val="50000"/>
                  </a:schemeClr>
                </a:solidFill>
              </a:rPr>
              <a:t> </a:t>
            </a:r>
          </a:p>
          <a:p>
            <a:pPr marL="0" indent="0">
              <a:spcBef>
                <a:spcPts val="0"/>
              </a:spcBef>
              <a:buFontTx/>
              <a:buNone/>
            </a:pPr>
            <a:endParaRPr lang="en-US" sz="1400" kern="0" dirty="0">
              <a:solidFill>
                <a:schemeClr val="accent3">
                  <a:lumMod val="50000"/>
                </a:schemeClr>
              </a:solidFill>
            </a:endParaRPr>
          </a:p>
          <a:p>
            <a:pPr marL="0" indent="0">
              <a:spcBef>
                <a:spcPts val="0"/>
              </a:spcBef>
              <a:buFontTx/>
              <a:buNone/>
            </a:pPr>
            <a:endParaRPr lang="en-US" sz="1400" kern="0" dirty="0" smtClean="0">
              <a:solidFill>
                <a:schemeClr val="accent3">
                  <a:lumMod val="50000"/>
                </a:schemeClr>
              </a:solidFill>
            </a:endParaRPr>
          </a:p>
          <a:p>
            <a:pPr marL="0" indent="0">
              <a:spcBef>
                <a:spcPts val="0"/>
              </a:spcBef>
              <a:buFontTx/>
              <a:buNone/>
            </a:pPr>
            <a:r>
              <a:rPr lang="en-US" sz="1400" kern="0" dirty="0" smtClean="0">
                <a:solidFill>
                  <a:schemeClr val="accent3">
                    <a:lumMod val="50000"/>
                  </a:schemeClr>
                </a:solidFill>
              </a:rPr>
              <a:t>First system ever studied … circa 1948!</a:t>
            </a:r>
          </a:p>
          <a:p>
            <a:pPr marL="0" indent="0">
              <a:spcBef>
                <a:spcPts val="0"/>
              </a:spcBef>
              <a:buFontTx/>
              <a:buNone/>
            </a:pPr>
            <a:r>
              <a:rPr lang="en-US" sz="1400" kern="0" dirty="0" smtClean="0">
                <a:solidFill>
                  <a:schemeClr val="accent3">
                    <a:lumMod val="50000"/>
                  </a:schemeClr>
                </a:solidFill>
              </a:rPr>
              <a:t> </a:t>
            </a:r>
          </a:p>
          <a:p>
            <a:pPr marL="0" indent="0">
              <a:spcBef>
                <a:spcPts val="0"/>
              </a:spcBef>
              <a:buFontTx/>
              <a:buNone/>
            </a:pPr>
            <a:r>
              <a:rPr lang="en-US" sz="1400" kern="0" dirty="0" smtClean="0">
                <a:solidFill>
                  <a:schemeClr val="accent3">
                    <a:lumMod val="50000"/>
                  </a:schemeClr>
                </a:solidFill>
              </a:rPr>
              <a:t> </a:t>
            </a:r>
          </a:p>
          <a:p>
            <a:pPr marL="0" indent="0">
              <a:spcBef>
                <a:spcPts val="0"/>
              </a:spcBef>
              <a:buFontTx/>
              <a:buNone/>
            </a:pPr>
            <a:r>
              <a:rPr lang="en-US" sz="1400" kern="0" dirty="0" smtClean="0">
                <a:solidFill>
                  <a:schemeClr val="accent3">
                    <a:lumMod val="50000"/>
                  </a:schemeClr>
                </a:solidFill>
              </a:rPr>
              <a:t>	    </a:t>
            </a:r>
          </a:p>
          <a:p>
            <a:pPr marL="0" indent="0">
              <a:spcBef>
                <a:spcPts val="0"/>
              </a:spcBef>
              <a:buFontTx/>
              <a:buNone/>
            </a:pPr>
            <a:r>
              <a:rPr lang="en-US" sz="1400" kern="0" dirty="0" smtClean="0">
                <a:solidFill>
                  <a:schemeClr val="accent3">
                    <a:lumMod val="50000"/>
                  </a:schemeClr>
                </a:solidFill>
              </a:rPr>
              <a:t>Nemo-3, </a:t>
            </a:r>
            <a:r>
              <a:rPr lang="en-US" sz="1400" kern="0" dirty="0" err="1" smtClean="0">
                <a:solidFill>
                  <a:schemeClr val="accent3">
                    <a:lumMod val="50000"/>
                  </a:schemeClr>
                </a:solidFill>
              </a:rPr>
              <a:t>Cuore</a:t>
            </a:r>
            <a:r>
              <a:rPr lang="en-US" sz="1400" kern="0" dirty="0" smtClean="0">
                <a:solidFill>
                  <a:schemeClr val="accent3">
                    <a:lumMod val="50000"/>
                  </a:schemeClr>
                </a:solidFill>
              </a:rPr>
              <a:t>, SNO+  (2</a:t>
            </a:r>
            <a:r>
              <a:rPr lang="en-US" sz="1400" kern="0" dirty="0" smtClean="0">
                <a:solidFill>
                  <a:schemeClr val="accent3">
                    <a:lumMod val="50000"/>
                  </a:schemeClr>
                </a:solidFill>
                <a:sym typeface="Symbol"/>
              </a:rPr>
              <a:t> mode observed)</a:t>
            </a:r>
            <a:endParaRPr lang="en-US" sz="1400" kern="0" dirty="0" smtClean="0">
              <a:solidFill>
                <a:schemeClr val="accent3">
                  <a:lumMod val="50000"/>
                </a:schemeClr>
              </a:solidFill>
            </a:endParaRPr>
          </a:p>
          <a:p>
            <a:pPr marL="0" indent="0">
              <a:spcBef>
                <a:spcPts val="0"/>
              </a:spcBef>
              <a:buFontTx/>
              <a:buNone/>
            </a:pPr>
            <a:r>
              <a:rPr lang="en-US" sz="1400" kern="0" dirty="0" smtClean="0">
                <a:solidFill>
                  <a:schemeClr val="accent3">
                    <a:lumMod val="50000"/>
                  </a:schemeClr>
                </a:solidFill>
              </a:rPr>
              <a:t> </a:t>
            </a:r>
          </a:p>
          <a:p>
            <a:pPr marL="0" indent="0">
              <a:spcBef>
                <a:spcPts val="0"/>
              </a:spcBef>
              <a:buFontTx/>
              <a:buNone/>
            </a:pPr>
            <a:r>
              <a:rPr lang="en-US" sz="1400" kern="0" dirty="0" smtClean="0">
                <a:solidFill>
                  <a:schemeClr val="accent3">
                    <a:lumMod val="50000"/>
                  </a:schemeClr>
                </a:solidFill>
              </a:rPr>
              <a:t>	    </a:t>
            </a:r>
          </a:p>
          <a:p>
            <a:pPr marL="0" indent="0">
              <a:spcBef>
                <a:spcPts val="0"/>
              </a:spcBef>
              <a:buFontTx/>
              <a:buNone/>
            </a:pPr>
            <a:endParaRPr lang="en-US" sz="1400" kern="0" dirty="0">
              <a:solidFill>
                <a:schemeClr val="accent3">
                  <a:lumMod val="50000"/>
                </a:schemeClr>
              </a:solidFill>
            </a:endParaRPr>
          </a:p>
          <a:p>
            <a:pPr marL="0" indent="0">
              <a:spcBef>
                <a:spcPts val="0"/>
              </a:spcBef>
              <a:buFontTx/>
              <a:buNone/>
            </a:pPr>
            <a:r>
              <a:rPr lang="en-US" sz="1400" kern="0" dirty="0" smtClean="0">
                <a:solidFill>
                  <a:schemeClr val="accent3">
                    <a:lumMod val="50000"/>
                  </a:schemeClr>
                </a:solidFill>
              </a:rPr>
              <a:t>Exo 200, NEXT, </a:t>
            </a:r>
            <a:r>
              <a:rPr lang="en-US" sz="1400" kern="0" dirty="0" err="1" smtClean="0">
                <a:solidFill>
                  <a:schemeClr val="accent3">
                    <a:lumMod val="50000"/>
                  </a:schemeClr>
                </a:solidFill>
              </a:rPr>
              <a:t>PandaX</a:t>
            </a:r>
            <a:r>
              <a:rPr lang="en-US" sz="1400" kern="0" dirty="0" smtClean="0">
                <a:solidFill>
                  <a:schemeClr val="accent3">
                    <a:lumMod val="50000"/>
                  </a:schemeClr>
                </a:solidFill>
              </a:rPr>
              <a:t>  (2</a:t>
            </a:r>
            <a:r>
              <a:rPr lang="en-US" sz="1400" kern="0" dirty="0" smtClean="0">
                <a:solidFill>
                  <a:schemeClr val="accent3">
                    <a:lumMod val="50000"/>
                  </a:schemeClr>
                </a:solidFill>
                <a:sym typeface="Symbol"/>
              </a:rPr>
              <a:t> mode observed)</a:t>
            </a:r>
            <a:endParaRPr lang="en-US" sz="1400" kern="0" dirty="0" smtClean="0">
              <a:solidFill>
                <a:schemeClr val="accent3">
                  <a:lumMod val="50000"/>
                </a:schemeClr>
              </a:solidFill>
            </a:endParaRPr>
          </a:p>
          <a:p>
            <a:pPr marL="0" indent="0">
              <a:buFontTx/>
              <a:buNone/>
            </a:pPr>
            <a:endParaRPr lang="en-US" kern="0" dirty="0"/>
          </a:p>
        </p:txBody>
      </p:sp>
    </p:spTree>
    <p:extLst>
      <p:ext uri="{BB962C8B-B14F-4D97-AF65-F5344CB8AC3E}">
        <p14:creationId xmlns:p14="http://schemas.microsoft.com/office/powerpoint/2010/main" val="4093608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2" end="1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3" end="1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4" end="1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5" end="1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6" end="1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7" end="1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8" end="1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9" end="1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21" end="2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20" end="2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22" end="2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23" end="2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24" end="2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25" end="2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0" end="0"/>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
                                            <p:txEl>
                                              <p:pRg st="2" end="2"/>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
                                            <p:txEl>
                                              <p:pRg st="4" end="4"/>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
                                            <p:txEl>
                                              <p:pRg st="5" end="5"/>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
                                            <p:txEl>
                                              <p:pRg st="8" end="8"/>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7">
                                            <p:txEl>
                                              <p:pRg st="9" end="9"/>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
                                            <p:txEl>
                                              <p:pRg st="10" end="10"/>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
                                            <p:txEl>
                                              <p:pRg st="11" end="11"/>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
                                            <p:txEl>
                                              <p:pRg st="12" end="12"/>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
                                            <p:txEl>
                                              <p:pRg st="13" end="13"/>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
                                            <p:txEl>
                                              <p:pRg st="14" end="14"/>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Accelerated Beams of Isobars</a:t>
            </a:r>
            <a:endParaRPr lang="en-US" dirty="0"/>
          </a:p>
        </p:txBody>
      </p:sp>
      <p:sp>
        <p:nvSpPr>
          <p:cNvPr id="3" name="Content Placeholder 2"/>
          <p:cNvSpPr>
            <a:spLocks noGrp="1"/>
          </p:cNvSpPr>
          <p:nvPr>
            <p:ph idx="1"/>
          </p:nvPr>
        </p:nvSpPr>
        <p:spPr>
          <a:xfrm>
            <a:off x="533400" y="948775"/>
            <a:ext cx="8305800" cy="4243387"/>
          </a:xfrm>
        </p:spPr>
        <p:txBody>
          <a:bodyPr/>
          <a:lstStyle/>
          <a:p>
            <a:pPr marL="0" indent="0">
              <a:buNone/>
            </a:pPr>
            <a:r>
              <a:rPr lang="en-US" sz="1400" dirty="0" smtClean="0"/>
              <a:t>Accelerated beams of isobars are interesting because we can compare two runs using beams with the same mass, nearly the same shape, but different number of protons in the collision.</a:t>
            </a:r>
          </a:p>
          <a:p>
            <a:pPr marL="0" indent="0">
              <a:buNone/>
            </a:pPr>
            <a:endParaRPr lang="en-US" sz="800" dirty="0"/>
          </a:p>
          <a:p>
            <a:pPr marL="0" indent="0">
              <a:buNone/>
            </a:pPr>
            <a:r>
              <a:rPr lang="en-US" sz="1400" dirty="0" smtClean="0"/>
              <a:t>For example: Flow systematics, the Chiral Magnetic Effect and the Chiral Magnetic Wave</a:t>
            </a:r>
          </a:p>
          <a:p>
            <a:pPr marL="0" indent="0">
              <a:buNone/>
            </a:pPr>
            <a:endParaRPr lang="en-US" sz="800" dirty="0" smtClean="0"/>
          </a:p>
          <a:p>
            <a:pPr marL="0" indent="0">
              <a:buNone/>
            </a:pPr>
            <a:r>
              <a:rPr lang="en-US" sz="1400" dirty="0" smtClean="0"/>
              <a:t>The first requirement for the use of an accelerated beam is that the isotopes must be stable</a:t>
            </a:r>
          </a:p>
          <a:p>
            <a:pPr marL="0" indent="0">
              <a:buNone/>
            </a:pPr>
            <a:endParaRPr lang="en-US" sz="800" dirty="0"/>
          </a:p>
          <a:p>
            <a:pPr marL="0" indent="0">
              <a:buNone/>
            </a:pPr>
            <a:r>
              <a:rPr lang="en-US" sz="1400" dirty="0" smtClean="0"/>
              <a:t>There </a:t>
            </a:r>
            <a:r>
              <a:rPr lang="en-US" sz="1400" dirty="0"/>
              <a:t>are </a:t>
            </a:r>
            <a:r>
              <a:rPr lang="en-US" sz="1400" dirty="0" smtClean="0"/>
              <a:t>only 4 stable isobaric </a:t>
            </a:r>
            <a:r>
              <a:rPr lang="en-US" sz="1400" dirty="0"/>
              <a:t>systems where the change in Z is greater than 2</a:t>
            </a:r>
            <a:r>
              <a:rPr lang="en-US" sz="1400" dirty="0" smtClean="0"/>
              <a:t>. </a:t>
            </a:r>
          </a:p>
          <a:p>
            <a:pPr marL="0" indent="0">
              <a:buNone/>
            </a:pPr>
            <a:r>
              <a:rPr lang="en-US" sz="1400" dirty="0" smtClean="0"/>
              <a:t>The </a:t>
            </a:r>
            <a:r>
              <a:rPr lang="en-US" sz="1400" dirty="0"/>
              <a:t>four candidates with  </a:t>
            </a:r>
            <a:r>
              <a:rPr lang="en-US" sz="1400" dirty="0" smtClean="0">
                <a:sym typeface="Symbol"/>
              </a:rPr>
              <a:t></a:t>
            </a:r>
            <a:r>
              <a:rPr lang="en-US" sz="1400" dirty="0" smtClean="0"/>
              <a:t>Z </a:t>
            </a:r>
            <a:r>
              <a:rPr lang="en-US" sz="1400" dirty="0"/>
              <a:t>= 4 are:</a:t>
            </a:r>
          </a:p>
          <a:p>
            <a:pPr marL="0" indent="0">
              <a:buNone/>
            </a:pPr>
            <a:r>
              <a:rPr lang="en-US" sz="800" dirty="0"/>
              <a:t> </a:t>
            </a:r>
            <a:endParaRPr lang="en-US" sz="800" dirty="0" smtClean="0"/>
          </a:p>
          <a:p>
            <a:pPr marL="0" indent="0">
              <a:buNone/>
            </a:pPr>
            <a:r>
              <a:rPr lang="en-US" sz="1400" dirty="0" smtClean="0">
                <a:solidFill>
                  <a:srgbClr val="0000CC"/>
                </a:solidFill>
              </a:rPr>
              <a:t>Element      Z            Mass         Abundance 	</a:t>
            </a:r>
            <a:endParaRPr lang="en-US" sz="1400" dirty="0">
              <a:solidFill>
                <a:srgbClr val="0000CC"/>
              </a:solidFill>
            </a:endParaRPr>
          </a:p>
          <a:p>
            <a:pPr marL="0" indent="0">
              <a:spcBef>
                <a:spcPts val="0"/>
              </a:spcBef>
              <a:buNone/>
            </a:pPr>
            <a:r>
              <a:rPr lang="en-US" sz="1400" dirty="0"/>
              <a:t> </a:t>
            </a:r>
          </a:p>
          <a:p>
            <a:pPr marL="0" indent="0">
              <a:spcBef>
                <a:spcPts val="0"/>
              </a:spcBef>
              <a:buNone/>
            </a:pPr>
            <a:r>
              <a:rPr lang="en-US" sz="1400" dirty="0" err="1"/>
              <a:t>Zr</a:t>
            </a:r>
            <a:r>
              <a:rPr lang="en-US" sz="1400" dirty="0"/>
              <a:t>	40	</a:t>
            </a:r>
            <a:r>
              <a:rPr lang="en-US" sz="1400" dirty="0" smtClean="0"/>
              <a:t>  96</a:t>
            </a:r>
            <a:r>
              <a:rPr lang="en-US" sz="1400" dirty="0"/>
              <a:t>	</a:t>
            </a:r>
            <a:r>
              <a:rPr lang="en-US" sz="1400" dirty="0" smtClean="0"/>
              <a:t>  2.80</a:t>
            </a:r>
            <a:r>
              <a:rPr lang="en-US" sz="1400" dirty="0"/>
              <a:t>% </a:t>
            </a:r>
            <a:r>
              <a:rPr lang="en-US" sz="1400" dirty="0" smtClean="0"/>
              <a:t>	</a:t>
            </a:r>
          </a:p>
          <a:p>
            <a:pPr marL="0" indent="0">
              <a:spcBef>
                <a:spcPts val="0"/>
              </a:spcBef>
              <a:buNone/>
            </a:pPr>
            <a:r>
              <a:rPr lang="en-US" sz="1400" dirty="0" smtClean="0"/>
              <a:t>Mo</a:t>
            </a:r>
            <a:r>
              <a:rPr lang="en-US" sz="1400" dirty="0"/>
              <a:t>	42	</a:t>
            </a:r>
            <a:r>
              <a:rPr lang="en-US" sz="1400" dirty="0" smtClean="0"/>
              <a:t>  96</a:t>
            </a:r>
            <a:r>
              <a:rPr lang="en-US" sz="1400" dirty="0"/>
              <a:t>	</a:t>
            </a:r>
            <a:r>
              <a:rPr lang="en-US" sz="1400" dirty="0" smtClean="0"/>
              <a:t>16.68</a:t>
            </a:r>
            <a:r>
              <a:rPr lang="en-US" sz="1400" dirty="0"/>
              <a:t>% </a:t>
            </a:r>
          </a:p>
          <a:p>
            <a:pPr marL="0" indent="0">
              <a:spcBef>
                <a:spcPts val="0"/>
              </a:spcBef>
              <a:buNone/>
            </a:pPr>
            <a:r>
              <a:rPr lang="en-US" sz="1400" dirty="0"/>
              <a:t>Ru	44	</a:t>
            </a:r>
            <a:r>
              <a:rPr lang="en-US" sz="1400" dirty="0" smtClean="0"/>
              <a:t>  96</a:t>
            </a:r>
            <a:r>
              <a:rPr lang="en-US" sz="1400" dirty="0"/>
              <a:t>	</a:t>
            </a:r>
            <a:r>
              <a:rPr lang="en-US" sz="1400" dirty="0" smtClean="0"/>
              <a:t>  5.54</a:t>
            </a:r>
            <a:r>
              <a:rPr lang="en-US" sz="1400" dirty="0"/>
              <a:t>% </a:t>
            </a:r>
          </a:p>
          <a:p>
            <a:pPr marL="0" indent="0">
              <a:spcBef>
                <a:spcPts val="0"/>
              </a:spcBef>
              <a:buNone/>
            </a:pPr>
            <a:r>
              <a:rPr lang="en-US" sz="1400" dirty="0"/>
              <a:t> </a:t>
            </a:r>
          </a:p>
          <a:p>
            <a:pPr marL="0" indent="0">
              <a:spcBef>
                <a:spcPts val="0"/>
              </a:spcBef>
              <a:buNone/>
            </a:pPr>
            <a:r>
              <a:rPr lang="en-US" sz="1400" dirty="0"/>
              <a:t>Sn	50	124	</a:t>
            </a:r>
            <a:r>
              <a:rPr lang="en-US" sz="1400" dirty="0" smtClean="0"/>
              <a:t>  5.79</a:t>
            </a:r>
            <a:r>
              <a:rPr lang="en-US" sz="1400" dirty="0"/>
              <a:t>% </a:t>
            </a:r>
            <a:r>
              <a:rPr lang="en-US" sz="1400" dirty="0" smtClean="0"/>
              <a:t>	    </a:t>
            </a:r>
          </a:p>
          <a:p>
            <a:pPr marL="0" indent="0">
              <a:spcBef>
                <a:spcPts val="0"/>
              </a:spcBef>
              <a:buNone/>
            </a:pPr>
            <a:r>
              <a:rPr lang="en-US" sz="1400" dirty="0" err="1" smtClean="0"/>
              <a:t>Te</a:t>
            </a:r>
            <a:r>
              <a:rPr lang="en-US" sz="1400" dirty="0"/>
              <a:t>	52	124	</a:t>
            </a:r>
            <a:r>
              <a:rPr lang="en-US" sz="1400" dirty="0" smtClean="0"/>
              <a:t>  4.74</a:t>
            </a:r>
            <a:r>
              <a:rPr lang="en-US" sz="1400" dirty="0"/>
              <a:t>% </a:t>
            </a:r>
          </a:p>
          <a:p>
            <a:pPr marL="0" indent="0">
              <a:spcBef>
                <a:spcPts val="0"/>
              </a:spcBef>
              <a:buNone/>
            </a:pPr>
            <a:r>
              <a:rPr lang="en-US" sz="1400" dirty="0" err="1"/>
              <a:t>Xe</a:t>
            </a:r>
            <a:r>
              <a:rPr lang="en-US" sz="1400" dirty="0"/>
              <a:t>	54	124	</a:t>
            </a:r>
            <a:r>
              <a:rPr lang="en-US" sz="1400" dirty="0" smtClean="0"/>
              <a:t>  0.09</a:t>
            </a:r>
            <a:r>
              <a:rPr lang="en-US" sz="1400" dirty="0"/>
              <a:t>% </a:t>
            </a:r>
          </a:p>
          <a:p>
            <a:pPr marL="0" indent="0">
              <a:spcBef>
                <a:spcPts val="0"/>
              </a:spcBef>
              <a:buNone/>
            </a:pPr>
            <a:r>
              <a:rPr lang="en-US" sz="1400" dirty="0"/>
              <a:t> </a:t>
            </a:r>
          </a:p>
          <a:p>
            <a:pPr marL="0" indent="0">
              <a:spcBef>
                <a:spcPts val="0"/>
              </a:spcBef>
              <a:buNone/>
            </a:pPr>
            <a:r>
              <a:rPr lang="en-US" sz="1400" dirty="0" err="1"/>
              <a:t>Te</a:t>
            </a:r>
            <a:r>
              <a:rPr lang="en-US" sz="1400" dirty="0"/>
              <a:t>	52	130	</a:t>
            </a:r>
            <a:r>
              <a:rPr lang="en-US" sz="1400" dirty="0" smtClean="0"/>
              <a:t>34.50</a:t>
            </a:r>
            <a:r>
              <a:rPr lang="en-US" sz="1400" dirty="0"/>
              <a:t>% </a:t>
            </a:r>
            <a:r>
              <a:rPr lang="en-US" sz="1400" dirty="0" smtClean="0"/>
              <a:t>	</a:t>
            </a:r>
            <a:r>
              <a:rPr lang="en-US" sz="1400" dirty="0"/>
              <a:t>    </a:t>
            </a:r>
            <a:endParaRPr lang="en-US" sz="1400" dirty="0" smtClean="0"/>
          </a:p>
          <a:p>
            <a:pPr marL="0" indent="0">
              <a:spcBef>
                <a:spcPts val="0"/>
              </a:spcBef>
              <a:buNone/>
            </a:pPr>
            <a:r>
              <a:rPr lang="en-US" sz="1400" dirty="0" err="1" smtClean="0"/>
              <a:t>Xe</a:t>
            </a:r>
            <a:r>
              <a:rPr lang="en-US" sz="1400" dirty="0"/>
              <a:t>	54	130	</a:t>
            </a:r>
            <a:r>
              <a:rPr lang="en-US" sz="1400" dirty="0" smtClean="0"/>
              <a:t>  4.07</a:t>
            </a:r>
            <a:r>
              <a:rPr lang="en-US" sz="1400" dirty="0"/>
              <a:t>% </a:t>
            </a:r>
          </a:p>
          <a:p>
            <a:pPr marL="0" indent="0">
              <a:spcBef>
                <a:spcPts val="0"/>
              </a:spcBef>
              <a:buNone/>
            </a:pPr>
            <a:r>
              <a:rPr lang="en-US" sz="1400" dirty="0"/>
              <a:t>Ba	56	130	</a:t>
            </a:r>
            <a:r>
              <a:rPr lang="en-US" sz="1400" dirty="0" smtClean="0"/>
              <a:t>  0.11</a:t>
            </a:r>
            <a:r>
              <a:rPr lang="en-US" sz="1400" dirty="0"/>
              <a:t>% </a:t>
            </a:r>
          </a:p>
          <a:p>
            <a:pPr marL="0" indent="0">
              <a:spcBef>
                <a:spcPts val="0"/>
              </a:spcBef>
              <a:buNone/>
            </a:pPr>
            <a:r>
              <a:rPr lang="en-US" sz="1400" dirty="0"/>
              <a:t> </a:t>
            </a:r>
          </a:p>
          <a:p>
            <a:pPr marL="0" indent="0">
              <a:spcBef>
                <a:spcPts val="0"/>
              </a:spcBef>
              <a:buNone/>
            </a:pPr>
            <a:r>
              <a:rPr lang="en-US" sz="1400" dirty="0" err="1"/>
              <a:t>Xe</a:t>
            </a:r>
            <a:r>
              <a:rPr lang="en-US" sz="1400" dirty="0"/>
              <a:t>	54	136	</a:t>
            </a:r>
            <a:r>
              <a:rPr lang="en-US" sz="1400" dirty="0" smtClean="0"/>
              <a:t>  8.86</a:t>
            </a:r>
            <a:r>
              <a:rPr lang="en-US" sz="1400" dirty="0"/>
              <a:t>% </a:t>
            </a:r>
            <a:r>
              <a:rPr lang="en-US" sz="1400" dirty="0" smtClean="0"/>
              <a:t>	    </a:t>
            </a:r>
          </a:p>
          <a:p>
            <a:pPr marL="0" indent="0">
              <a:spcBef>
                <a:spcPts val="0"/>
              </a:spcBef>
              <a:buNone/>
            </a:pPr>
            <a:r>
              <a:rPr lang="en-US" sz="1400" dirty="0" smtClean="0"/>
              <a:t>Ba</a:t>
            </a:r>
            <a:r>
              <a:rPr lang="en-US" sz="1400" dirty="0"/>
              <a:t>	56	136	</a:t>
            </a:r>
            <a:r>
              <a:rPr lang="en-US" sz="1400" dirty="0" smtClean="0"/>
              <a:t>  7.85</a:t>
            </a:r>
            <a:r>
              <a:rPr lang="en-US" sz="1400" dirty="0"/>
              <a:t>% </a:t>
            </a:r>
          </a:p>
          <a:p>
            <a:pPr marL="0" indent="0">
              <a:spcBef>
                <a:spcPts val="0"/>
              </a:spcBef>
              <a:buNone/>
            </a:pPr>
            <a:r>
              <a:rPr lang="en-US" sz="1400" dirty="0"/>
              <a:t>Ce	58	136	</a:t>
            </a:r>
            <a:r>
              <a:rPr lang="en-US" sz="1400" dirty="0" smtClean="0"/>
              <a:t>  0.19</a:t>
            </a:r>
            <a:r>
              <a:rPr lang="en-US" sz="1400" dirty="0"/>
              <a:t>% </a:t>
            </a:r>
          </a:p>
          <a:p>
            <a:pPr marL="0" indent="0">
              <a:buNone/>
            </a:pPr>
            <a:endParaRPr lang="en-US" dirty="0"/>
          </a:p>
        </p:txBody>
      </p:sp>
      <p:sp>
        <p:nvSpPr>
          <p:cNvPr id="8" name="Oval 7"/>
          <p:cNvSpPr/>
          <p:nvPr/>
        </p:nvSpPr>
        <p:spPr bwMode="auto">
          <a:xfrm>
            <a:off x="228600" y="3366550"/>
            <a:ext cx="4114800" cy="304800"/>
          </a:xfrm>
          <a:prstGeom prst="ellipse">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
        <p:nvSpPr>
          <p:cNvPr id="9" name="Oval 8"/>
          <p:cNvSpPr/>
          <p:nvPr/>
        </p:nvSpPr>
        <p:spPr bwMode="auto">
          <a:xfrm>
            <a:off x="229750" y="3768175"/>
            <a:ext cx="4114800" cy="304800"/>
          </a:xfrm>
          <a:prstGeom prst="ellipse">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
        <p:nvSpPr>
          <p:cNvPr id="10" name="Content Placeholder 2"/>
          <p:cNvSpPr txBox="1">
            <a:spLocks/>
          </p:cNvSpPr>
          <p:nvPr/>
        </p:nvSpPr>
        <p:spPr bwMode="auto">
          <a:xfrm>
            <a:off x="4509550" y="3387175"/>
            <a:ext cx="4405850" cy="3112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173" tIns="45587" rIns="91173" bIns="45587" numCol="1" anchor="t" anchorCtr="0" compatLnSpc="1">
            <a:prstTxWarp prst="textNoShape">
              <a:avLst/>
            </a:prstTxWarp>
          </a:bodyPr>
          <a:lstStyle>
            <a:lvl1pPr marL="282575" indent="-282575" algn="l" defTabSz="901700" rtl="0" eaLnBrk="0" fontAlgn="base" hangingPunct="0">
              <a:lnSpc>
                <a:spcPct val="90000"/>
              </a:lnSpc>
              <a:spcBef>
                <a:spcPct val="30000"/>
              </a:spcBef>
              <a:spcAft>
                <a:spcPct val="0"/>
              </a:spcAft>
              <a:buSzPct val="100000"/>
              <a:buChar char="•"/>
              <a:defRPr sz="1800" b="1">
                <a:solidFill>
                  <a:schemeClr val="tx1"/>
                </a:solidFill>
                <a:latin typeface="Arial" pitchFamily="34" charset="0"/>
                <a:ea typeface="+mn-ea"/>
                <a:cs typeface="Arial" pitchFamily="34" charset="0"/>
              </a:defRPr>
            </a:lvl1pPr>
            <a:lvl2pPr marL="677863" indent="-225425" algn="l" defTabSz="901700" rtl="0" eaLnBrk="0" fontAlgn="base" hangingPunct="0">
              <a:lnSpc>
                <a:spcPct val="90000"/>
              </a:lnSpc>
              <a:spcBef>
                <a:spcPct val="30000"/>
              </a:spcBef>
              <a:spcAft>
                <a:spcPct val="0"/>
              </a:spcAft>
              <a:buSzPct val="100000"/>
              <a:buChar char="–"/>
              <a:defRPr sz="1600" b="1">
                <a:solidFill>
                  <a:srgbClr val="0033CC"/>
                </a:solidFill>
                <a:latin typeface="Arial" pitchFamily="34" charset="0"/>
                <a:cs typeface="Arial" pitchFamily="34" charset="0"/>
              </a:defRPr>
            </a:lvl2pPr>
            <a:lvl3pPr marL="1127125" indent="-225425" algn="l" defTabSz="901700" rtl="0" eaLnBrk="0" fontAlgn="base" hangingPunct="0">
              <a:lnSpc>
                <a:spcPct val="90000"/>
              </a:lnSpc>
              <a:spcBef>
                <a:spcPct val="30000"/>
              </a:spcBef>
              <a:spcAft>
                <a:spcPct val="0"/>
              </a:spcAft>
              <a:buSzPct val="100000"/>
              <a:buChar char="•"/>
              <a:defRPr sz="1600" b="1">
                <a:solidFill>
                  <a:schemeClr val="hlink"/>
                </a:solidFill>
                <a:latin typeface="Arial" pitchFamily="34" charset="0"/>
                <a:cs typeface="Arial" pitchFamily="34" charset="0"/>
              </a:defRPr>
            </a:lvl3pPr>
            <a:lvl4pPr marL="1522413" indent="-169863" algn="l" defTabSz="901700" rtl="0" eaLnBrk="0" fontAlgn="base" hangingPunct="0">
              <a:lnSpc>
                <a:spcPct val="90000"/>
              </a:lnSpc>
              <a:spcBef>
                <a:spcPct val="30000"/>
              </a:spcBef>
              <a:spcAft>
                <a:spcPct val="0"/>
              </a:spcAft>
              <a:buSzPct val="100000"/>
              <a:buFont typeface="Helvetica"/>
              <a:buChar char="–"/>
              <a:defRPr sz="1400" b="1">
                <a:solidFill>
                  <a:schemeClr val="tx1"/>
                </a:solidFill>
                <a:latin typeface="Arial" pitchFamily="34" charset="0"/>
                <a:cs typeface="Arial" pitchFamily="34" charset="0"/>
              </a:defRPr>
            </a:lvl4pPr>
            <a:lvl5pPr marL="1974850" indent="-169863" algn="l" defTabSz="901700" rtl="0" eaLnBrk="0" fontAlgn="base" hangingPunct="0">
              <a:lnSpc>
                <a:spcPct val="90000"/>
              </a:lnSpc>
              <a:spcBef>
                <a:spcPct val="30000"/>
              </a:spcBef>
              <a:spcAft>
                <a:spcPct val="0"/>
              </a:spcAft>
              <a:buSzPct val="100000"/>
              <a:buChar char="•"/>
              <a:defRPr sz="1200" b="1">
                <a:solidFill>
                  <a:srgbClr val="FF3300"/>
                </a:solidFill>
                <a:latin typeface="Arial" pitchFamily="34" charset="0"/>
                <a:cs typeface="Arial" pitchFamily="34" charset="0"/>
              </a:defRPr>
            </a:lvl5pPr>
            <a:lvl6pPr marL="24320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6pPr>
            <a:lvl7pPr marL="28892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7pPr>
            <a:lvl8pPr marL="33464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8pPr>
            <a:lvl9pPr marL="38036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9pPr>
          </a:lstStyle>
          <a:p>
            <a:pPr marL="0" indent="0">
              <a:buFontTx/>
              <a:buNone/>
            </a:pPr>
            <a:r>
              <a:rPr lang="en-US" sz="1400" kern="0" dirty="0" smtClean="0">
                <a:solidFill>
                  <a:schemeClr val="accent3">
                    <a:lumMod val="50000"/>
                  </a:schemeClr>
                </a:solidFill>
              </a:rPr>
              <a:t>These are the systems that are preferred by the accelerator people for the simple reason that they are the most abundant selection of isobars</a:t>
            </a:r>
          </a:p>
          <a:p>
            <a:pPr marL="0" indent="0">
              <a:buFontTx/>
              <a:buNone/>
            </a:pPr>
            <a:endParaRPr lang="en-US" sz="800" kern="0" dirty="0">
              <a:solidFill>
                <a:schemeClr val="accent3">
                  <a:lumMod val="50000"/>
                </a:schemeClr>
              </a:solidFill>
            </a:endParaRPr>
          </a:p>
          <a:p>
            <a:pPr marL="0" indent="0">
              <a:buFontTx/>
              <a:buNone/>
            </a:pPr>
            <a:r>
              <a:rPr lang="en-US" sz="1400" kern="0" dirty="0" smtClean="0">
                <a:solidFill>
                  <a:schemeClr val="accent3">
                    <a:lumMod val="50000"/>
                  </a:schemeClr>
                </a:solidFill>
              </a:rPr>
              <a:t>Isotopically separated isotopes can be purchased but we need ~ 1 gram eac</a:t>
            </a:r>
            <a:r>
              <a:rPr lang="en-US" sz="1400" kern="0" dirty="0">
                <a:solidFill>
                  <a:schemeClr val="accent3">
                    <a:lumMod val="50000"/>
                  </a:schemeClr>
                </a:solidFill>
              </a:rPr>
              <a:t>h</a:t>
            </a:r>
            <a:r>
              <a:rPr lang="en-US" sz="1400" kern="0" dirty="0" smtClean="0">
                <a:solidFill>
                  <a:schemeClr val="accent3">
                    <a:lumMod val="50000"/>
                  </a:schemeClr>
                </a:solidFill>
              </a:rPr>
              <a:t> … so costs add up</a:t>
            </a:r>
            <a:endParaRPr lang="en-US" sz="1400" kern="0" dirty="0">
              <a:solidFill>
                <a:schemeClr val="accent3">
                  <a:lumMod val="50000"/>
                </a:schemeClr>
              </a:solidFill>
            </a:endParaRPr>
          </a:p>
          <a:p>
            <a:pPr marL="0" indent="0">
              <a:buFontTx/>
              <a:buNone/>
            </a:pPr>
            <a:endParaRPr lang="en-US" sz="800" kern="0" dirty="0" smtClean="0">
              <a:solidFill>
                <a:schemeClr val="accent3">
                  <a:lumMod val="50000"/>
                </a:schemeClr>
              </a:solidFill>
            </a:endParaRPr>
          </a:p>
          <a:p>
            <a:pPr marL="0" indent="0">
              <a:buFontTx/>
              <a:buNone/>
            </a:pPr>
            <a:endParaRPr lang="en-US" sz="800" kern="0" dirty="0">
              <a:solidFill>
                <a:schemeClr val="accent3">
                  <a:lumMod val="50000"/>
                </a:schemeClr>
              </a:solidFill>
            </a:endParaRPr>
          </a:p>
          <a:p>
            <a:pPr marL="0" indent="0">
              <a:buFontTx/>
              <a:buNone/>
            </a:pPr>
            <a:r>
              <a:rPr lang="en-US" sz="1400" kern="0" dirty="0" smtClean="0">
                <a:solidFill>
                  <a:schemeClr val="accent3">
                    <a:lumMod val="50000"/>
                  </a:schemeClr>
                </a:solidFill>
              </a:rPr>
              <a:t>STAR is proposing to run </a:t>
            </a:r>
            <a:r>
              <a:rPr lang="en-US" sz="1400" kern="0" baseline="30000" dirty="0" smtClean="0">
                <a:solidFill>
                  <a:schemeClr val="accent3">
                    <a:lumMod val="50000"/>
                  </a:schemeClr>
                </a:solidFill>
              </a:rPr>
              <a:t>96</a:t>
            </a:r>
            <a:r>
              <a:rPr lang="en-US" sz="1400" kern="0" dirty="0" smtClean="0">
                <a:solidFill>
                  <a:schemeClr val="accent3">
                    <a:lumMod val="50000"/>
                  </a:schemeClr>
                </a:solidFill>
              </a:rPr>
              <a:t>Zr + </a:t>
            </a:r>
            <a:r>
              <a:rPr lang="en-US" sz="1400" kern="0" baseline="30000" dirty="0" smtClean="0">
                <a:solidFill>
                  <a:schemeClr val="accent3">
                    <a:lumMod val="50000"/>
                  </a:schemeClr>
                </a:solidFill>
              </a:rPr>
              <a:t>96</a:t>
            </a:r>
            <a:r>
              <a:rPr lang="en-US" sz="1400" kern="0" dirty="0" smtClean="0">
                <a:solidFill>
                  <a:schemeClr val="accent3">
                    <a:lumMod val="50000"/>
                  </a:schemeClr>
                </a:solidFill>
              </a:rPr>
              <a:t>Zr collisions and </a:t>
            </a:r>
            <a:r>
              <a:rPr lang="en-US" sz="1400" kern="0" baseline="30000" dirty="0" smtClean="0">
                <a:solidFill>
                  <a:schemeClr val="accent3">
                    <a:lumMod val="50000"/>
                  </a:schemeClr>
                </a:solidFill>
              </a:rPr>
              <a:t>96</a:t>
            </a:r>
            <a:r>
              <a:rPr lang="en-US" sz="1400" kern="0" dirty="0" smtClean="0">
                <a:solidFill>
                  <a:schemeClr val="accent3">
                    <a:lumMod val="50000"/>
                  </a:schemeClr>
                </a:solidFill>
              </a:rPr>
              <a:t>Ru + </a:t>
            </a:r>
            <a:r>
              <a:rPr lang="en-US" sz="1400" kern="0" baseline="30000" dirty="0" smtClean="0">
                <a:solidFill>
                  <a:schemeClr val="accent3">
                    <a:lumMod val="50000"/>
                  </a:schemeClr>
                </a:solidFill>
              </a:rPr>
              <a:t>96</a:t>
            </a:r>
            <a:r>
              <a:rPr lang="en-US" sz="1400" kern="0" dirty="0" smtClean="0">
                <a:solidFill>
                  <a:schemeClr val="accent3">
                    <a:lumMod val="50000"/>
                  </a:schemeClr>
                </a:solidFill>
              </a:rPr>
              <a:t>Ru collisions at RHIC in 2018</a:t>
            </a:r>
            <a:endParaRPr lang="en-US" sz="1400" kern="0" dirty="0">
              <a:solidFill>
                <a:schemeClr val="accent3">
                  <a:lumMod val="50000"/>
                </a:schemeClr>
              </a:solidFill>
            </a:endParaRPr>
          </a:p>
        </p:txBody>
      </p:sp>
    </p:spTree>
    <p:extLst>
      <p:ext uri="{BB962C8B-B14F-4D97-AF65-F5344CB8AC3E}">
        <p14:creationId xmlns:p14="http://schemas.microsoft.com/office/powerpoint/2010/main" val="3055835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7943850" cy="534988"/>
          </a:xfrm>
        </p:spPr>
        <p:txBody>
          <a:bodyPr/>
          <a:lstStyle/>
          <a:p>
            <a:r>
              <a:rPr lang="en-US" dirty="0" smtClean="0"/>
              <a:t>Why compare </a:t>
            </a:r>
            <a:r>
              <a:rPr lang="en-US" baseline="30000" dirty="0" smtClean="0"/>
              <a:t>96</a:t>
            </a:r>
            <a:r>
              <a:rPr lang="en-US" dirty="0" smtClean="0"/>
              <a:t>Zr collisions to </a:t>
            </a:r>
            <a:r>
              <a:rPr lang="en-US" baseline="30000" dirty="0" smtClean="0"/>
              <a:t>96</a:t>
            </a:r>
            <a:r>
              <a:rPr lang="en-US" dirty="0" smtClean="0"/>
              <a:t>Ru collisions? </a:t>
            </a:r>
            <a:endParaRPr lang="en-US" dirty="0"/>
          </a:p>
        </p:txBody>
      </p:sp>
      <p:sp>
        <p:nvSpPr>
          <p:cNvPr id="3" name="Content Placeholder 2"/>
          <p:cNvSpPr>
            <a:spLocks noGrp="1"/>
          </p:cNvSpPr>
          <p:nvPr>
            <p:ph idx="1"/>
          </p:nvPr>
        </p:nvSpPr>
        <p:spPr>
          <a:xfrm>
            <a:off x="838200" y="1219200"/>
            <a:ext cx="8029576" cy="4243387"/>
          </a:xfrm>
        </p:spPr>
        <p:txBody>
          <a:bodyPr/>
          <a:lstStyle/>
          <a:p>
            <a:r>
              <a:rPr lang="en-US" dirty="0" smtClean="0"/>
              <a:t>It allows us to compare two colliding systems with the </a:t>
            </a:r>
          </a:p>
          <a:p>
            <a:pPr lvl="1"/>
            <a:r>
              <a:rPr lang="en-US" dirty="0" smtClean="0"/>
              <a:t>same mass </a:t>
            </a:r>
          </a:p>
          <a:p>
            <a:pPr lvl="1"/>
            <a:r>
              <a:rPr lang="en-US" dirty="0">
                <a:solidFill>
                  <a:schemeClr val="bg2">
                    <a:lumMod val="75000"/>
                  </a:schemeClr>
                </a:solidFill>
              </a:rPr>
              <a:t>(</a:t>
            </a:r>
            <a:r>
              <a:rPr lang="en-US" dirty="0" smtClean="0">
                <a:solidFill>
                  <a:schemeClr val="bg2">
                    <a:lumMod val="75000"/>
                  </a:schemeClr>
                </a:solidFill>
              </a:rPr>
              <a:t>nearly) </a:t>
            </a:r>
            <a:r>
              <a:rPr lang="en-US" dirty="0"/>
              <a:t>the same </a:t>
            </a:r>
            <a:r>
              <a:rPr lang="en-US" dirty="0" smtClean="0"/>
              <a:t>shape and geometry</a:t>
            </a:r>
          </a:p>
          <a:p>
            <a:pPr lvl="1"/>
            <a:r>
              <a:rPr lang="en-US" dirty="0" smtClean="0"/>
              <a:t>but </a:t>
            </a:r>
            <a:r>
              <a:rPr lang="en-US" dirty="0"/>
              <a:t>different number of </a:t>
            </a:r>
            <a:r>
              <a:rPr lang="en-US" dirty="0" smtClean="0"/>
              <a:t>protons  </a:t>
            </a:r>
            <a:r>
              <a:rPr lang="en-US" dirty="0" smtClean="0">
                <a:solidFill>
                  <a:schemeClr val="bg2">
                    <a:lumMod val="75000"/>
                  </a:schemeClr>
                </a:solidFill>
              </a:rPr>
              <a:t>(and thus different E and B fields)</a:t>
            </a:r>
          </a:p>
          <a:p>
            <a:pPr lvl="1"/>
            <a:endParaRPr lang="en-US" sz="800" dirty="0" smtClean="0"/>
          </a:p>
          <a:p>
            <a:r>
              <a:rPr lang="en-US" dirty="0" smtClean="0"/>
              <a:t>Study phenomena as a function of the neutron/proton ratio</a:t>
            </a:r>
          </a:p>
          <a:p>
            <a:pPr lvl="1"/>
            <a:r>
              <a:rPr lang="en-US" dirty="0" smtClean="0"/>
              <a:t>Fundamental physics with excellent control over background effects</a:t>
            </a:r>
          </a:p>
          <a:p>
            <a:pPr lvl="1"/>
            <a:endParaRPr lang="en-US" sz="800" dirty="0"/>
          </a:p>
          <a:p>
            <a:r>
              <a:rPr lang="en-US" dirty="0" smtClean="0"/>
              <a:t>Flow, specifically directed flow v</a:t>
            </a:r>
            <a:r>
              <a:rPr lang="en-US" baseline="-25000" dirty="0" smtClean="0"/>
              <a:t>1</a:t>
            </a:r>
            <a:r>
              <a:rPr lang="en-US" dirty="0" smtClean="0"/>
              <a:t>, has been shown to have a strong n/p ratio dependence at  55 MeV / nucleon</a:t>
            </a:r>
          </a:p>
          <a:p>
            <a:pPr lvl="1"/>
            <a:r>
              <a:rPr lang="en-US" dirty="0"/>
              <a:t>D</a:t>
            </a:r>
            <a:r>
              <a:rPr lang="en-US" dirty="0" smtClean="0"/>
              <a:t>ue to larger cross section for n-p collisions compare to n-n or p-p  </a:t>
            </a:r>
          </a:p>
          <a:p>
            <a:pPr lvl="1"/>
            <a:r>
              <a:rPr lang="en-US" dirty="0" smtClean="0"/>
              <a:t>Pak, </a:t>
            </a:r>
            <a:r>
              <a:rPr lang="en-US" dirty="0" err="1" smtClean="0"/>
              <a:t>Benenson</a:t>
            </a:r>
            <a:r>
              <a:rPr lang="en-US" dirty="0" smtClean="0"/>
              <a:t>, et al.,  PRL 78 (1997) 1022      </a:t>
            </a:r>
            <a:r>
              <a:rPr lang="en-US" dirty="0" smtClean="0">
                <a:solidFill>
                  <a:schemeClr val="bg2">
                    <a:lumMod val="75000"/>
                  </a:schemeClr>
                </a:solidFill>
              </a:rPr>
              <a:t>(hadronic </a:t>
            </a:r>
            <a:r>
              <a:rPr lang="en-US" dirty="0" err="1" smtClean="0">
                <a:solidFill>
                  <a:schemeClr val="bg2">
                    <a:lumMod val="75000"/>
                  </a:schemeClr>
                </a:solidFill>
              </a:rPr>
              <a:t>dof</a:t>
            </a:r>
            <a:r>
              <a:rPr lang="en-US" dirty="0" smtClean="0">
                <a:solidFill>
                  <a:schemeClr val="bg2">
                    <a:lumMod val="75000"/>
                  </a:schemeClr>
                </a:solidFill>
              </a:rPr>
              <a:t>, non-QGP) </a:t>
            </a:r>
          </a:p>
          <a:p>
            <a:pPr lvl="1"/>
            <a:endParaRPr lang="en-US" sz="800" dirty="0" smtClean="0"/>
          </a:p>
          <a:p>
            <a:r>
              <a:rPr lang="en-US" dirty="0" smtClean="0"/>
              <a:t>What happens at 200 GeV/nucleon?   </a:t>
            </a:r>
            <a:r>
              <a:rPr lang="en-US" sz="1600" dirty="0" smtClean="0">
                <a:solidFill>
                  <a:schemeClr val="bg2">
                    <a:lumMod val="75000"/>
                  </a:schemeClr>
                </a:solidFill>
              </a:rPr>
              <a:t>(QGP </a:t>
            </a:r>
            <a:r>
              <a:rPr lang="en-US" sz="1600" dirty="0" err="1" smtClean="0">
                <a:solidFill>
                  <a:schemeClr val="bg2">
                    <a:lumMod val="75000"/>
                  </a:schemeClr>
                </a:solidFill>
              </a:rPr>
              <a:t>dof</a:t>
            </a:r>
            <a:r>
              <a:rPr lang="en-US" sz="1600" dirty="0" smtClean="0">
                <a:solidFill>
                  <a:schemeClr val="bg2">
                    <a:lumMod val="75000"/>
                  </a:schemeClr>
                </a:solidFill>
              </a:rPr>
              <a:t>)</a:t>
            </a:r>
          </a:p>
          <a:p>
            <a:pPr lvl="1"/>
            <a:r>
              <a:rPr lang="en-US" sz="1400" dirty="0" smtClean="0"/>
              <a:t>Sensitivity to the equation of state (EOS)</a:t>
            </a:r>
          </a:p>
          <a:p>
            <a:pPr lvl="1"/>
            <a:r>
              <a:rPr lang="en-US" sz="1400" dirty="0" smtClean="0"/>
              <a:t>Advances in relativistic hydrodynamics</a:t>
            </a:r>
          </a:p>
          <a:p>
            <a:pPr lvl="1"/>
            <a:r>
              <a:rPr lang="en-US" sz="1400" dirty="0" smtClean="0"/>
              <a:t>Study of phenomena that are sensitive to the strong electric and magnetic fields that are created when two nuclei collide – such as CME, </a:t>
            </a:r>
            <a:r>
              <a:rPr lang="en-US" sz="1400" dirty="0" err="1" smtClean="0"/>
              <a:t>Lamba</a:t>
            </a:r>
            <a:r>
              <a:rPr lang="en-US" sz="1400" dirty="0" smtClean="0"/>
              <a:t> Polarization, perhaps even ultra-peripheral collisions </a:t>
            </a:r>
          </a:p>
          <a:p>
            <a:pPr marL="452438" lvl="1" indent="0">
              <a:buNone/>
            </a:pPr>
            <a:endParaRPr lang="en-US" dirty="0" smtClean="0"/>
          </a:p>
          <a:p>
            <a:pPr lvl="1"/>
            <a:endParaRPr lang="en-US" dirty="0"/>
          </a:p>
          <a:p>
            <a:endParaRPr lang="en-US" dirty="0"/>
          </a:p>
        </p:txBody>
      </p:sp>
    </p:spTree>
    <p:extLst>
      <p:ext uri="{BB962C8B-B14F-4D97-AF65-F5344CB8AC3E}">
        <p14:creationId xmlns:p14="http://schemas.microsoft.com/office/powerpoint/2010/main" val="2832183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Chiral Magnetic Effect</a:t>
            </a:r>
            <a:endParaRPr lang="en-US" dirty="0"/>
          </a:p>
        </p:txBody>
      </p:sp>
      <p:sp>
        <p:nvSpPr>
          <p:cNvPr id="3" name="Content Placeholder 2"/>
          <p:cNvSpPr>
            <a:spLocks noGrp="1"/>
          </p:cNvSpPr>
          <p:nvPr>
            <p:ph idx="1"/>
          </p:nvPr>
        </p:nvSpPr>
        <p:spPr/>
        <p:txBody>
          <a:bodyPr/>
          <a:lstStyle/>
          <a:p>
            <a:r>
              <a:rPr lang="en-US" dirty="0" smtClean="0"/>
              <a:t>Lets start discussing the Chiral Magnetic Effect</a:t>
            </a:r>
          </a:p>
          <a:p>
            <a:pPr lvl="1"/>
            <a:r>
              <a:rPr lang="en-US" dirty="0" smtClean="0"/>
              <a:t>I like to think of it as Chiral Magnetic Engineering … you will see why</a:t>
            </a:r>
          </a:p>
          <a:p>
            <a:pPr lvl="1"/>
            <a:endParaRPr lang="en-US" dirty="0" smtClean="0"/>
          </a:p>
          <a:p>
            <a:pPr lvl="1"/>
            <a:endParaRPr lang="en-US" dirty="0"/>
          </a:p>
          <a:p>
            <a:pPr lvl="1"/>
            <a:endParaRPr lang="en-US" dirty="0"/>
          </a:p>
          <a:p>
            <a:r>
              <a:rPr lang="en-US" dirty="0" smtClean="0"/>
              <a:t>It takes 3 things to make the Chiral Magnetic Effect work</a:t>
            </a:r>
          </a:p>
          <a:p>
            <a:pPr lvl="1"/>
            <a:r>
              <a:rPr lang="en-US" dirty="0" smtClean="0"/>
              <a:t>Chiral Symmetry restoration</a:t>
            </a:r>
          </a:p>
          <a:p>
            <a:pPr lvl="1"/>
            <a:r>
              <a:rPr lang="en-US" dirty="0" smtClean="0"/>
              <a:t>Topological Charge changing transitions in hot QCD</a:t>
            </a:r>
          </a:p>
          <a:p>
            <a:pPr lvl="1"/>
            <a:r>
              <a:rPr lang="en-US" dirty="0" smtClean="0"/>
              <a:t>Strong magnetic fields  (10</a:t>
            </a:r>
            <a:r>
              <a:rPr lang="en-US" baseline="30000" dirty="0" smtClean="0"/>
              <a:t>17</a:t>
            </a:r>
            <a:r>
              <a:rPr lang="en-US" dirty="0" smtClean="0"/>
              <a:t> gauss!)</a:t>
            </a:r>
          </a:p>
          <a:p>
            <a:pPr lvl="1"/>
            <a:endParaRPr lang="en-US" dirty="0"/>
          </a:p>
        </p:txBody>
      </p:sp>
    </p:spTree>
    <p:extLst>
      <p:ext uri="{BB962C8B-B14F-4D97-AF65-F5344CB8AC3E}">
        <p14:creationId xmlns:p14="http://schemas.microsoft.com/office/powerpoint/2010/main" val="40990704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Group 12"/>
          <p:cNvGrpSpPr>
            <a:grpSpLocks/>
          </p:cNvGrpSpPr>
          <p:nvPr/>
        </p:nvGrpSpPr>
        <p:grpSpPr bwMode="auto">
          <a:xfrm>
            <a:off x="5867400" y="4143375"/>
            <a:ext cx="2895600" cy="2619375"/>
            <a:chOff x="5867400" y="3933825"/>
            <a:chExt cx="2895600" cy="2619375"/>
          </a:xfrm>
        </p:grpSpPr>
        <p:pic>
          <p:nvPicPr>
            <p:cNvPr id="19470" name="Picture 3" descr="ellipt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4114800"/>
              <a:ext cx="2895600"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1" name="Rectangle 11"/>
            <p:cNvSpPr>
              <a:spLocks noChangeArrowheads="1"/>
            </p:cNvSpPr>
            <p:nvPr/>
          </p:nvSpPr>
          <p:spPr bwMode="auto">
            <a:xfrm>
              <a:off x="7181850" y="4038600"/>
              <a:ext cx="266700" cy="304800"/>
            </a:xfrm>
            <a:prstGeom prst="rect">
              <a:avLst/>
            </a:prstGeom>
            <a:solidFill>
              <a:schemeClr val="bg1"/>
            </a:solidFill>
            <a:ln w="9525" algn="ctr">
              <a:solidFill>
                <a:schemeClr val="bg1"/>
              </a:solidFill>
              <a:round/>
              <a:headEnd/>
              <a:tailEnd/>
            </a:ln>
          </p:spPr>
          <p:txBody>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nSpc>
                  <a:spcPct val="90000"/>
                </a:lnSpc>
              </a:pPr>
              <a:endParaRPr lang="en-US" altLang="en-US"/>
            </a:p>
          </p:txBody>
        </p:sp>
        <p:sp>
          <p:nvSpPr>
            <p:cNvPr id="19472" name="Rectangle 10"/>
            <p:cNvSpPr>
              <a:spLocks noChangeArrowheads="1"/>
            </p:cNvSpPr>
            <p:nvPr/>
          </p:nvSpPr>
          <p:spPr bwMode="auto">
            <a:xfrm>
              <a:off x="7181850" y="6248400"/>
              <a:ext cx="266700" cy="304800"/>
            </a:xfrm>
            <a:prstGeom prst="rect">
              <a:avLst/>
            </a:prstGeom>
            <a:solidFill>
              <a:schemeClr val="bg1"/>
            </a:solidFill>
            <a:ln w="9525" algn="ctr">
              <a:solidFill>
                <a:schemeClr val="bg1"/>
              </a:solidFill>
              <a:round/>
              <a:headEnd/>
              <a:tailEnd/>
            </a:ln>
          </p:spPr>
          <p:txBody>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nSpc>
                  <a:spcPct val="90000"/>
                </a:lnSpc>
              </a:pPr>
              <a:endParaRPr lang="en-US" altLang="en-US"/>
            </a:p>
          </p:txBody>
        </p:sp>
        <p:cxnSp>
          <p:nvCxnSpPr>
            <p:cNvPr id="19473" name="Straight Arrow Connector 18"/>
            <p:cNvCxnSpPr>
              <a:cxnSpLocks noChangeShapeType="1"/>
            </p:cNvCxnSpPr>
            <p:nvPr/>
          </p:nvCxnSpPr>
          <p:spPr bwMode="auto">
            <a:xfrm rot="5400000" flipH="1" flipV="1">
              <a:off x="6058694" y="5190331"/>
              <a:ext cx="2514600" cy="1588"/>
            </a:xfrm>
            <a:prstGeom prst="straightConnector1">
              <a:avLst/>
            </a:prstGeom>
            <a:noFill/>
            <a:ln w="76200" algn="ctr">
              <a:solidFill>
                <a:schemeClr val="tx1"/>
              </a:solidFill>
              <a:round/>
              <a:headEnd/>
              <a:tailEnd type="arrow" w="med" len="med"/>
            </a:ln>
            <a:extLst>
              <a:ext uri="{909E8E84-426E-40DD-AFC4-6F175D3DCCD1}">
                <a14:hiddenFill xmlns:a14="http://schemas.microsoft.com/office/drawing/2010/main">
                  <a:noFill/>
                </a14:hiddenFill>
              </a:ext>
            </a:extLst>
          </p:spPr>
        </p:cxnSp>
      </p:grpSp>
      <p:pic>
        <p:nvPicPr>
          <p:cNvPr id="19460"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9575" y="1828800"/>
            <a:ext cx="3621088"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Title 1"/>
          <p:cNvSpPr>
            <a:spLocks noGrp="1"/>
          </p:cNvSpPr>
          <p:nvPr>
            <p:ph type="title"/>
          </p:nvPr>
        </p:nvSpPr>
        <p:spPr>
          <a:xfrm>
            <a:off x="285750" y="311150"/>
            <a:ext cx="8172450" cy="534988"/>
          </a:xfrm>
        </p:spPr>
        <p:txBody>
          <a:bodyPr/>
          <a:lstStyle/>
          <a:p>
            <a:pPr eaLnBrk="1" hangingPunct="1"/>
            <a:r>
              <a:rPr lang="en-US" altLang="en-US" dirty="0" smtClean="0">
                <a:sym typeface="Symbol" pitchFamily="18" charset="2"/>
              </a:rPr>
              <a:t>A collision has Angular Momentum and a B field </a:t>
            </a:r>
            <a:endParaRPr lang="en-US" altLang="en-US" dirty="0" smtClean="0"/>
          </a:p>
        </p:txBody>
      </p:sp>
      <p:sp>
        <p:nvSpPr>
          <p:cNvPr id="29" name="Content Placeholder 2"/>
          <p:cNvSpPr txBox="1">
            <a:spLocks/>
          </p:cNvSpPr>
          <p:nvPr/>
        </p:nvSpPr>
        <p:spPr bwMode="auto">
          <a:xfrm>
            <a:off x="457200" y="4114800"/>
            <a:ext cx="4343400" cy="2133600"/>
          </a:xfrm>
          <a:prstGeom prst="rect">
            <a:avLst/>
          </a:prstGeom>
          <a:noFill/>
          <a:ln w="12700">
            <a:noFill/>
            <a:miter lim="800000"/>
            <a:headEnd/>
            <a:tailEnd/>
          </a:ln>
        </p:spPr>
        <p:txBody>
          <a:bodyPr lIns="91173" tIns="45587" rIns="91173" bIns="45587"/>
          <a:lstStyle/>
          <a:p>
            <a:pPr marL="282575" indent="-282575" defTabSz="901700">
              <a:spcBef>
                <a:spcPts val="600"/>
              </a:spcBef>
              <a:buSzPct val="100000"/>
              <a:buFont typeface="Arial" pitchFamily="34" charset="0"/>
              <a:buChar char="•"/>
              <a:defRPr/>
            </a:pPr>
            <a:r>
              <a:rPr lang="en-US" kern="0" dirty="0" smtClean="0">
                <a:solidFill>
                  <a:schemeClr val="tx1"/>
                </a:solidFill>
                <a:latin typeface="Arial" pitchFamily="34" charset="0"/>
                <a:sym typeface="Symbol" pitchFamily="18" charset="2"/>
              </a:rPr>
              <a:t>Quarks interact with the magnetic field via their spin and magnetic moment</a:t>
            </a:r>
          </a:p>
          <a:p>
            <a:pPr marL="282575" indent="-282575" defTabSz="901700">
              <a:spcBef>
                <a:spcPts val="600"/>
              </a:spcBef>
              <a:buSzPct val="100000"/>
              <a:buFont typeface="Arial" pitchFamily="34" charset="0"/>
              <a:buChar char="•"/>
              <a:defRPr/>
            </a:pPr>
            <a:r>
              <a:rPr lang="en-US" kern="0" dirty="0" smtClean="0">
                <a:solidFill>
                  <a:schemeClr val="tx1"/>
                </a:solidFill>
                <a:latin typeface="Arial" pitchFamily="34" charset="0"/>
                <a:sym typeface="Symbol" pitchFamily="18" charset="2"/>
              </a:rPr>
              <a:t>Quarks will align themselves parallel or anti-parallel to the B field direction</a:t>
            </a:r>
          </a:p>
          <a:p>
            <a:pPr marL="282575" indent="-282575" defTabSz="901700">
              <a:spcBef>
                <a:spcPts val="600"/>
              </a:spcBef>
              <a:buSzPct val="100000"/>
              <a:buFont typeface="Arial" pitchFamily="34" charset="0"/>
              <a:buChar char="•"/>
              <a:defRPr/>
            </a:pPr>
            <a:r>
              <a:rPr lang="en-US" kern="0" dirty="0" smtClean="0">
                <a:solidFill>
                  <a:schemeClr val="tx1"/>
                </a:solidFill>
                <a:latin typeface="Arial" pitchFamily="34" charset="0"/>
                <a:sym typeface="Symbol" pitchFamily="18" charset="2"/>
              </a:rPr>
              <a:t>The B field is a long range phenomena</a:t>
            </a:r>
            <a:r>
              <a:rPr lang="en-US" kern="0" dirty="0">
                <a:solidFill>
                  <a:schemeClr val="tx1"/>
                </a:solidFill>
                <a:latin typeface="Arial" pitchFamily="34" charset="0"/>
                <a:sym typeface="Symbol" pitchFamily="18" charset="2"/>
              </a:rPr>
              <a:t>;</a:t>
            </a:r>
            <a:r>
              <a:rPr lang="en-US" kern="0" dirty="0" smtClean="0">
                <a:solidFill>
                  <a:schemeClr val="tx1"/>
                </a:solidFill>
                <a:latin typeface="Arial" pitchFamily="34" charset="0"/>
                <a:sym typeface="Symbol" pitchFamily="18" charset="2"/>
              </a:rPr>
              <a:t> it affects </a:t>
            </a:r>
            <a:r>
              <a:rPr lang="en-US" u="sng" kern="0" dirty="0" smtClean="0">
                <a:solidFill>
                  <a:schemeClr val="tx1"/>
                </a:solidFill>
                <a:latin typeface="Arial" pitchFamily="34" charset="0"/>
                <a:sym typeface="Symbol" pitchFamily="18" charset="2"/>
              </a:rPr>
              <a:t>every</a:t>
            </a:r>
            <a:r>
              <a:rPr lang="en-US" kern="0" dirty="0" smtClean="0">
                <a:solidFill>
                  <a:schemeClr val="tx1"/>
                </a:solidFill>
                <a:latin typeface="Arial" pitchFamily="34" charset="0"/>
                <a:sym typeface="Symbol" pitchFamily="18" charset="2"/>
              </a:rPr>
              <a:t> quark in the de-confined system</a:t>
            </a:r>
          </a:p>
          <a:p>
            <a:pPr marL="282575" indent="-282575" defTabSz="901700">
              <a:spcBef>
                <a:spcPts val="600"/>
              </a:spcBef>
              <a:buSzPct val="100000"/>
              <a:defRPr/>
            </a:pPr>
            <a:r>
              <a:rPr lang="en-US" kern="0" dirty="0">
                <a:solidFill>
                  <a:schemeClr val="tx1"/>
                </a:solidFill>
                <a:latin typeface="Arial" pitchFamily="34" charset="0"/>
                <a:cs typeface="Arial" charset="0"/>
              </a:rPr>
              <a:t>	</a:t>
            </a:r>
            <a:endParaRPr lang="en-US" kern="0" dirty="0">
              <a:solidFill>
                <a:schemeClr val="tx1"/>
              </a:solidFill>
              <a:latin typeface="Arial" pitchFamily="34" charset="0"/>
              <a:sym typeface="Symbol" pitchFamily="18" charset="2"/>
            </a:endParaRPr>
          </a:p>
          <a:p>
            <a:pPr marL="282575" indent="-282575" defTabSz="901700">
              <a:spcBef>
                <a:spcPts val="0"/>
              </a:spcBef>
              <a:buSzPct val="100000"/>
              <a:buFont typeface="Arial" pitchFamily="34" charset="0"/>
              <a:buChar char="•"/>
              <a:defRPr/>
            </a:pPr>
            <a:endParaRPr lang="en-US" kern="0" baseline="30000" dirty="0">
              <a:solidFill>
                <a:schemeClr val="tx1"/>
              </a:solidFill>
              <a:latin typeface="Arial" pitchFamily="34" charset="0"/>
            </a:endParaRPr>
          </a:p>
        </p:txBody>
      </p:sp>
      <p:grpSp>
        <p:nvGrpSpPr>
          <p:cNvPr id="19464" name="Group 26"/>
          <p:cNvGrpSpPr>
            <a:grpSpLocks/>
          </p:cNvGrpSpPr>
          <p:nvPr/>
        </p:nvGrpSpPr>
        <p:grpSpPr bwMode="auto">
          <a:xfrm>
            <a:off x="9525" y="1147763"/>
            <a:ext cx="5486400" cy="2852737"/>
            <a:chOff x="0" y="990600"/>
            <a:chExt cx="5486400" cy="2852738"/>
          </a:xfrm>
        </p:grpSpPr>
        <p:pic>
          <p:nvPicPr>
            <p:cNvPr id="1946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0600"/>
              <a:ext cx="5486400"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urved Right Arrow 20"/>
            <p:cNvSpPr>
              <a:spLocks noChangeArrowheads="1"/>
            </p:cNvSpPr>
            <p:nvPr/>
          </p:nvSpPr>
          <p:spPr bwMode="auto">
            <a:xfrm>
              <a:off x="2676525" y="3038476"/>
              <a:ext cx="457200" cy="457200"/>
            </a:xfrm>
            <a:prstGeom prst="curvedRightArrow">
              <a:avLst>
                <a:gd name="adj1" fmla="val 25000"/>
                <a:gd name="adj2" fmla="val 50000"/>
                <a:gd name="adj3" fmla="val 25000"/>
              </a:avLst>
            </a:prstGeom>
            <a:solidFill>
              <a:schemeClr val="accent1">
                <a:lumMod val="75000"/>
              </a:schemeClr>
            </a:solidFill>
            <a:ln w="9525" algn="ctr">
              <a:noFill/>
              <a:round/>
              <a:headEnd/>
              <a:tailEnd/>
            </a:ln>
          </p:spPr>
          <p:txBody>
            <a:bodyPr/>
            <a:lstStyle/>
            <a:p>
              <a:pPr eaLnBrk="0" hangingPunct="0">
                <a:lnSpc>
                  <a:spcPct val="90000"/>
                </a:lnSpc>
                <a:defRPr/>
              </a:pPr>
              <a:endParaRPr lang="en-US" dirty="0">
                <a:solidFill>
                  <a:schemeClr val="accent2"/>
                </a:solidFill>
              </a:endParaRPr>
            </a:p>
          </p:txBody>
        </p:sp>
        <p:cxnSp>
          <p:nvCxnSpPr>
            <p:cNvPr id="19468" name="Straight Arrow Connector 13"/>
            <p:cNvCxnSpPr>
              <a:cxnSpLocks noChangeShapeType="1"/>
            </p:cNvCxnSpPr>
            <p:nvPr/>
          </p:nvCxnSpPr>
          <p:spPr bwMode="auto">
            <a:xfrm rot="5280000" flipH="1" flipV="1">
              <a:off x="2680461" y="1395414"/>
              <a:ext cx="752473" cy="38100"/>
            </a:xfrm>
            <a:prstGeom prst="straightConnector1">
              <a:avLst/>
            </a:prstGeom>
            <a:noFill/>
            <a:ln w="762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9469" name="Straight Arrow Connector 17"/>
            <p:cNvCxnSpPr>
              <a:cxnSpLocks noChangeShapeType="1"/>
            </p:cNvCxnSpPr>
            <p:nvPr/>
          </p:nvCxnSpPr>
          <p:spPr bwMode="auto">
            <a:xfrm rot="5280000" flipH="1" flipV="1">
              <a:off x="2720631" y="2938463"/>
              <a:ext cx="571498" cy="28577"/>
            </a:xfrm>
            <a:prstGeom prst="straightConnector1">
              <a:avLst/>
            </a:prstGeom>
            <a:noFill/>
            <a:ln w="76200" algn="ctr">
              <a:solidFill>
                <a:schemeClr val="tx1"/>
              </a:solidFill>
              <a:round/>
              <a:headEnd/>
              <a:tailEnd/>
            </a:ln>
            <a:extLst>
              <a:ext uri="{909E8E84-426E-40DD-AFC4-6F175D3DCCD1}">
                <a14:hiddenFill xmlns:a14="http://schemas.microsoft.com/office/drawing/2010/main">
                  <a:noFill/>
                </a14:hiddenFill>
              </a:ext>
            </a:extLst>
          </p:spPr>
        </p:cxnSp>
      </p:grpSp>
      <p:sp>
        <p:nvSpPr>
          <p:cNvPr id="19465" name="TextBox 16"/>
          <p:cNvSpPr txBox="1">
            <a:spLocks noChangeArrowheads="1"/>
          </p:cNvSpPr>
          <p:nvPr/>
        </p:nvSpPr>
        <p:spPr bwMode="auto">
          <a:xfrm>
            <a:off x="8185150" y="2906713"/>
            <a:ext cx="9906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sz="1200">
                <a:solidFill>
                  <a:schemeClr val="tx1"/>
                </a:solidFill>
              </a:rPr>
              <a:t>S. Pratt</a:t>
            </a:r>
          </a:p>
        </p:txBody>
      </p:sp>
      <p:sp>
        <p:nvSpPr>
          <p:cNvPr id="17" name="Content Placeholder 2"/>
          <p:cNvSpPr txBox="1">
            <a:spLocks/>
          </p:cNvSpPr>
          <p:nvPr/>
        </p:nvSpPr>
        <p:spPr bwMode="auto">
          <a:xfrm>
            <a:off x="5334000" y="999711"/>
            <a:ext cx="3733800" cy="3409950"/>
          </a:xfrm>
          <a:prstGeom prst="rect">
            <a:avLst/>
          </a:prstGeom>
          <a:noFill/>
          <a:ln w="12700">
            <a:noFill/>
            <a:miter lim="800000"/>
            <a:headEnd/>
            <a:tailEnd/>
          </a:ln>
        </p:spPr>
        <p:txBody>
          <a:bodyPr lIns="91173" tIns="45587" rIns="91173" bIns="45587"/>
          <a:lstStyle/>
          <a:p>
            <a:pPr marL="282575" indent="-282575" defTabSz="901700">
              <a:spcBef>
                <a:spcPct val="30000"/>
              </a:spcBef>
              <a:buSzPct val="100000"/>
              <a:buFont typeface="Arial" pitchFamily="34" charset="0"/>
              <a:buChar char="•"/>
              <a:defRPr/>
            </a:pPr>
            <a:r>
              <a:rPr lang="en-US" kern="0" dirty="0">
                <a:solidFill>
                  <a:schemeClr val="tx1"/>
                </a:solidFill>
                <a:latin typeface="Arial" pitchFamily="34" charset="0"/>
                <a:cs typeface="Arial" charset="0"/>
              </a:rPr>
              <a:t>Electromagnetic charges in motion create an E&amp;M magnetic field  (not a color magnetic field)</a:t>
            </a:r>
            <a:endParaRPr lang="en-US" kern="0" dirty="0">
              <a:solidFill>
                <a:schemeClr val="tx1"/>
              </a:solidFill>
              <a:latin typeface="Arial" pitchFamily="34" charset="0"/>
              <a:cs typeface="Arial" charset="0"/>
              <a:sym typeface="Symbol" pitchFamily="18" charset="2"/>
            </a:endParaRPr>
          </a:p>
          <a:p>
            <a:pPr marL="282575" indent="-282575" defTabSz="901700">
              <a:spcBef>
                <a:spcPct val="30000"/>
              </a:spcBef>
              <a:buSzPct val="100000"/>
              <a:defRPr/>
            </a:pPr>
            <a:endParaRPr lang="en-US" kern="0" dirty="0">
              <a:solidFill>
                <a:schemeClr val="tx1"/>
              </a:solidFill>
              <a:latin typeface="Arial" pitchFamily="34" charset="0"/>
              <a:cs typeface="Arial" charset="0"/>
            </a:endParaRPr>
          </a:p>
          <a:p>
            <a:pPr marL="282575" indent="-282575" defTabSz="901700">
              <a:spcBef>
                <a:spcPct val="30000"/>
              </a:spcBef>
              <a:buSzPct val="100000"/>
              <a:buFontTx/>
              <a:buChar char="•"/>
              <a:defRPr/>
            </a:pPr>
            <a:endParaRPr lang="en-US" kern="0" dirty="0">
              <a:solidFill>
                <a:schemeClr val="tx1"/>
              </a:solidFill>
              <a:latin typeface="Arial" pitchFamily="34" charset="0"/>
              <a:cs typeface="Arial" charset="0"/>
            </a:endParaRPr>
          </a:p>
          <a:p>
            <a:pPr marL="282575" indent="-282575" defTabSz="901700">
              <a:spcBef>
                <a:spcPct val="30000"/>
              </a:spcBef>
              <a:buSzPct val="100000"/>
              <a:buFontTx/>
              <a:buChar char="•"/>
              <a:defRPr/>
            </a:pPr>
            <a:endParaRPr lang="en-US" kern="0" dirty="0">
              <a:solidFill>
                <a:schemeClr val="tx1"/>
              </a:solidFill>
              <a:latin typeface="Arial" pitchFamily="34" charset="0"/>
              <a:cs typeface="Arial" charset="0"/>
            </a:endParaRPr>
          </a:p>
          <a:p>
            <a:pPr marL="282575" indent="-282575" defTabSz="901700">
              <a:spcBef>
                <a:spcPct val="30000"/>
              </a:spcBef>
              <a:buSzPct val="100000"/>
              <a:defRPr/>
            </a:pPr>
            <a:endParaRPr lang="en-US" kern="0" dirty="0">
              <a:solidFill>
                <a:schemeClr val="tx1"/>
              </a:solidFill>
              <a:latin typeface="Arial" pitchFamily="34" charset="0"/>
              <a:cs typeface="Arial" charset="0"/>
            </a:endParaRPr>
          </a:p>
          <a:p>
            <a:pPr marL="282575" indent="-282575" defTabSz="901700">
              <a:spcBef>
                <a:spcPct val="30000"/>
              </a:spcBef>
              <a:buSzPct val="100000"/>
              <a:buFont typeface="Arial" pitchFamily="34" charset="0"/>
              <a:buChar char="•"/>
              <a:defRPr/>
            </a:pPr>
            <a:endParaRPr lang="en-US" sz="800" kern="0" dirty="0">
              <a:solidFill>
                <a:schemeClr val="tx1"/>
              </a:solidFill>
              <a:latin typeface="Arial" pitchFamily="34" charset="0"/>
              <a:cs typeface="Arial" charset="0"/>
              <a:sym typeface="Symbol" pitchFamily="18" charset="2"/>
            </a:endParaRPr>
          </a:p>
          <a:p>
            <a:pPr marL="282575" indent="-282575" defTabSz="901700">
              <a:spcBef>
                <a:spcPct val="30000"/>
              </a:spcBef>
              <a:buSzPct val="100000"/>
              <a:buFont typeface="Arial" pitchFamily="34" charset="0"/>
              <a:buChar char="•"/>
              <a:defRPr/>
            </a:pPr>
            <a:r>
              <a:rPr lang="en-US" kern="0" dirty="0">
                <a:solidFill>
                  <a:schemeClr val="tx1"/>
                </a:solidFill>
                <a:latin typeface="Arial" pitchFamily="34" charset="0"/>
                <a:cs typeface="Arial" charset="0"/>
                <a:sym typeface="Symbol" pitchFamily="18" charset="2"/>
              </a:rPr>
              <a:t>The magnetic fields can reach 10</a:t>
            </a:r>
            <a:r>
              <a:rPr lang="en-US" kern="0" baseline="30000" dirty="0">
                <a:solidFill>
                  <a:schemeClr val="tx1"/>
                </a:solidFill>
                <a:latin typeface="Arial" pitchFamily="34" charset="0"/>
                <a:cs typeface="Arial" charset="0"/>
                <a:sym typeface="Symbol" pitchFamily="18" charset="2"/>
              </a:rPr>
              <a:t>18 </a:t>
            </a:r>
            <a:r>
              <a:rPr lang="en-US" kern="0" dirty="0">
                <a:solidFill>
                  <a:schemeClr val="tx1"/>
                </a:solidFill>
                <a:latin typeface="Arial" pitchFamily="34" charset="0"/>
                <a:cs typeface="Arial" charset="0"/>
                <a:sym typeface="Symbol" pitchFamily="18" charset="2"/>
              </a:rPr>
              <a:t>gauss.  Stronger than on the surface of a neutron star.</a:t>
            </a:r>
          </a:p>
        </p:txBody>
      </p:sp>
      <p:sp>
        <p:nvSpPr>
          <p:cNvPr id="2" name="TextBox 1"/>
          <p:cNvSpPr txBox="1"/>
          <p:nvPr/>
        </p:nvSpPr>
        <p:spPr>
          <a:xfrm>
            <a:off x="1371600" y="6172200"/>
            <a:ext cx="4419600" cy="584775"/>
          </a:xfrm>
          <a:prstGeom prst="rect">
            <a:avLst/>
          </a:prstGeom>
          <a:solidFill>
            <a:schemeClr val="accent1">
              <a:lumMod val="20000"/>
              <a:lumOff val="80000"/>
            </a:schemeClr>
          </a:solidFill>
          <a:ln w="12700">
            <a:solidFill>
              <a:schemeClr val="tx1"/>
            </a:solidFill>
          </a:ln>
        </p:spPr>
        <p:txBody>
          <a:bodyPr wrap="square" rtlCol="0">
            <a:spAutoFit/>
          </a:bodyPr>
          <a:lstStyle/>
          <a:p>
            <a:r>
              <a:rPr lang="en-US" dirty="0" smtClean="0">
                <a:solidFill>
                  <a:schemeClr val="tx1"/>
                </a:solidFill>
              </a:rPr>
              <a:t>We can adjust the strength of the B field by changing from </a:t>
            </a:r>
            <a:r>
              <a:rPr lang="en-US" baseline="30000" dirty="0" smtClean="0">
                <a:solidFill>
                  <a:schemeClr val="tx1"/>
                </a:solidFill>
              </a:rPr>
              <a:t>96</a:t>
            </a:r>
            <a:r>
              <a:rPr lang="en-US" dirty="0" smtClean="0">
                <a:solidFill>
                  <a:schemeClr val="tx1"/>
                </a:solidFill>
              </a:rPr>
              <a:t>Zr to </a:t>
            </a:r>
            <a:r>
              <a:rPr lang="en-US" baseline="30000" dirty="0" smtClean="0">
                <a:solidFill>
                  <a:schemeClr val="tx1"/>
                </a:solidFill>
              </a:rPr>
              <a:t>96</a:t>
            </a:r>
            <a:r>
              <a:rPr lang="en-US" dirty="0" smtClean="0">
                <a:solidFill>
                  <a:schemeClr val="tx1"/>
                </a:solidFill>
              </a:rPr>
              <a:t>Ru collisions</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85750" y="311150"/>
            <a:ext cx="7715250" cy="534988"/>
          </a:xfrm>
        </p:spPr>
        <p:txBody>
          <a:bodyPr/>
          <a:lstStyle/>
          <a:p>
            <a:pPr eaLnBrk="1" hangingPunct="1"/>
            <a:r>
              <a:rPr lang="en-US" altLang="en-US" smtClean="0"/>
              <a:t>Quarks interact with the B field via their spin</a:t>
            </a:r>
          </a:p>
        </p:txBody>
      </p:sp>
      <p:sp>
        <p:nvSpPr>
          <p:cNvPr id="20483" name="Content Placeholder 2"/>
          <p:cNvSpPr>
            <a:spLocks noGrp="1"/>
          </p:cNvSpPr>
          <p:nvPr>
            <p:ph idx="1"/>
          </p:nvPr>
        </p:nvSpPr>
        <p:spPr>
          <a:xfrm>
            <a:off x="1038224" y="1458913"/>
            <a:ext cx="7800976" cy="4713287"/>
          </a:xfrm>
        </p:spPr>
        <p:txBody>
          <a:bodyPr/>
          <a:lstStyle/>
          <a:p>
            <a:pPr eaLnBrk="1" hangingPunct="1"/>
            <a:r>
              <a:rPr lang="en-US" altLang="en-US" dirty="0" smtClean="0"/>
              <a:t>Assume: chiral symmetry is restored in a QGP</a:t>
            </a:r>
          </a:p>
          <a:p>
            <a:pPr eaLnBrk="1" hangingPunct="1"/>
            <a:endParaRPr lang="en-US" altLang="en-US" sz="800" dirty="0" smtClean="0"/>
          </a:p>
          <a:p>
            <a:pPr eaLnBrk="1" hangingPunct="1"/>
            <a:r>
              <a:rPr lang="en-US" altLang="en-US" dirty="0" smtClean="0"/>
              <a:t>Assume: quark masses drop to ~0 after chiral symmetry restoration</a:t>
            </a:r>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sz="800" dirty="0" smtClean="0"/>
          </a:p>
          <a:p>
            <a:pPr eaLnBrk="1" hangingPunct="1"/>
            <a:r>
              <a:rPr lang="en-US" altLang="en-US" dirty="0" smtClean="0"/>
              <a:t>Chirality and helicity are the same for massless particles …          so in the limit of zero mass, it is easy to define chirality </a:t>
            </a:r>
          </a:p>
          <a:p>
            <a:pPr marL="283464" indent="0" eaLnBrk="1" hangingPunct="1">
              <a:spcBef>
                <a:spcPts val="0"/>
              </a:spcBef>
              <a:buNone/>
            </a:pPr>
            <a:r>
              <a:rPr lang="en-US" altLang="en-US" dirty="0" smtClean="0"/>
              <a:t>(not so easy for non-zero mass)</a:t>
            </a:r>
          </a:p>
          <a:p>
            <a:pPr eaLnBrk="1" hangingPunct="1"/>
            <a:r>
              <a:rPr lang="en-US" altLang="en-US" dirty="0" smtClean="0"/>
              <a:t>The QCD </a:t>
            </a:r>
            <a:r>
              <a:rPr lang="en-US" altLang="en-US" dirty="0" err="1" smtClean="0"/>
              <a:t>Lagrangian</a:t>
            </a:r>
            <a:r>
              <a:rPr lang="en-US" altLang="en-US" dirty="0" smtClean="0"/>
              <a:t> is </a:t>
            </a:r>
            <a:r>
              <a:rPr lang="en-US" altLang="en-US" dirty="0" err="1" smtClean="0"/>
              <a:t>chiraly</a:t>
            </a:r>
            <a:r>
              <a:rPr lang="en-US" altLang="en-US" dirty="0" smtClean="0"/>
              <a:t> symmetric for massless particles</a:t>
            </a:r>
          </a:p>
          <a:p>
            <a:pPr lvl="1" eaLnBrk="1" hangingPunct="1"/>
            <a:r>
              <a:rPr lang="en-US" altLang="en-US" dirty="0" smtClean="0"/>
              <a:t>The pion is the Goldstone boson for Chiral symmetry</a:t>
            </a:r>
          </a:p>
          <a:p>
            <a:pPr lvl="1" eaLnBrk="1" hangingPunct="1"/>
            <a:r>
              <a:rPr lang="en-US" altLang="en-US" dirty="0" smtClean="0"/>
              <a:t>Chiral symmetry is spontaneously broken &amp; gives mass to hadrons</a:t>
            </a:r>
          </a:p>
          <a:p>
            <a:pPr eaLnBrk="1" hangingPunct="1">
              <a:buFontTx/>
              <a:buNone/>
            </a:pPr>
            <a:endParaRPr lang="en-US" altLang="en-US" dirty="0" smtClean="0"/>
          </a:p>
        </p:txBody>
      </p:sp>
      <p:pic>
        <p:nvPicPr>
          <p:cNvPr id="2048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2662238"/>
            <a:ext cx="9020175" cy="204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12"/>
          <p:cNvGrpSpPr>
            <a:grpSpLocks/>
          </p:cNvGrpSpPr>
          <p:nvPr/>
        </p:nvGrpSpPr>
        <p:grpSpPr bwMode="auto">
          <a:xfrm>
            <a:off x="112713" y="933450"/>
            <a:ext cx="8974137" cy="5756275"/>
            <a:chOff x="112871" y="933450"/>
            <a:chExt cx="8973979" cy="5756434"/>
          </a:xfrm>
        </p:grpSpPr>
        <p:pic>
          <p:nvPicPr>
            <p:cNvPr id="21511" name="Picture 3"/>
            <p:cNvPicPr>
              <a:picLocks noChangeAspect="1" noChangeArrowheads="1"/>
            </p:cNvPicPr>
            <p:nvPr/>
          </p:nvPicPr>
          <p:blipFill>
            <a:blip r:embed="rId2">
              <a:extLst>
                <a:ext uri="{28A0092B-C50C-407E-A947-70E740481C1C}">
                  <a14:useLocalDpi xmlns:a14="http://schemas.microsoft.com/office/drawing/2010/main" val="0"/>
                </a:ext>
              </a:extLst>
            </a:blip>
            <a:srcRect t="1350"/>
            <a:stretch>
              <a:fillRect/>
            </a:stretch>
          </p:blipFill>
          <p:spPr bwMode="auto">
            <a:xfrm>
              <a:off x="112871" y="1011174"/>
              <a:ext cx="8897779" cy="567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2" name="Rectangle 7"/>
            <p:cNvSpPr>
              <a:spLocks noChangeArrowheads="1"/>
            </p:cNvSpPr>
            <p:nvPr/>
          </p:nvSpPr>
          <p:spPr bwMode="auto">
            <a:xfrm>
              <a:off x="7715250" y="933450"/>
              <a:ext cx="1371600" cy="6096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nSpc>
                  <a:spcPct val="90000"/>
                </a:lnSpc>
              </a:pPr>
              <a:endParaRPr lang="en-US" altLang="en-US">
                <a:solidFill>
                  <a:schemeClr val="bg1"/>
                </a:solidFill>
              </a:endParaRPr>
            </a:p>
          </p:txBody>
        </p:sp>
      </p:grpSp>
      <p:sp>
        <p:nvSpPr>
          <p:cNvPr id="21507" name="Title 1"/>
          <p:cNvSpPr>
            <a:spLocks noGrp="1"/>
          </p:cNvSpPr>
          <p:nvPr>
            <p:ph type="title"/>
          </p:nvPr>
        </p:nvSpPr>
        <p:spPr/>
        <p:txBody>
          <a:bodyPr/>
          <a:lstStyle/>
          <a:p>
            <a:pPr eaLnBrk="1" hangingPunct="1"/>
            <a:r>
              <a:rPr lang="en-US" altLang="en-US" smtClean="0"/>
              <a:t>How does the B field affect the Quarks?</a:t>
            </a:r>
          </a:p>
        </p:txBody>
      </p:sp>
      <p:pic>
        <p:nvPicPr>
          <p:cNvPr id="2150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8688" y="1892300"/>
            <a:ext cx="1560512" cy="176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a:spLocks noChangeArrowheads="1"/>
          </p:cNvSpPr>
          <p:nvPr/>
        </p:nvSpPr>
        <p:spPr bwMode="auto">
          <a:xfrm rot="-1744543">
            <a:off x="3149600" y="3748088"/>
            <a:ext cx="2286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t>Note that charge motion is balanced if number of right and left handed quarks is the same.</a:t>
            </a:r>
          </a:p>
        </p:txBody>
      </p:sp>
      <p:sp>
        <p:nvSpPr>
          <p:cNvPr id="21510" name="TextBox 6"/>
          <p:cNvSpPr txBox="1">
            <a:spLocks noChangeArrowheads="1"/>
          </p:cNvSpPr>
          <p:nvPr/>
        </p:nvSpPr>
        <p:spPr bwMode="auto">
          <a:xfrm>
            <a:off x="7639050" y="6534150"/>
            <a:ext cx="14382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gn="r" eaLnBrk="1" hangingPunct="1"/>
            <a:r>
              <a:rPr lang="en-US" altLang="en-US" sz="1200">
                <a:solidFill>
                  <a:schemeClr val="tx1"/>
                </a:solidFill>
              </a:rPr>
              <a:t>H. Warringa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far …	</a:t>
            </a:r>
            <a:endParaRPr lang="en-US" dirty="0"/>
          </a:p>
        </p:txBody>
      </p:sp>
      <p:sp>
        <p:nvSpPr>
          <p:cNvPr id="3" name="Content Placeholder 2"/>
          <p:cNvSpPr>
            <a:spLocks noGrp="1"/>
          </p:cNvSpPr>
          <p:nvPr>
            <p:ph idx="1"/>
          </p:nvPr>
        </p:nvSpPr>
        <p:spPr>
          <a:xfrm>
            <a:off x="1143000" y="1905000"/>
            <a:ext cx="7067550" cy="4243387"/>
          </a:xfrm>
        </p:spPr>
        <p:txBody>
          <a:bodyPr/>
          <a:lstStyle/>
          <a:p>
            <a:r>
              <a:rPr lang="en-US" dirty="0" smtClean="0"/>
              <a:t>So far, we have done no useful work with the magnetic field</a:t>
            </a:r>
          </a:p>
          <a:p>
            <a:endParaRPr lang="en-US" dirty="0"/>
          </a:p>
          <a:p>
            <a:pPr lvl="1"/>
            <a:r>
              <a:rPr lang="en-US" dirty="0" smtClean="0"/>
              <a:t>But we have done some fascinating </a:t>
            </a:r>
            <a:r>
              <a:rPr lang="en-US" dirty="0" err="1" smtClean="0"/>
              <a:t>nano</a:t>
            </a:r>
            <a:r>
              <a:rPr lang="en-US" dirty="0" smtClean="0"/>
              <a:t>-engineering</a:t>
            </a:r>
          </a:p>
          <a:p>
            <a:pPr lvl="1"/>
            <a:endParaRPr lang="en-US" dirty="0"/>
          </a:p>
          <a:p>
            <a:pPr lvl="1"/>
            <a:endParaRPr lang="en-US" dirty="0" smtClean="0"/>
          </a:p>
          <a:p>
            <a:pPr lvl="1"/>
            <a:endParaRPr lang="en-US" dirty="0"/>
          </a:p>
          <a:p>
            <a:r>
              <a:rPr lang="en-US" dirty="0" smtClean="0"/>
              <a:t>Lets pause for a moment to introduce one more crazy feature of (hot) QCD …</a:t>
            </a:r>
            <a:endParaRPr lang="en-US" dirty="0"/>
          </a:p>
        </p:txBody>
      </p:sp>
    </p:spTree>
    <p:extLst>
      <p:ext uri="{BB962C8B-B14F-4D97-AF65-F5344CB8AC3E}">
        <p14:creationId xmlns:p14="http://schemas.microsoft.com/office/powerpoint/2010/main" val="5765942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285750" y="311150"/>
            <a:ext cx="7943850" cy="534988"/>
          </a:xfrm>
        </p:spPr>
        <p:txBody>
          <a:bodyPr/>
          <a:lstStyle/>
          <a:p>
            <a:r>
              <a:rPr lang="en-US" altLang="en-US" dirty="0" smtClean="0"/>
              <a:t>Hot QCD allows for metastable states </a:t>
            </a:r>
            <a:r>
              <a:rPr lang="en-US" altLang="en-US" sz="1800" dirty="0" smtClean="0"/>
              <a:t>… lots of them</a:t>
            </a:r>
          </a:p>
        </p:txBody>
      </p:sp>
      <p:sp>
        <p:nvSpPr>
          <p:cNvPr id="17411" name="Content Placeholder 2"/>
          <p:cNvSpPr>
            <a:spLocks noGrp="1"/>
          </p:cNvSpPr>
          <p:nvPr>
            <p:ph idx="1"/>
          </p:nvPr>
        </p:nvSpPr>
        <p:spPr>
          <a:xfrm>
            <a:off x="762000" y="4038600"/>
            <a:ext cx="7620000" cy="2274888"/>
          </a:xfrm>
        </p:spPr>
        <p:txBody>
          <a:bodyPr/>
          <a:lstStyle/>
          <a:p>
            <a:pPr eaLnBrk="1" hangingPunct="1"/>
            <a:r>
              <a:rPr lang="en-US" altLang="en-US" smtClean="0"/>
              <a:t>What every experimentalist likes to see in a theory publication  …</a:t>
            </a:r>
          </a:p>
          <a:p>
            <a:pPr lvl="1" eaLnBrk="1" hangingPunct="1"/>
            <a:r>
              <a:rPr lang="en-US" altLang="en-US" smtClean="0"/>
              <a:t>“The consequences and magnitude of these effects are subject to experimental study and verification”</a:t>
            </a:r>
          </a:p>
          <a:p>
            <a:pPr lvl="2" eaLnBrk="1" hangingPunct="1"/>
            <a:r>
              <a:rPr lang="en-US" altLang="en-US" smtClean="0"/>
              <a:t>Kharzeev, McLerran, and Warringa  arXiv:0711.0950  and </a:t>
            </a:r>
          </a:p>
          <a:p>
            <a:pPr lvl="2" eaLnBrk="1" hangingPunct="1">
              <a:buFontTx/>
              <a:buNone/>
            </a:pPr>
            <a:r>
              <a:rPr lang="en-US" altLang="en-US" smtClean="0"/>
              <a:t>	Nucl. Phys. A803 (2008) 227.</a:t>
            </a:r>
          </a:p>
          <a:p>
            <a:endParaRPr lang="en-US" altLang="en-US" smtClean="0"/>
          </a:p>
        </p:txBody>
      </p:sp>
      <p:pic>
        <p:nvPicPr>
          <p:cNvPr id="174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066800"/>
            <a:ext cx="5029200" cy="221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Box 7"/>
          <p:cNvSpPr txBox="1">
            <a:spLocks noChangeArrowheads="1"/>
          </p:cNvSpPr>
          <p:nvPr/>
        </p:nvSpPr>
        <p:spPr bwMode="auto">
          <a:xfrm>
            <a:off x="5553075" y="990600"/>
            <a:ext cx="3438525"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73050" indent="-273050"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buFont typeface="Arial" pitchFamily="34" charset="0"/>
              <a:buChar char="•"/>
            </a:pPr>
            <a:r>
              <a:rPr lang="en-US" altLang="en-US" dirty="0">
                <a:solidFill>
                  <a:schemeClr val="accent2"/>
                </a:solidFill>
              </a:rPr>
              <a:t>Moving from one vacuum state to another is the result  of changing the topological charge of the system</a:t>
            </a:r>
          </a:p>
          <a:p>
            <a:pPr eaLnBrk="1" hangingPunct="1">
              <a:buFont typeface="Arial" pitchFamily="34" charset="0"/>
              <a:buChar char="•"/>
            </a:pPr>
            <a:endParaRPr lang="en-US" altLang="en-US" sz="800" dirty="0">
              <a:solidFill>
                <a:schemeClr val="accent2"/>
              </a:solidFill>
            </a:endParaRPr>
          </a:p>
          <a:p>
            <a:pPr eaLnBrk="1" hangingPunct="1">
              <a:buFont typeface="Arial" pitchFamily="34" charset="0"/>
              <a:buChar char="•"/>
            </a:pPr>
            <a:r>
              <a:rPr lang="en-US" altLang="en-US" dirty="0">
                <a:solidFill>
                  <a:schemeClr val="accent2"/>
                </a:solidFill>
              </a:rPr>
              <a:t>Topological charge flips helicity and thus counts the difference between the number of right and left handed </a:t>
            </a:r>
            <a:r>
              <a:rPr lang="en-US" altLang="en-US" dirty="0" smtClean="0">
                <a:solidFill>
                  <a:schemeClr val="accent2"/>
                </a:solidFill>
              </a:rPr>
              <a:t>quarks</a:t>
            </a:r>
          </a:p>
          <a:p>
            <a:pPr marL="0" indent="0" eaLnBrk="1" hangingPunct="1"/>
            <a:r>
              <a:rPr lang="en-US" altLang="en-US" sz="800" dirty="0" smtClean="0">
                <a:solidFill>
                  <a:schemeClr val="accent2"/>
                </a:solidFill>
              </a:rPr>
              <a:t> </a:t>
            </a:r>
          </a:p>
          <a:p>
            <a:pPr eaLnBrk="1" hangingPunct="1">
              <a:buFont typeface="Arial" pitchFamily="34" charset="0"/>
              <a:buChar char="•"/>
            </a:pPr>
            <a:r>
              <a:rPr lang="en-US" altLang="en-US" sz="1200" dirty="0" smtClean="0">
                <a:solidFill>
                  <a:schemeClr val="accent2"/>
                </a:solidFill>
              </a:rPr>
              <a:t>Topological charge changing transitions also violate local P and CP conservation</a:t>
            </a:r>
            <a:endParaRPr lang="en-US" altLang="en-US" sz="1200" dirty="0">
              <a:solidFill>
                <a:schemeClr val="accent2"/>
              </a:solidFill>
            </a:endParaRPr>
          </a:p>
        </p:txBody>
      </p:sp>
      <p:pic>
        <p:nvPicPr>
          <p:cNvPr id="17414"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0775" y="2743200"/>
            <a:ext cx="38227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975" y="3333750"/>
            <a:ext cx="50800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6" name="Rectangle 8"/>
          <p:cNvSpPr>
            <a:spLocks noChangeArrowheads="1"/>
          </p:cNvSpPr>
          <p:nvPr/>
        </p:nvSpPr>
        <p:spPr bwMode="auto">
          <a:xfrm>
            <a:off x="695325" y="5619750"/>
            <a:ext cx="7734300" cy="738188"/>
          </a:xfrm>
          <a:prstGeom prst="rect">
            <a:avLst/>
          </a:prstGeom>
          <a:solidFill>
            <a:srgbClr val="FFFD8F"/>
          </a:solidFill>
          <a:ln w="9525">
            <a:solidFill>
              <a:schemeClr val="tx1"/>
            </a:solidFill>
            <a:miter lim="800000"/>
            <a:headEnd/>
            <a:tailEnd/>
          </a:ln>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sz="1400">
                <a:solidFill>
                  <a:schemeClr val="tx1"/>
                </a:solidFill>
              </a:rPr>
              <a:t>From a humble experimentalist’s point of view … the theory appears to be fully vetted; these CP and P violating domains almost certainly occur in ultra-relativistic HI collisions.  The question is whether the effects are large enough to be observed …</a:t>
            </a:r>
          </a:p>
        </p:txBody>
      </p:sp>
      <p:cxnSp>
        <p:nvCxnSpPr>
          <p:cNvPr id="3" name="Straight Arrow Connector 2"/>
          <p:cNvCxnSpPr/>
          <p:nvPr/>
        </p:nvCxnSpPr>
        <p:spPr bwMode="auto">
          <a:xfrm>
            <a:off x="2971800" y="1828800"/>
            <a:ext cx="0" cy="381000"/>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6" name="Straight Arrow Connector 5"/>
          <p:cNvCxnSpPr/>
          <p:nvPr/>
        </p:nvCxnSpPr>
        <p:spPr bwMode="auto">
          <a:xfrm>
            <a:off x="4178893" y="2780832"/>
            <a:ext cx="307649" cy="307649"/>
          </a:xfrm>
          <a:prstGeom prst="straightConnector1">
            <a:avLst/>
          </a:prstGeom>
          <a:solidFill>
            <a:schemeClr val="accent1"/>
          </a:solidFill>
          <a:ln w="9525" cap="flat" cmpd="sng" algn="ctr">
            <a:noFill/>
            <a:prstDash val="solid"/>
            <a:round/>
            <a:headEnd type="none" w="med" len="med"/>
            <a:tailEnd type="arrow"/>
          </a:ln>
          <a:effectLst/>
        </p:spPr>
      </p:cxnSp>
      <p:grpSp>
        <p:nvGrpSpPr>
          <p:cNvPr id="13" name="Group 12"/>
          <p:cNvGrpSpPr/>
          <p:nvPr/>
        </p:nvGrpSpPr>
        <p:grpSpPr>
          <a:xfrm>
            <a:off x="3521581" y="1634384"/>
            <a:ext cx="813273" cy="849968"/>
            <a:chOff x="2904146" y="1634384"/>
            <a:chExt cx="813273" cy="849968"/>
          </a:xfrm>
        </p:grpSpPr>
        <p:sp>
          <p:nvSpPr>
            <p:cNvPr id="4" name="Freeform 3"/>
            <p:cNvSpPr/>
            <p:nvPr/>
          </p:nvSpPr>
          <p:spPr bwMode="auto">
            <a:xfrm>
              <a:off x="3016665" y="1844072"/>
              <a:ext cx="488535" cy="213328"/>
            </a:xfrm>
            <a:custGeom>
              <a:avLst/>
              <a:gdLst>
                <a:gd name="connsiteX0" fmla="*/ 0 w 606751"/>
                <a:gd name="connsiteY0" fmla="*/ 213328 h 213328"/>
                <a:gd name="connsiteX1" fmla="*/ 145279 w 606751"/>
                <a:gd name="connsiteY1" fmla="*/ 25321 h 213328"/>
                <a:gd name="connsiteX2" fmla="*/ 350378 w 606751"/>
                <a:gd name="connsiteY2" fmla="*/ 8229 h 213328"/>
                <a:gd name="connsiteX3" fmla="*/ 555477 w 606751"/>
                <a:gd name="connsiteY3" fmla="*/ 85141 h 213328"/>
                <a:gd name="connsiteX4" fmla="*/ 606751 w 606751"/>
                <a:gd name="connsiteY4" fmla="*/ 213328 h 213328"/>
                <a:gd name="connsiteX5" fmla="*/ 606751 w 606751"/>
                <a:gd name="connsiteY5" fmla="*/ 213328 h 213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6751" h="213328">
                  <a:moveTo>
                    <a:pt x="0" y="213328"/>
                  </a:moveTo>
                  <a:cubicBezTo>
                    <a:pt x="43441" y="136416"/>
                    <a:pt x="86883" y="59504"/>
                    <a:pt x="145279" y="25321"/>
                  </a:cubicBezTo>
                  <a:cubicBezTo>
                    <a:pt x="203675" y="-8862"/>
                    <a:pt x="282012" y="-1741"/>
                    <a:pt x="350378" y="8229"/>
                  </a:cubicBezTo>
                  <a:cubicBezTo>
                    <a:pt x="418744" y="18199"/>
                    <a:pt x="512748" y="50958"/>
                    <a:pt x="555477" y="85141"/>
                  </a:cubicBezTo>
                  <a:cubicBezTo>
                    <a:pt x="598206" y="119324"/>
                    <a:pt x="606751" y="213328"/>
                    <a:pt x="606751" y="213328"/>
                  </a:cubicBezTo>
                  <a:lnTo>
                    <a:pt x="606751" y="213328"/>
                  </a:lnTo>
                </a:path>
              </a:pathLst>
            </a:custGeom>
            <a:noFill/>
            <a:ln w="19050" cap="flat" cmpd="sng" algn="ctr">
              <a:solidFill>
                <a:srgbClr val="FF0000"/>
              </a:solidFill>
              <a:prstDash val="solid"/>
              <a:round/>
              <a:headEnd type="none" w="med" len="med"/>
              <a:tailEnd type="arrow"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cxnSp>
          <p:nvCxnSpPr>
            <p:cNvPr id="11" name="Straight Arrow Connector 10"/>
            <p:cNvCxnSpPr/>
            <p:nvPr/>
          </p:nvCxnSpPr>
          <p:spPr bwMode="auto">
            <a:xfrm>
              <a:off x="2971800" y="2295974"/>
              <a:ext cx="606751" cy="0"/>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12" name="TextBox 11"/>
            <p:cNvSpPr txBox="1"/>
            <p:nvPr/>
          </p:nvSpPr>
          <p:spPr>
            <a:xfrm>
              <a:off x="2963254" y="2268908"/>
              <a:ext cx="754165" cy="215444"/>
            </a:xfrm>
            <a:prstGeom prst="rect">
              <a:avLst/>
            </a:prstGeom>
            <a:noFill/>
          </p:spPr>
          <p:txBody>
            <a:bodyPr wrap="square" rtlCol="0">
              <a:spAutoFit/>
            </a:bodyPr>
            <a:lstStyle/>
            <a:p>
              <a:r>
                <a:rPr lang="en-US" sz="800" dirty="0" smtClean="0">
                  <a:solidFill>
                    <a:srgbClr val="FF0000"/>
                  </a:solidFill>
                  <a:latin typeface="Arial" panose="020B0604020202020204" pitchFamily="34" charset="0"/>
                </a:rPr>
                <a:t>instantons</a:t>
              </a:r>
              <a:endParaRPr lang="en-US" sz="800" dirty="0">
                <a:solidFill>
                  <a:srgbClr val="FF0000"/>
                </a:solidFill>
                <a:latin typeface="Arial" panose="020B0604020202020204" pitchFamily="34" charset="0"/>
              </a:endParaRPr>
            </a:p>
          </p:txBody>
        </p:sp>
        <p:sp>
          <p:nvSpPr>
            <p:cNvPr id="20" name="TextBox 19"/>
            <p:cNvSpPr txBox="1"/>
            <p:nvPr/>
          </p:nvSpPr>
          <p:spPr>
            <a:xfrm>
              <a:off x="2904146" y="1634384"/>
              <a:ext cx="754165" cy="215444"/>
            </a:xfrm>
            <a:prstGeom prst="rect">
              <a:avLst/>
            </a:prstGeom>
            <a:noFill/>
          </p:spPr>
          <p:txBody>
            <a:bodyPr wrap="square" rtlCol="0">
              <a:spAutoFit/>
            </a:bodyPr>
            <a:lstStyle/>
            <a:p>
              <a:r>
                <a:rPr lang="en-US" sz="800" dirty="0" err="1" smtClean="0">
                  <a:solidFill>
                    <a:srgbClr val="FF0000"/>
                  </a:solidFill>
                  <a:latin typeface="Arial" panose="020B0604020202020204" pitchFamily="34" charset="0"/>
                </a:rPr>
                <a:t>sphalerons</a:t>
              </a:r>
              <a:endParaRPr lang="en-US" sz="800" dirty="0">
                <a:solidFill>
                  <a:srgbClr val="FF0000"/>
                </a:solidFill>
                <a:latin typeface="Arial" panose="020B0604020202020204" pitchFamily="34" charset="0"/>
              </a:endParaRPr>
            </a:p>
          </p:txBody>
        </p:sp>
      </p:grpSp>
      <p:sp>
        <p:nvSpPr>
          <p:cNvPr id="21" name="TextBox 20"/>
          <p:cNvSpPr txBox="1"/>
          <p:nvPr/>
        </p:nvSpPr>
        <p:spPr>
          <a:xfrm>
            <a:off x="2175113" y="1642930"/>
            <a:ext cx="898525" cy="215444"/>
          </a:xfrm>
          <a:prstGeom prst="rect">
            <a:avLst/>
          </a:prstGeom>
          <a:noFill/>
        </p:spPr>
        <p:txBody>
          <a:bodyPr wrap="square" rtlCol="0">
            <a:spAutoFit/>
          </a:bodyPr>
          <a:lstStyle/>
          <a:p>
            <a:r>
              <a:rPr lang="en-US" sz="800" dirty="0" smtClean="0">
                <a:solidFill>
                  <a:schemeClr val="tx1"/>
                </a:solidFill>
                <a:latin typeface="Arial" panose="020B0604020202020204" pitchFamily="34" charset="0"/>
              </a:rPr>
              <a:t>Ground State</a:t>
            </a:r>
            <a:endParaRPr lang="en-US" sz="800" dirty="0">
              <a:solidFill>
                <a:schemeClr val="tx1"/>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17413">
                                            <p:txEl>
                                              <p:pRg st="2" end="2"/>
                                            </p:txEl>
                                          </p:spTgt>
                                        </p:tgtEl>
                                        <p:attrNameLst>
                                          <p:attrName>style.color</p:attrName>
                                        </p:attrNameLst>
                                      </p:cBhvr>
                                      <p:to>
                                        <a:srgbClr val="FF0000"/>
                                      </p:to>
                                    </p:animClr>
                                    <p:animClr clrSpc="rgb" dir="cw">
                                      <p:cBhvr>
                                        <p:cTn id="7" dur="500" fill="hold"/>
                                        <p:tgtEl>
                                          <p:spTgt spid="17413">
                                            <p:txEl>
                                              <p:pRg st="2" end="2"/>
                                            </p:txEl>
                                          </p:spTgt>
                                        </p:tgtEl>
                                        <p:attrNameLst>
                                          <p:attrName>fillcolor</p:attrName>
                                        </p:attrNameLst>
                                      </p:cBhvr>
                                      <p:to>
                                        <a:srgbClr val="FF0000"/>
                                      </p:to>
                                    </p:animClr>
                                    <p:set>
                                      <p:cBhvr>
                                        <p:cTn id="8" dur="500" fill="hold"/>
                                        <p:tgtEl>
                                          <p:spTgt spid="17413">
                                            <p:txEl>
                                              <p:pRg st="2" end="2"/>
                                            </p:txEl>
                                          </p:spTgt>
                                        </p:tgtEl>
                                        <p:attrNameLst>
                                          <p:attrName>fill.type</p:attrName>
                                        </p:attrNameLst>
                                      </p:cBhvr>
                                      <p:to>
                                        <p:strVal val="solid"/>
                                      </p:to>
                                    </p:set>
                                    <p:set>
                                      <p:cBhvr>
                                        <p:cTn id="9" dur="500" fill="hold"/>
                                        <p:tgtEl>
                                          <p:spTgt spid="17413">
                                            <p:txEl>
                                              <p:pRg st="2" end="2"/>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12"/>
          <p:cNvGrpSpPr>
            <a:grpSpLocks/>
          </p:cNvGrpSpPr>
          <p:nvPr/>
        </p:nvGrpSpPr>
        <p:grpSpPr bwMode="auto">
          <a:xfrm>
            <a:off x="112713" y="933450"/>
            <a:ext cx="8974137" cy="5756275"/>
            <a:chOff x="112871" y="933450"/>
            <a:chExt cx="8973979" cy="5756434"/>
          </a:xfrm>
        </p:grpSpPr>
        <p:pic>
          <p:nvPicPr>
            <p:cNvPr id="21511" name="Picture 3"/>
            <p:cNvPicPr>
              <a:picLocks noChangeAspect="1" noChangeArrowheads="1"/>
            </p:cNvPicPr>
            <p:nvPr/>
          </p:nvPicPr>
          <p:blipFill>
            <a:blip r:embed="rId2">
              <a:extLst>
                <a:ext uri="{28A0092B-C50C-407E-A947-70E740481C1C}">
                  <a14:useLocalDpi xmlns:a14="http://schemas.microsoft.com/office/drawing/2010/main" val="0"/>
                </a:ext>
              </a:extLst>
            </a:blip>
            <a:srcRect t="1350"/>
            <a:stretch>
              <a:fillRect/>
            </a:stretch>
          </p:blipFill>
          <p:spPr bwMode="auto">
            <a:xfrm>
              <a:off x="112871" y="1011174"/>
              <a:ext cx="8897779" cy="567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2" name="Rectangle 7"/>
            <p:cNvSpPr>
              <a:spLocks noChangeArrowheads="1"/>
            </p:cNvSpPr>
            <p:nvPr/>
          </p:nvSpPr>
          <p:spPr bwMode="auto">
            <a:xfrm>
              <a:off x="7715250" y="933450"/>
              <a:ext cx="1371600" cy="6096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nSpc>
                  <a:spcPct val="90000"/>
                </a:lnSpc>
              </a:pPr>
              <a:endParaRPr lang="en-US" altLang="en-US">
                <a:solidFill>
                  <a:schemeClr val="bg1"/>
                </a:solidFill>
              </a:endParaRPr>
            </a:p>
          </p:txBody>
        </p:sp>
      </p:grpSp>
      <p:sp>
        <p:nvSpPr>
          <p:cNvPr id="21507" name="Title 1"/>
          <p:cNvSpPr>
            <a:spLocks noGrp="1"/>
          </p:cNvSpPr>
          <p:nvPr>
            <p:ph type="title"/>
          </p:nvPr>
        </p:nvSpPr>
        <p:spPr>
          <a:xfrm>
            <a:off x="285750" y="311150"/>
            <a:ext cx="7867650" cy="534988"/>
          </a:xfrm>
        </p:spPr>
        <p:txBody>
          <a:bodyPr/>
          <a:lstStyle/>
          <a:p>
            <a:pPr eaLnBrk="1" hangingPunct="1"/>
            <a:r>
              <a:rPr lang="en-US" altLang="en-US" dirty="0" smtClean="0"/>
              <a:t>Topological Charge change flips chirality: L to R </a:t>
            </a:r>
          </a:p>
        </p:txBody>
      </p:sp>
      <p:sp>
        <p:nvSpPr>
          <p:cNvPr id="21510" name="TextBox 6"/>
          <p:cNvSpPr txBox="1">
            <a:spLocks noChangeArrowheads="1"/>
          </p:cNvSpPr>
          <p:nvPr/>
        </p:nvSpPr>
        <p:spPr bwMode="auto">
          <a:xfrm>
            <a:off x="7639050" y="6534150"/>
            <a:ext cx="14382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gn="r" eaLnBrk="1" hangingPunct="1"/>
            <a:r>
              <a:rPr lang="en-US" altLang="en-US" sz="1200">
                <a:solidFill>
                  <a:schemeClr val="tx1"/>
                </a:solidFill>
              </a:rPr>
              <a:t>H. Warringa</a:t>
            </a:r>
          </a:p>
        </p:txBody>
      </p:sp>
    </p:spTree>
    <p:extLst>
      <p:ext uri="{BB962C8B-B14F-4D97-AF65-F5344CB8AC3E}">
        <p14:creationId xmlns:p14="http://schemas.microsoft.com/office/powerpoint/2010/main" val="9364727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285750" y="311150"/>
            <a:ext cx="7791450" cy="534988"/>
          </a:xfrm>
        </p:spPr>
        <p:txBody>
          <a:bodyPr/>
          <a:lstStyle/>
          <a:p>
            <a:pPr eaLnBrk="1" hangingPunct="1"/>
            <a:r>
              <a:rPr lang="en-US" altLang="en-US" dirty="0" smtClean="0"/>
              <a:t>After flipping the helicity of 2 quarks  </a:t>
            </a:r>
            <a:r>
              <a:rPr lang="en-US" altLang="en-US" sz="2000" dirty="0" smtClean="0"/>
              <a:t>(always 2)</a:t>
            </a:r>
          </a:p>
        </p:txBody>
      </p:sp>
      <p:sp>
        <p:nvSpPr>
          <p:cNvPr id="22531" name="Content Placeholder 2"/>
          <p:cNvSpPr>
            <a:spLocks noGrp="1"/>
          </p:cNvSpPr>
          <p:nvPr>
            <p:ph idx="1"/>
          </p:nvPr>
        </p:nvSpPr>
        <p:spPr/>
        <p:txBody>
          <a:bodyPr/>
          <a:lstStyle/>
          <a:p>
            <a:pPr eaLnBrk="1" hangingPunct="1"/>
            <a:endParaRPr lang="en-US" altLang="en-US" smtClean="0"/>
          </a:p>
        </p:txBody>
      </p:sp>
      <p:grpSp>
        <p:nvGrpSpPr>
          <p:cNvPr id="22532" name="Group 5"/>
          <p:cNvGrpSpPr>
            <a:grpSpLocks/>
          </p:cNvGrpSpPr>
          <p:nvPr/>
        </p:nvGrpSpPr>
        <p:grpSpPr bwMode="auto">
          <a:xfrm>
            <a:off x="171450" y="933450"/>
            <a:ext cx="8915400" cy="5762625"/>
            <a:chOff x="171450" y="933450"/>
            <a:chExt cx="8915400" cy="5762625"/>
          </a:xfrm>
        </p:grpSpPr>
        <p:pic>
          <p:nvPicPr>
            <p:cNvPr id="22535" name="Picture 2"/>
            <p:cNvPicPr>
              <a:picLocks noChangeAspect="1" noChangeArrowheads="1"/>
            </p:cNvPicPr>
            <p:nvPr/>
          </p:nvPicPr>
          <p:blipFill>
            <a:blip r:embed="rId3">
              <a:extLst>
                <a:ext uri="{28A0092B-C50C-407E-A947-70E740481C1C}">
                  <a14:useLocalDpi xmlns:a14="http://schemas.microsoft.com/office/drawing/2010/main" val="0"/>
                </a:ext>
              </a:extLst>
            </a:blip>
            <a:srcRect l="2570" r="2570"/>
            <a:stretch>
              <a:fillRect/>
            </a:stretch>
          </p:blipFill>
          <p:spPr bwMode="auto">
            <a:xfrm>
              <a:off x="171450" y="996315"/>
              <a:ext cx="8609469" cy="5699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6" name="Rectangle 4"/>
            <p:cNvSpPr>
              <a:spLocks noChangeArrowheads="1"/>
            </p:cNvSpPr>
            <p:nvPr/>
          </p:nvSpPr>
          <p:spPr bwMode="auto">
            <a:xfrm>
              <a:off x="7715250" y="933450"/>
              <a:ext cx="1371600" cy="6096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nSpc>
                  <a:spcPct val="90000"/>
                </a:lnSpc>
              </a:pPr>
              <a:endParaRPr lang="en-US" altLang="en-US">
                <a:solidFill>
                  <a:schemeClr val="bg1"/>
                </a:solidFill>
              </a:endParaRPr>
            </a:p>
          </p:txBody>
        </p:sp>
      </p:grpSp>
      <p:sp>
        <p:nvSpPr>
          <p:cNvPr id="22533" name="TextBox 6"/>
          <p:cNvSpPr txBox="1">
            <a:spLocks noChangeArrowheads="1"/>
          </p:cNvSpPr>
          <p:nvPr/>
        </p:nvSpPr>
        <p:spPr bwMode="auto">
          <a:xfrm>
            <a:off x="7639050" y="6534150"/>
            <a:ext cx="14382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gn="r" eaLnBrk="1" hangingPunct="1"/>
            <a:r>
              <a:rPr lang="en-US" altLang="en-US" sz="1200">
                <a:solidFill>
                  <a:schemeClr val="tx1"/>
                </a:solidFill>
              </a:rPr>
              <a:t>H. Warringa</a:t>
            </a:r>
          </a:p>
        </p:txBody>
      </p:sp>
      <p:sp>
        <p:nvSpPr>
          <p:cNvPr id="8" name="TextBox 7"/>
          <p:cNvSpPr txBox="1">
            <a:spLocks noChangeArrowheads="1"/>
          </p:cNvSpPr>
          <p:nvPr/>
        </p:nvSpPr>
        <p:spPr bwMode="auto">
          <a:xfrm rot="-1744543">
            <a:off x="3090863" y="2001839"/>
            <a:ext cx="2427287"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sz="1400" dirty="0"/>
              <a:t>Topological Charge fluctuations </a:t>
            </a:r>
            <a:r>
              <a:rPr lang="en-US" altLang="en-US" sz="1400" dirty="0" smtClean="0"/>
              <a:t>create </a:t>
            </a:r>
            <a:r>
              <a:rPr lang="en-US" altLang="en-US" sz="1400" dirty="0"/>
              <a:t>an excess of right, or left handed quarks.  </a:t>
            </a:r>
            <a:endParaRPr lang="en-US" altLang="en-US" sz="1400" dirty="0" smtClean="0"/>
          </a:p>
          <a:p>
            <a:pPr eaLnBrk="1" hangingPunct="1"/>
            <a:endParaRPr lang="en-US" altLang="en-US" sz="1400" dirty="0"/>
          </a:p>
          <a:p>
            <a:pPr eaLnBrk="1" hangingPunct="1"/>
            <a:r>
              <a:rPr lang="en-US" altLang="en-US" sz="1400" dirty="0" smtClean="0"/>
              <a:t>Note </a:t>
            </a:r>
            <a:r>
              <a:rPr lang="en-US" altLang="en-US" sz="1400" dirty="0"/>
              <a:t>that right handed quarks move </a:t>
            </a:r>
            <a:r>
              <a:rPr lang="en-US" altLang="en-US" sz="1400" dirty="0" smtClean="0"/>
              <a:t>up </a:t>
            </a:r>
            <a:r>
              <a:rPr lang="en-US" altLang="en-US" sz="1400" dirty="0"/>
              <a:t>or down based on charge</a:t>
            </a:r>
            <a:r>
              <a:rPr lang="en-US" altLang="en-US" sz="1400" dirty="0" smtClean="0"/>
              <a:t>.</a:t>
            </a:r>
          </a:p>
          <a:p>
            <a:pPr eaLnBrk="1" hangingPunct="1"/>
            <a:endParaRPr lang="en-US" altLang="en-US" sz="1400" dirty="0"/>
          </a:p>
          <a:p>
            <a:pPr eaLnBrk="1" hangingPunct="1"/>
            <a:r>
              <a:rPr lang="en-US" altLang="en-US" sz="1400" dirty="0" smtClean="0"/>
              <a:t>These results have been reproduced on the Lattice</a:t>
            </a:r>
            <a:endParaRPr lang="en-US" altLang="en-US" sz="14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Group 12"/>
          <p:cNvGrpSpPr>
            <a:grpSpLocks/>
          </p:cNvGrpSpPr>
          <p:nvPr/>
        </p:nvGrpSpPr>
        <p:grpSpPr bwMode="auto">
          <a:xfrm>
            <a:off x="5867400" y="3933825"/>
            <a:ext cx="2895600" cy="2619375"/>
            <a:chOff x="5867400" y="3933825"/>
            <a:chExt cx="2895600" cy="2619375"/>
          </a:xfrm>
        </p:grpSpPr>
        <p:pic>
          <p:nvPicPr>
            <p:cNvPr id="23588" name="Picture 3" descr="ellipt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4114800"/>
              <a:ext cx="2895600"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89" name="Rectangle 11"/>
            <p:cNvSpPr>
              <a:spLocks noChangeArrowheads="1"/>
            </p:cNvSpPr>
            <p:nvPr/>
          </p:nvSpPr>
          <p:spPr bwMode="auto">
            <a:xfrm>
              <a:off x="7181850" y="4038600"/>
              <a:ext cx="266700" cy="304800"/>
            </a:xfrm>
            <a:prstGeom prst="rect">
              <a:avLst/>
            </a:prstGeom>
            <a:solidFill>
              <a:schemeClr val="bg1"/>
            </a:solidFill>
            <a:ln w="9525" algn="ctr">
              <a:solidFill>
                <a:schemeClr val="bg1"/>
              </a:solidFill>
              <a:round/>
              <a:headEnd/>
              <a:tailEnd/>
            </a:ln>
          </p:spPr>
          <p:txBody>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nSpc>
                  <a:spcPct val="90000"/>
                </a:lnSpc>
              </a:pPr>
              <a:endParaRPr lang="en-US" altLang="en-US"/>
            </a:p>
          </p:txBody>
        </p:sp>
        <p:sp>
          <p:nvSpPr>
            <p:cNvPr id="23590" name="Rectangle 10"/>
            <p:cNvSpPr>
              <a:spLocks noChangeArrowheads="1"/>
            </p:cNvSpPr>
            <p:nvPr/>
          </p:nvSpPr>
          <p:spPr bwMode="auto">
            <a:xfrm>
              <a:off x="7181850" y="6248400"/>
              <a:ext cx="266700" cy="304800"/>
            </a:xfrm>
            <a:prstGeom prst="rect">
              <a:avLst/>
            </a:prstGeom>
            <a:solidFill>
              <a:schemeClr val="bg1"/>
            </a:solidFill>
            <a:ln w="9525" algn="ctr">
              <a:solidFill>
                <a:schemeClr val="bg1"/>
              </a:solidFill>
              <a:round/>
              <a:headEnd/>
              <a:tailEnd/>
            </a:ln>
          </p:spPr>
          <p:txBody>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nSpc>
                  <a:spcPct val="90000"/>
                </a:lnSpc>
              </a:pPr>
              <a:endParaRPr lang="en-US" altLang="en-US"/>
            </a:p>
          </p:txBody>
        </p:sp>
        <p:cxnSp>
          <p:nvCxnSpPr>
            <p:cNvPr id="23591" name="Straight Arrow Connector 18"/>
            <p:cNvCxnSpPr>
              <a:cxnSpLocks noChangeShapeType="1"/>
            </p:cNvCxnSpPr>
            <p:nvPr/>
          </p:nvCxnSpPr>
          <p:spPr bwMode="auto">
            <a:xfrm rot="5400000" flipH="1" flipV="1">
              <a:off x="6058694" y="5190331"/>
              <a:ext cx="2514600" cy="1588"/>
            </a:xfrm>
            <a:prstGeom prst="straightConnector1">
              <a:avLst/>
            </a:prstGeom>
            <a:noFill/>
            <a:ln w="76200" algn="ctr">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23555" name="Title 1"/>
          <p:cNvSpPr>
            <a:spLocks noGrp="1"/>
          </p:cNvSpPr>
          <p:nvPr>
            <p:ph type="title"/>
          </p:nvPr>
        </p:nvSpPr>
        <p:spPr>
          <a:xfrm>
            <a:off x="285750" y="311150"/>
            <a:ext cx="8172450" cy="534988"/>
          </a:xfrm>
        </p:spPr>
        <p:txBody>
          <a:bodyPr/>
          <a:lstStyle/>
          <a:p>
            <a:pPr eaLnBrk="1" hangingPunct="1"/>
            <a:r>
              <a:rPr lang="en-US" altLang="en-US" smtClean="0">
                <a:sym typeface="Symbol" pitchFamily="18" charset="2"/>
              </a:rPr>
              <a:t>Separation of Charge wrt the reaction plane</a:t>
            </a:r>
            <a:endParaRPr lang="en-US" altLang="en-US" smtClean="0"/>
          </a:p>
        </p:txBody>
      </p:sp>
      <p:sp>
        <p:nvSpPr>
          <p:cNvPr id="6" name="Content Placeholder 2"/>
          <p:cNvSpPr txBox="1">
            <a:spLocks/>
          </p:cNvSpPr>
          <p:nvPr/>
        </p:nvSpPr>
        <p:spPr bwMode="auto">
          <a:xfrm>
            <a:off x="5334000" y="1009650"/>
            <a:ext cx="3657600" cy="3409950"/>
          </a:xfrm>
          <a:prstGeom prst="rect">
            <a:avLst/>
          </a:prstGeom>
          <a:noFill/>
          <a:ln w="12700">
            <a:noFill/>
            <a:miter lim="800000"/>
            <a:headEnd/>
            <a:tailEnd/>
          </a:ln>
        </p:spPr>
        <p:txBody>
          <a:bodyPr lIns="91173" tIns="45587" rIns="91173" bIns="45587"/>
          <a:lstStyle/>
          <a:p>
            <a:pPr marL="282575" indent="-282575" defTabSz="901700">
              <a:spcBef>
                <a:spcPct val="30000"/>
              </a:spcBef>
              <a:buSzPct val="100000"/>
              <a:buFont typeface="Arial" pitchFamily="34" charset="0"/>
              <a:buChar char="•"/>
              <a:defRPr/>
            </a:pPr>
            <a:r>
              <a:rPr lang="en-US" kern="0" dirty="0">
                <a:solidFill>
                  <a:schemeClr val="tx1"/>
                </a:solidFill>
                <a:latin typeface="Arial" pitchFamily="34" charset="0"/>
              </a:rPr>
              <a:t>If a </a:t>
            </a:r>
            <a:r>
              <a:rPr lang="en-US" kern="0" dirty="0" err="1">
                <a:solidFill>
                  <a:schemeClr val="tx1"/>
                </a:solidFill>
                <a:latin typeface="Arial" pitchFamily="34" charset="0"/>
              </a:rPr>
              <a:t>chirally</a:t>
            </a:r>
            <a:r>
              <a:rPr lang="en-US" kern="0" dirty="0">
                <a:solidFill>
                  <a:schemeClr val="tx1"/>
                </a:solidFill>
                <a:latin typeface="Arial" pitchFamily="34" charset="0"/>
              </a:rPr>
              <a:t> restored bubble is created in a heavy ion collision, the positively charged quarks will go up … then </a:t>
            </a:r>
            <a:r>
              <a:rPr lang="en-US" kern="0" dirty="0" err="1">
                <a:solidFill>
                  <a:schemeClr val="tx1"/>
                </a:solidFill>
                <a:latin typeface="Arial" pitchFamily="34" charset="0"/>
              </a:rPr>
              <a:t>hadronize</a:t>
            </a:r>
            <a:r>
              <a:rPr lang="en-US" kern="0" dirty="0">
                <a:solidFill>
                  <a:schemeClr val="tx1"/>
                </a:solidFill>
                <a:latin typeface="Arial" pitchFamily="34" charset="0"/>
              </a:rPr>
              <a:t> … and yield an excess of positive pions above the plane</a:t>
            </a:r>
          </a:p>
          <a:p>
            <a:pPr marL="282575" indent="-282575" defTabSz="901700">
              <a:spcBef>
                <a:spcPct val="30000"/>
              </a:spcBef>
              <a:buSzPct val="100000"/>
              <a:buFont typeface="Arial" pitchFamily="34" charset="0"/>
              <a:buChar char="•"/>
              <a:defRPr/>
            </a:pPr>
            <a:endParaRPr lang="en-US" sz="800" kern="0" dirty="0">
              <a:solidFill>
                <a:schemeClr val="tx1"/>
              </a:solidFill>
              <a:latin typeface="Arial" pitchFamily="34" charset="0"/>
            </a:endParaRPr>
          </a:p>
          <a:p>
            <a:pPr marL="282575" indent="-282575" defTabSz="901700">
              <a:spcBef>
                <a:spcPct val="30000"/>
              </a:spcBef>
              <a:buSzPct val="100000"/>
              <a:buFont typeface="Arial" pitchFamily="34" charset="0"/>
              <a:buChar char="•"/>
              <a:defRPr/>
            </a:pPr>
            <a:r>
              <a:rPr lang="en-US" kern="0" dirty="0">
                <a:solidFill>
                  <a:schemeClr val="tx1"/>
                </a:solidFill>
                <a:latin typeface="Arial" pitchFamily="34" charset="0"/>
              </a:rPr>
              <a:t>Unfortunately, it could be just the opposite in the next event depending on the topological charge in the bubble</a:t>
            </a:r>
          </a:p>
          <a:p>
            <a:pPr marL="1127125" lvl="2" indent="-225425" defTabSz="901700">
              <a:spcBef>
                <a:spcPct val="30000"/>
              </a:spcBef>
              <a:buSzPct val="100000"/>
              <a:buFontTx/>
              <a:buChar char="•"/>
              <a:defRPr/>
            </a:pPr>
            <a:endParaRPr lang="en-US" kern="0" dirty="0">
              <a:solidFill>
                <a:schemeClr val="hlink"/>
              </a:solidFill>
              <a:latin typeface="Arial" pitchFamily="34" charset="0"/>
              <a:sym typeface="Symbol" pitchFamily="18" charset="2"/>
            </a:endParaRPr>
          </a:p>
        </p:txBody>
      </p:sp>
      <p:sp>
        <p:nvSpPr>
          <p:cNvPr id="7" name="Content Placeholder 2"/>
          <p:cNvSpPr txBox="1">
            <a:spLocks/>
          </p:cNvSpPr>
          <p:nvPr/>
        </p:nvSpPr>
        <p:spPr bwMode="auto">
          <a:xfrm>
            <a:off x="228600" y="4267200"/>
            <a:ext cx="5562600" cy="1676400"/>
          </a:xfrm>
          <a:prstGeom prst="rect">
            <a:avLst/>
          </a:prstGeom>
          <a:noFill/>
          <a:ln w="12700">
            <a:noFill/>
            <a:miter lim="800000"/>
            <a:headEnd/>
            <a:tailEnd/>
          </a:ln>
        </p:spPr>
        <p:txBody>
          <a:bodyPr lIns="91173" tIns="45587" rIns="91173" bIns="45587"/>
          <a:lstStyle/>
          <a:p>
            <a:pPr marL="282575" indent="-282575" defTabSz="901700">
              <a:spcBef>
                <a:spcPct val="30000"/>
              </a:spcBef>
              <a:buSzPct val="100000"/>
              <a:buFont typeface="Arial" pitchFamily="34" charset="0"/>
              <a:buChar char="•"/>
              <a:defRPr/>
            </a:pPr>
            <a:endParaRPr lang="en-US" kern="0" dirty="0">
              <a:solidFill>
                <a:srgbClr val="0033CC"/>
              </a:solidFill>
              <a:latin typeface="Arial" pitchFamily="34" charset="0"/>
            </a:endParaRPr>
          </a:p>
        </p:txBody>
      </p:sp>
      <p:sp>
        <p:nvSpPr>
          <p:cNvPr id="29" name="Content Placeholder 2"/>
          <p:cNvSpPr txBox="1">
            <a:spLocks/>
          </p:cNvSpPr>
          <p:nvPr/>
        </p:nvSpPr>
        <p:spPr bwMode="auto">
          <a:xfrm>
            <a:off x="457200" y="4343400"/>
            <a:ext cx="4648200" cy="1066800"/>
          </a:xfrm>
          <a:prstGeom prst="rect">
            <a:avLst/>
          </a:prstGeom>
          <a:noFill/>
          <a:ln w="12700">
            <a:noFill/>
            <a:miter lim="800000"/>
            <a:headEnd/>
            <a:tailEnd/>
          </a:ln>
        </p:spPr>
        <p:txBody>
          <a:bodyPr lIns="91173" tIns="45587" rIns="91173" bIns="45587"/>
          <a:lstStyle/>
          <a:p>
            <a:pPr marL="282575" indent="-282575" defTabSz="901700">
              <a:spcBef>
                <a:spcPts val="0"/>
              </a:spcBef>
              <a:buSzPct val="100000"/>
              <a:buFont typeface="Arial" pitchFamily="34" charset="0"/>
              <a:buChar char="•"/>
              <a:defRPr/>
            </a:pPr>
            <a:r>
              <a:rPr lang="en-US" kern="0" dirty="0">
                <a:solidFill>
                  <a:schemeClr val="tx1"/>
                </a:solidFill>
                <a:latin typeface="Arial" pitchFamily="34" charset="0"/>
                <a:sym typeface="Symbol"/>
              </a:rPr>
              <a:t>The signal is manifestly </a:t>
            </a:r>
          </a:p>
          <a:p>
            <a:pPr marL="282575" indent="-282575" defTabSz="901700">
              <a:spcBef>
                <a:spcPts val="0"/>
              </a:spcBef>
              <a:buSzPct val="100000"/>
              <a:defRPr/>
            </a:pPr>
            <a:r>
              <a:rPr lang="en-US" kern="0" dirty="0">
                <a:solidFill>
                  <a:schemeClr val="tx1"/>
                </a:solidFill>
                <a:latin typeface="Arial" pitchFamily="34" charset="0"/>
                <a:sym typeface="Symbol"/>
              </a:rPr>
              <a:t>	parity odd                                     </a:t>
            </a:r>
          </a:p>
          <a:p>
            <a:pPr marL="282575" indent="-282575" defTabSz="901700">
              <a:spcBef>
                <a:spcPts val="0"/>
              </a:spcBef>
              <a:buSzPct val="100000"/>
              <a:defRPr/>
            </a:pPr>
            <a:r>
              <a:rPr lang="en-US" kern="0" dirty="0">
                <a:solidFill>
                  <a:schemeClr val="tx1"/>
                </a:solidFill>
                <a:latin typeface="Arial" pitchFamily="34" charset="0"/>
                <a:sym typeface="Symbol"/>
              </a:rPr>
              <a:t>	x  -x ,  p  -p         </a:t>
            </a:r>
          </a:p>
          <a:p>
            <a:pPr marL="282575" indent="-282575" defTabSz="901700">
              <a:spcBef>
                <a:spcPts val="0"/>
              </a:spcBef>
              <a:buSzPct val="100000"/>
              <a:defRPr/>
            </a:pPr>
            <a:r>
              <a:rPr lang="en-US" kern="0" dirty="0">
                <a:solidFill>
                  <a:schemeClr val="tx1"/>
                </a:solidFill>
                <a:latin typeface="Arial" pitchFamily="34" charset="0"/>
                <a:sym typeface="Symbol"/>
              </a:rPr>
              <a:t>	but the observable will be even</a:t>
            </a:r>
          </a:p>
          <a:p>
            <a:pPr marL="282575" indent="-282575" defTabSz="901700">
              <a:spcBef>
                <a:spcPts val="0"/>
              </a:spcBef>
              <a:buSzPct val="100000"/>
              <a:defRPr/>
            </a:pPr>
            <a:endParaRPr lang="en-US" sz="800" kern="0" dirty="0">
              <a:solidFill>
                <a:schemeClr val="tx1"/>
              </a:solidFill>
              <a:latin typeface="Arial" pitchFamily="34" charset="0"/>
            </a:endParaRPr>
          </a:p>
          <a:p>
            <a:pPr marL="282575" indent="-282575" defTabSz="901700">
              <a:spcBef>
                <a:spcPts val="0"/>
              </a:spcBef>
              <a:buSzPct val="100000"/>
              <a:buFont typeface="Arial" pitchFamily="34" charset="0"/>
              <a:buChar char="•"/>
              <a:defRPr/>
            </a:pPr>
            <a:endParaRPr lang="en-US" sz="800" kern="0" dirty="0">
              <a:solidFill>
                <a:schemeClr val="tx1"/>
              </a:solidFill>
              <a:latin typeface="Arial" pitchFamily="34" charset="0"/>
            </a:endParaRPr>
          </a:p>
          <a:p>
            <a:pPr marL="282575" indent="-282575" defTabSz="901700">
              <a:spcBef>
                <a:spcPts val="0"/>
              </a:spcBef>
              <a:buSzPct val="100000"/>
              <a:buFont typeface="Arial" pitchFamily="34" charset="0"/>
              <a:buChar char="•"/>
              <a:defRPr/>
            </a:pPr>
            <a:r>
              <a:rPr lang="en-US" kern="0" dirty="0">
                <a:solidFill>
                  <a:schemeClr val="tx1"/>
                </a:solidFill>
                <a:latin typeface="Arial" pitchFamily="34" charset="0"/>
              </a:rPr>
              <a:t>The charge-flow asymmetry is too small to be seen in a single event but may be observable with </a:t>
            </a:r>
            <a:r>
              <a:rPr lang="en-US" u="sng" kern="0" dirty="0">
                <a:solidFill>
                  <a:schemeClr val="tx1"/>
                </a:solidFill>
                <a:latin typeface="Arial" pitchFamily="34" charset="0"/>
              </a:rPr>
              <a:t>correlation techniques</a:t>
            </a:r>
            <a:endParaRPr lang="en-US" u="sng" kern="0" baseline="30000" dirty="0">
              <a:solidFill>
                <a:schemeClr val="tx1"/>
              </a:solidFill>
              <a:latin typeface="Arial" pitchFamily="34" charset="0"/>
            </a:endParaRPr>
          </a:p>
        </p:txBody>
      </p:sp>
      <p:grpSp>
        <p:nvGrpSpPr>
          <p:cNvPr id="23559" name="Group 21"/>
          <p:cNvGrpSpPr>
            <a:grpSpLocks/>
          </p:cNvGrpSpPr>
          <p:nvPr/>
        </p:nvGrpSpPr>
        <p:grpSpPr bwMode="auto">
          <a:xfrm>
            <a:off x="7038975" y="4124325"/>
            <a:ext cx="609600" cy="995363"/>
            <a:chOff x="7277100" y="4371975"/>
            <a:chExt cx="609600" cy="995363"/>
          </a:xfrm>
        </p:grpSpPr>
        <p:sp>
          <p:nvSpPr>
            <p:cNvPr id="23581" name="TextBox 13"/>
            <p:cNvSpPr txBox="1">
              <a:spLocks noChangeArrowheads="1"/>
            </p:cNvSpPr>
            <p:nvPr/>
          </p:nvSpPr>
          <p:spPr bwMode="auto">
            <a:xfrm>
              <a:off x="7419975" y="4371975"/>
              <a:ext cx="304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rgbClr val="FF0000"/>
                  </a:solidFill>
                </a:rPr>
                <a:t>+</a:t>
              </a:r>
            </a:p>
          </p:txBody>
        </p:sp>
        <p:sp>
          <p:nvSpPr>
            <p:cNvPr id="23582" name="TextBox 14"/>
            <p:cNvSpPr txBox="1">
              <a:spLocks noChangeArrowheads="1"/>
            </p:cNvSpPr>
            <p:nvPr/>
          </p:nvSpPr>
          <p:spPr bwMode="auto">
            <a:xfrm>
              <a:off x="7581900" y="4495800"/>
              <a:ext cx="304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rgbClr val="FF0000"/>
                  </a:solidFill>
                </a:rPr>
                <a:t>+</a:t>
              </a:r>
            </a:p>
          </p:txBody>
        </p:sp>
        <p:sp>
          <p:nvSpPr>
            <p:cNvPr id="23583" name="TextBox 16"/>
            <p:cNvSpPr txBox="1">
              <a:spLocks noChangeArrowheads="1"/>
            </p:cNvSpPr>
            <p:nvPr/>
          </p:nvSpPr>
          <p:spPr bwMode="auto">
            <a:xfrm>
              <a:off x="7277100" y="4438650"/>
              <a:ext cx="304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rgbClr val="FF0000"/>
                  </a:solidFill>
                </a:rPr>
                <a:t>+</a:t>
              </a:r>
            </a:p>
          </p:txBody>
        </p:sp>
        <p:sp>
          <p:nvSpPr>
            <p:cNvPr id="13344" name="Oval 17"/>
            <p:cNvSpPr>
              <a:spLocks noChangeArrowheads="1"/>
            </p:cNvSpPr>
            <p:nvPr/>
          </p:nvSpPr>
          <p:spPr bwMode="auto">
            <a:xfrm>
              <a:off x="7448550" y="4724400"/>
              <a:ext cx="228600" cy="381000"/>
            </a:xfrm>
            <a:prstGeom prst="ellipse">
              <a:avLst/>
            </a:prstGeom>
            <a:solidFill>
              <a:schemeClr val="accent1">
                <a:lumMod val="60000"/>
                <a:lumOff val="40000"/>
              </a:schemeClr>
            </a:solidFill>
            <a:ln w="9525" algn="ctr">
              <a:solidFill>
                <a:schemeClr val="tx1"/>
              </a:solidFill>
              <a:round/>
              <a:headEnd/>
              <a:tailEnd/>
            </a:ln>
          </p:spPr>
          <p:txBody>
            <a:bodyPr/>
            <a:lstStyle/>
            <a:p>
              <a:pPr eaLnBrk="0" hangingPunct="0">
                <a:lnSpc>
                  <a:spcPct val="90000"/>
                </a:lnSpc>
                <a:defRPr/>
              </a:pPr>
              <a:endParaRPr lang="en-US">
                <a:solidFill>
                  <a:srgbClr val="FF0000"/>
                </a:solidFill>
              </a:endParaRPr>
            </a:p>
          </p:txBody>
        </p:sp>
        <p:sp>
          <p:nvSpPr>
            <p:cNvPr id="23585" name="TextBox 19"/>
            <p:cNvSpPr txBox="1">
              <a:spLocks noChangeArrowheads="1"/>
            </p:cNvSpPr>
            <p:nvPr/>
          </p:nvSpPr>
          <p:spPr bwMode="auto">
            <a:xfrm>
              <a:off x="7315200" y="4953000"/>
              <a:ext cx="228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accent2"/>
                  </a:solidFill>
                </a:rPr>
                <a:t>-</a:t>
              </a:r>
            </a:p>
          </p:txBody>
        </p:sp>
        <p:sp>
          <p:nvSpPr>
            <p:cNvPr id="23586" name="TextBox 21"/>
            <p:cNvSpPr txBox="1">
              <a:spLocks noChangeArrowheads="1"/>
            </p:cNvSpPr>
            <p:nvPr/>
          </p:nvSpPr>
          <p:spPr bwMode="auto">
            <a:xfrm>
              <a:off x="7543800" y="4995863"/>
              <a:ext cx="2286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accent2"/>
                  </a:solidFill>
                </a:rPr>
                <a:t>-</a:t>
              </a:r>
            </a:p>
          </p:txBody>
        </p:sp>
        <p:sp>
          <p:nvSpPr>
            <p:cNvPr id="23587" name="TextBox 22"/>
            <p:cNvSpPr txBox="1">
              <a:spLocks noChangeArrowheads="1"/>
            </p:cNvSpPr>
            <p:nvPr/>
          </p:nvSpPr>
          <p:spPr bwMode="auto">
            <a:xfrm>
              <a:off x="7391400" y="5029200"/>
              <a:ext cx="228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accent2"/>
                  </a:solidFill>
                </a:rPr>
                <a:t>-</a:t>
              </a:r>
            </a:p>
          </p:txBody>
        </p:sp>
      </p:grpSp>
      <p:grpSp>
        <p:nvGrpSpPr>
          <p:cNvPr id="23560" name="Group 22"/>
          <p:cNvGrpSpPr>
            <a:grpSpLocks/>
          </p:cNvGrpSpPr>
          <p:nvPr/>
        </p:nvGrpSpPr>
        <p:grpSpPr bwMode="auto">
          <a:xfrm>
            <a:off x="3200400" y="4256088"/>
            <a:ext cx="609600" cy="976312"/>
            <a:chOff x="7277100" y="4391025"/>
            <a:chExt cx="609600" cy="976313"/>
          </a:xfrm>
        </p:grpSpPr>
        <p:sp>
          <p:nvSpPr>
            <p:cNvPr id="23574" name="TextBox 13"/>
            <p:cNvSpPr txBox="1">
              <a:spLocks noChangeArrowheads="1"/>
            </p:cNvSpPr>
            <p:nvPr/>
          </p:nvSpPr>
          <p:spPr bwMode="auto">
            <a:xfrm>
              <a:off x="7419975" y="4391025"/>
              <a:ext cx="304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rgbClr val="FF0000"/>
                  </a:solidFill>
                </a:rPr>
                <a:t>+</a:t>
              </a:r>
            </a:p>
          </p:txBody>
        </p:sp>
        <p:sp>
          <p:nvSpPr>
            <p:cNvPr id="23575" name="TextBox 16"/>
            <p:cNvSpPr txBox="1">
              <a:spLocks noChangeArrowheads="1"/>
            </p:cNvSpPr>
            <p:nvPr/>
          </p:nvSpPr>
          <p:spPr bwMode="auto">
            <a:xfrm>
              <a:off x="7277100" y="4450080"/>
              <a:ext cx="304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rgbClr val="FF0000"/>
                  </a:solidFill>
                </a:rPr>
                <a:t>+</a:t>
              </a:r>
            </a:p>
          </p:txBody>
        </p:sp>
        <p:sp>
          <p:nvSpPr>
            <p:cNvPr id="23576" name="TextBox 14"/>
            <p:cNvSpPr txBox="1">
              <a:spLocks noChangeArrowheads="1"/>
            </p:cNvSpPr>
            <p:nvPr/>
          </p:nvSpPr>
          <p:spPr bwMode="auto">
            <a:xfrm>
              <a:off x="7581900" y="4507230"/>
              <a:ext cx="304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rgbClr val="FF0000"/>
                  </a:solidFill>
                </a:rPr>
                <a:t>+</a:t>
              </a:r>
            </a:p>
          </p:txBody>
        </p:sp>
        <p:sp>
          <p:nvSpPr>
            <p:cNvPr id="13337" name="Oval 17"/>
            <p:cNvSpPr>
              <a:spLocks noChangeArrowheads="1"/>
            </p:cNvSpPr>
            <p:nvPr/>
          </p:nvSpPr>
          <p:spPr bwMode="auto">
            <a:xfrm>
              <a:off x="7448550" y="4713287"/>
              <a:ext cx="228600" cy="381000"/>
            </a:xfrm>
            <a:prstGeom prst="ellipse">
              <a:avLst/>
            </a:prstGeom>
            <a:solidFill>
              <a:schemeClr val="accent1">
                <a:lumMod val="60000"/>
                <a:lumOff val="40000"/>
              </a:schemeClr>
            </a:solidFill>
            <a:ln w="9525" algn="ctr">
              <a:solidFill>
                <a:schemeClr val="tx1"/>
              </a:solidFill>
              <a:round/>
              <a:headEnd/>
              <a:tailEnd/>
            </a:ln>
          </p:spPr>
          <p:txBody>
            <a:bodyPr/>
            <a:lstStyle/>
            <a:p>
              <a:pPr eaLnBrk="0" hangingPunct="0">
                <a:lnSpc>
                  <a:spcPct val="90000"/>
                </a:lnSpc>
                <a:defRPr/>
              </a:pPr>
              <a:endParaRPr lang="en-US">
                <a:solidFill>
                  <a:srgbClr val="FF0000"/>
                </a:solidFill>
              </a:endParaRPr>
            </a:p>
          </p:txBody>
        </p:sp>
        <p:sp>
          <p:nvSpPr>
            <p:cNvPr id="23578" name="TextBox 19"/>
            <p:cNvSpPr txBox="1">
              <a:spLocks noChangeArrowheads="1"/>
            </p:cNvSpPr>
            <p:nvPr/>
          </p:nvSpPr>
          <p:spPr bwMode="auto">
            <a:xfrm>
              <a:off x="7315200" y="4953000"/>
              <a:ext cx="228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accent2"/>
                  </a:solidFill>
                </a:rPr>
                <a:t>-</a:t>
              </a:r>
            </a:p>
          </p:txBody>
        </p:sp>
        <p:sp>
          <p:nvSpPr>
            <p:cNvPr id="23579" name="TextBox 21"/>
            <p:cNvSpPr txBox="1">
              <a:spLocks noChangeArrowheads="1"/>
            </p:cNvSpPr>
            <p:nvPr/>
          </p:nvSpPr>
          <p:spPr bwMode="auto">
            <a:xfrm>
              <a:off x="7543800" y="4995863"/>
              <a:ext cx="2286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accent2"/>
                  </a:solidFill>
                </a:rPr>
                <a:t>-</a:t>
              </a:r>
            </a:p>
          </p:txBody>
        </p:sp>
        <p:sp>
          <p:nvSpPr>
            <p:cNvPr id="23580" name="TextBox 22"/>
            <p:cNvSpPr txBox="1">
              <a:spLocks noChangeArrowheads="1"/>
            </p:cNvSpPr>
            <p:nvPr/>
          </p:nvSpPr>
          <p:spPr bwMode="auto">
            <a:xfrm>
              <a:off x="7391400" y="5029200"/>
              <a:ext cx="228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accent2"/>
                  </a:solidFill>
                </a:rPr>
                <a:t>-</a:t>
              </a:r>
            </a:p>
          </p:txBody>
        </p:sp>
      </p:grpSp>
      <p:grpSp>
        <p:nvGrpSpPr>
          <p:cNvPr id="23561" name="Group 31"/>
          <p:cNvGrpSpPr>
            <a:grpSpLocks/>
          </p:cNvGrpSpPr>
          <p:nvPr/>
        </p:nvGrpSpPr>
        <p:grpSpPr bwMode="auto">
          <a:xfrm rot="10800000">
            <a:off x="4191000" y="4289425"/>
            <a:ext cx="609600" cy="995363"/>
            <a:chOff x="7277100" y="4371975"/>
            <a:chExt cx="609600" cy="995363"/>
          </a:xfrm>
        </p:grpSpPr>
        <p:sp>
          <p:nvSpPr>
            <p:cNvPr id="23567" name="TextBox 13"/>
            <p:cNvSpPr txBox="1">
              <a:spLocks noChangeArrowheads="1"/>
            </p:cNvSpPr>
            <p:nvPr/>
          </p:nvSpPr>
          <p:spPr bwMode="auto">
            <a:xfrm>
              <a:off x="7419975" y="4371975"/>
              <a:ext cx="304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rgbClr val="FF0000"/>
                  </a:solidFill>
                </a:rPr>
                <a:t>+</a:t>
              </a:r>
            </a:p>
          </p:txBody>
        </p:sp>
        <p:sp>
          <p:nvSpPr>
            <p:cNvPr id="23568" name="TextBox 14"/>
            <p:cNvSpPr txBox="1">
              <a:spLocks noChangeArrowheads="1"/>
            </p:cNvSpPr>
            <p:nvPr/>
          </p:nvSpPr>
          <p:spPr bwMode="auto">
            <a:xfrm>
              <a:off x="7581900" y="4495800"/>
              <a:ext cx="304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rgbClr val="FF0000"/>
                  </a:solidFill>
                </a:rPr>
                <a:t>+</a:t>
              </a:r>
            </a:p>
          </p:txBody>
        </p:sp>
        <p:sp>
          <p:nvSpPr>
            <p:cNvPr id="23569" name="TextBox 16"/>
            <p:cNvSpPr txBox="1">
              <a:spLocks noChangeArrowheads="1"/>
            </p:cNvSpPr>
            <p:nvPr/>
          </p:nvSpPr>
          <p:spPr bwMode="auto">
            <a:xfrm>
              <a:off x="7277100" y="4438650"/>
              <a:ext cx="304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rgbClr val="FF0000"/>
                  </a:solidFill>
                </a:rPr>
                <a:t>+</a:t>
              </a:r>
            </a:p>
          </p:txBody>
        </p:sp>
        <p:sp>
          <p:nvSpPr>
            <p:cNvPr id="13330" name="Oval 17"/>
            <p:cNvSpPr>
              <a:spLocks noChangeArrowheads="1"/>
            </p:cNvSpPr>
            <p:nvPr/>
          </p:nvSpPr>
          <p:spPr bwMode="auto">
            <a:xfrm>
              <a:off x="7475537" y="4686300"/>
              <a:ext cx="228600" cy="381000"/>
            </a:xfrm>
            <a:prstGeom prst="ellipse">
              <a:avLst/>
            </a:prstGeom>
            <a:solidFill>
              <a:schemeClr val="accent1">
                <a:lumMod val="60000"/>
                <a:lumOff val="40000"/>
              </a:schemeClr>
            </a:solidFill>
            <a:ln w="9525" algn="ctr">
              <a:solidFill>
                <a:schemeClr val="tx1"/>
              </a:solidFill>
              <a:round/>
              <a:headEnd/>
              <a:tailEnd/>
            </a:ln>
          </p:spPr>
          <p:txBody>
            <a:bodyPr/>
            <a:lstStyle/>
            <a:p>
              <a:pPr eaLnBrk="0" hangingPunct="0">
                <a:lnSpc>
                  <a:spcPct val="90000"/>
                </a:lnSpc>
                <a:defRPr/>
              </a:pPr>
              <a:endParaRPr lang="en-US">
                <a:solidFill>
                  <a:srgbClr val="FF0000"/>
                </a:solidFill>
              </a:endParaRPr>
            </a:p>
          </p:txBody>
        </p:sp>
        <p:sp>
          <p:nvSpPr>
            <p:cNvPr id="23571" name="TextBox 19"/>
            <p:cNvSpPr txBox="1">
              <a:spLocks noChangeArrowheads="1"/>
            </p:cNvSpPr>
            <p:nvPr/>
          </p:nvSpPr>
          <p:spPr bwMode="auto">
            <a:xfrm>
              <a:off x="7315200" y="4953000"/>
              <a:ext cx="228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accent2"/>
                  </a:solidFill>
                </a:rPr>
                <a:t>-</a:t>
              </a:r>
            </a:p>
          </p:txBody>
        </p:sp>
        <p:sp>
          <p:nvSpPr>
            <p:cNvPr id="23572" name="TextBox 21"/>
            <p:cNvSpPr txBox="1">
              <a:spLocks noChangeArrowheads="1"/>
            </p:cNvSpPr>
            <p:nvPr/>
          </p:nvSpPr>
          <p:spPr bwMode="auto">
            <a:xfrm>
              <a:off x="7543800" y="4995863"/>
              <a:ext cx="2286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accent2"/>
                  </a:solidFill>
                </a:rPr>
                <a:t>-</a:t>
              </a:r>
            </a:p>
          </p:txBody>
        </p:sp>
        <p:sp>
          <p:nvSpPr>
            <p:cNvPr id="23573" name="TextBox 22"/>
            <p:cNvSpPr txBox="1">
              <a:spLocks noChangeArrowheads="1"/>
            </p:cNvSpPr>
            <p:nvPr/>
          </p:nvSpPr>
          <p:spPr bwMode="auto">
            <a:xfrm>
              <a:off x="7391400" y="5029200"/>
              <a:ext cx="228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accent2"/>
                  </a:solidFill>
                </a:rPr>
                <a:t>-</a:t>
              </a:r>
            </a:p>
          </p:txBody>
        </p:sp>
      </p:grpSp>
      <p:grpSp>
        <p:nvGrpSpPr>
          <p:cNvPr id="23562" name="Group 26"/>
          <p:cNvGrpSpPr>
            <a:grpSpLocks/>
          </p:cNvGrpSpPr>
          <p:nvPr/>
        </p:nvGrpSpPr>
        <p:grpSpPr bwMode="auto">
          <a:xfrm>
            <a:off x="0" y="1109663"/>
            <a:ext cx="5486400" cy="2852737"/>
            <a:chOff x="0" y="990600"/>
            <a:chExt cx="5486400" cy="2852738"/>
          </a:xfrm>
        </p:grpSpPr>
        <p:pic>
          <p:nvPicPr>
            <p:cNvPr id="2356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0600"/>
              <a:ext cx="5486400"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Curved Right Arrow 35"/>
            <p:cNvSpPr>
              <a:spLocks noChangeArrowheads="1"/>
            </p:cNvSpPr>
            <p:nvPr/>
          </p:nvSpPr>
          <p:spPr bwMode="auto">
            <a:xfrm>
              <a:off x="2676525" y="3038476"/>
              <a:ext cx="457200" cy="457200"/>
            </a:xfrm>
            <a:prstGeom prst="curvedRightArrow">
              <a:avLst>
                <a:gd name="adj1" fmla="val 25000"/>
                <a:gd name="adj2" fmla="val 50000"/>
                <a:gd name="adj3" fmla="val 25000"/>
              </a:avLst>
            </a:prstGeom>
            <a:solidFill>
              <a:schemeClr val="accent1">
                <a:lumMod val="75000"/>
              </a:schemeClr>
            </a:solidFill>
            <a:ln w="9525" algn="ctr">
              <a:noFill/>
              <a:round/>
              <a:headEnd/>
              <a:tailEnd/>
            </a:ln>
          </p:spPr>
          <p:txBody>
            <a:bodyPr/>
            <a:lstStyle/>
            <a:p>
              <a:pPr eaLnBrk="0" hangingPunct="0">
                <a:lnSpc>
                  <a:spcPct val="90000"/>
                </a:lnSpc>
                <a:defRPr/>
              </a:pPr>
              <a:endParaRPr lang="en-US" dirty="0">
                <a:solidFill>
                  <a:schemeClr val="accent2"/>
                </a:solidFill>
              </a:endParaRPr>
            </a:p>
          </p:txBody>
        </p:sp>
        <p:cxnSp>
          <p:nvCxnSpPr>
            <p:cNvPr id="23565" name="Straight Arrow Connector 13"/>
            <p:cNvCxnSpPr>
              <a:cxnSpLocks noChangeShapeType="1"/>
            </p:cNvCxnSpPr>
            <p:nvPr/>
          </p:nvCxnSpPr>
          <p:spPr bwMode="auto">
            <a:xfrm rot="5400000" flipH="1" flipV="1">
              <a:off x="2700339" y="1395414"/>
              <a:ext cx="752473" cy="38100"/>
            </a:xfrm>
            <a:prstGeom prst="straightConnector1">
              <a:avLst/>
            </a:prstGeom>
            <a:noFill/>
            <a:ln w="762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3566" name="Straight Arrow Connector 17"/>
            <p:cNvCxnSpPr>
              <a:cxnSpLocks noChangeShapeType="1"/>
            </p:cNvCxnSpPr>
            <p:nvPr/>
          </p:nvCxnSpPr>
          <p:spPr bwMode="auto">
            <a:xfrm rot="5400000" flipH="1" flipV="1">
              <a:off x="2690814" y="2938463"/>
              <a:ext cx="571498" cy="28577"/>
            </a:xfrm>
            <a:prstGeom prst="straightConnector1">
              <a:avLst/>
            </a:prstGeom>
            <a:noFill/>
            <a:ln w="76200" algn="ctr">
              <a:solidFill>
                <a:schemeClr val="tx1"/>
              </a:solidFill>
              <a:round/>
              <a:headEnd/>
              <a:tailEnd/>
            </a:ln>
            <a:extLst>
              <a:ext uri="{909E8E84-426E-40DD-AFC4-6F175D3DCCD1}">
                <a14:hiddenFill xmlns:a14="http://schemas.microsoft.com/office/drawing/2010/main">
                  <a:noFill/>
                </a14:hiddenFill>
              </a:ext>
            </a:extLst>
          </p:spPr>
        </p:cxn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endParaRPr lang="en-US" altLang="en-US" smtClean="0"/>
          </a:p>
        </p:txBody>
      </p:sp>
      <p:sp>
        <p:nvSpPr>
          <p:cNvPr id="18435" name="Content Placeholder 2"/>
          <p:cNvSpPr>
            <a:spLocks noGrp="1"/>
          </p:cNvSpPr>
          <p:nvPr>
            <p:ph idx="1"/>
          </p:nvPr>
        </p:nvSpPr>
        <p:spPr>
          <a:xfrm>
            <a:off x="800100" y="1905000"/>
            <a:ext cx="7543800" cy="1371600"/>
          </a:xfrm>
        </p:spPr>
        <p:txBody>
          <a:bodyPr/>
          <a:lstStyle/>
          <a:p>
            <a:r>
              <a:rPr lang="en-US" altLang="en-US" sz="2000" dirty="0" smtClean="0"/>
              <a:t>The hypothesis:  </a:t>
            </a:r>
          </a:p>
          <a:p>
            <a:pPr lvl="1"/>
            <a:endParaRPr lang="en-US" altLang="en-US" sz="800" dirty="0" smtClean="0"/>
          </a:p>
          <a:p>
            <a:pPr lvl="1"/>
            <a:r>
              <a:rPr lang="en-US" altLang="en-US" dirty="0" smtClean="0"/>
              <a:t>The Chiral Magnetic Effect will cause a separation of charge, above and below the reaction plane </a:t>
            </a:r>
          </a:p>
          <a:p>
            <a:pPr lvl="1"/>
            <a:endParaRPr lang="en-US" altLang="en-US" sz="800" dirty="0" smtClean="0"/>
          </a:p>
          <a:p>
            <a:pPr lvl="1"/>
            <a:r>
              <a:rPr lang="en-US" altLang="en-US" dirty="0" smtClean="0"/>
              <a:t>If the CME effect occurs in HI collisions, then it would be evidence for local P and CP violation in the strong interaction</a:t>
            </a:r>
          </a:p>
          <a:p>
            <a:pPr lvl="1"/>
            <a:endParaRPr lang="en-US" altLang="en-US" sz="800" dirty="0" smtClean="0"/>
          </a:p>
          <a:p>
            <a:pPr lvl="1"/>
            <a:r>
              <a:rPr lang="en-US" altLang="en-US" dirty="0" smtClean="0"/>
              <a:t>It is the smoking gun for chiral symmetry restoration</a:t>
            </a:r>
          </a:p>
          <a:p>
            <a:pPr lvl="1"/>
            <a:endParaRPr lang="en-US" altLang="en-US" dirty="0" smtClean="0"/>
          </a:p>
          <a:p>
            <a:endParaRPr lang="en-US" altLang="en-US" dirty="0" smtClean="0"/>
          </a:p>
          <a:p>
            <a:endParaRPr lang="en-US" altLang="en-US" dirty="0" smtClean="0"/>
          </a:p>
        </p:txBody>
      </p:sp>
      <p:sp>
        <p:nvSpPr>
          <p:cNvPr id="18436" name="Rectangle 4"/>
          <p:cNvSpPr>
            <a:spLocks noChangeArrowheads="1"/>
          </p:cNvSpPr>
          <p:nvPr/>
        </p:nvSpPr>
        <p:spPr bwMode="auto">
          <a:xfrm>
            <a:off x="1438275" y="4796199"/>
            <a:ext cx="6267450" cy="307777"/>
          </a:xfrm>
          <a:prstGeom prst="rect">
            <a:avLst/>
          </a:prstGeom>
          <a:solidFill>
            <a:srgbClr val="FFFD8F"/>
          </a:solidFill>
          <a:ln w="9525">
            <a:solidFill>
              <a:schemeClr val="tx1"/>
            </a:solidFill>
            <a:miter lim="800000"/>
            <a:headEnd/>
            <a:tailEnd/>
          </a:ln>
        </p:spPr>
        <p:txBody>
          <a:bodyPr wrap="square">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gn="ctr" eaLnBrk="1" hangingPunct="1"/>
            <a:r>
              <a:rPr lang="en-US" altLang="en-US" sz="1400" dirty="0">
                <a:solidFill>
                  <a:schemeClr val="tx1"/>
                </a:solidFill>
              </a:rPr>
              <a:t>A</a:t>
            </a:r>
            <a:r>
              <a:rPr lang="en-US" altLang="en-US" sz="1400" dirty="0" smtClean="0">
                <a:solidFill>
                  <a:schemeClr val="tx1"/>
                </a:solidFill>
              </a:rPr>
              <a:t> </a:t>
            </a:r>
            <a:r>
              <a:rPr lang="en-US" altLang="en-US" sz="1400" dirty="0">
                <a:solidFill>
                  <a:schemeClr val="tx1"/>
                </a:solidFill>
              </a:rPr>
              <a:t>feat of </a:t>
            </a:r>
            <a:r>
              <a:rPr lang="en-US" altLang="en-US" sz="1400" dirty="0" err="1">
                <a:solidFill>
                  <a:schemeClr val="tx1"/>
                </a:solidFill>
              </a:rPr>
              <a:t>nano</a:t>
            </a:r>
            <a:r>
              <a:rPr lang="en-US" altLang="en-US" sz="1400" dirty="0">
                <a:solidFill>
                  <a:schemeClr val="tx1"/>
                </a:solidFill>
              </a:rPr>
              <a:t>-engineering that would make Richard </a:t>
            </a:r>
            <a:r>
              <a:rPr lang="en-US" altLang="en-US" sz="1400" dirty="0" err="1">
                <a:solidFill>
                  <a:schemeClr val="tx1"/>
                </a:solidFill>
              </a:rPr>
              <a:t>Feyman</a:t>
            </a:r>
            <a:r>
              <a:rPr lang="en-US" altLang="en-US" sz="1400" dirty="0">
                <a:solidFill>
                  <a:schemeClr val="tx1"/>
                </a:solidFill>
              </a:rPr>
              <a:t> proud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85750" y="311150"/>
            <a:ext cx="8248650" cy="534988"/>
          </a:xfrm>
        </p:spPr>
        <p:txBody>
          <a:bodyPr/>
          <a:lstStyle/>
          <a:p>
            <a:r>
              <a:rPr lang="en-US" altLang="en-US" dirty="0" smtClean="0"/>
              <a:t>Ultra-Relativistic Nuclear Collisions</a:t>
            </a:r>
          </a:p>
        </p:txBody>
      </p:sp>
      <p:pic>
        <p:nvPicPr>
          <p:cNvPr id="29699" name="Picture 4" descr="screenshot_06252k_side_r1177002_t25_ev9"/>
          <p:cNvPicPr>
            <a:picLocks noChangeAspect="1" noChangeArrowheads="1"/>
          </p:cNvPicPr>
          <p:nvPr/>
        </p:nvPicPr>
        <p:blipFill>
          <a:blip r:embed="rId2">
            <a:extLst>
              <a:ext uri="{28A0092B-C50C-407E-A947-70E740481C1C}">
                <a14:useLocalDpi xmlns:a14="http://schemas.microsoft.com/office/drawing/2010/main" val="0"/>
              </a:ext>
            </a:extLst>
          </a:blip>
          <a:srcRect l="3026" r="3152" b="1961"/>
          <a:stretch>
            <a:fillRect/>
          </a:stretch>
        </p:blipFill>
        <p:spPr bwMode="auto">
          <a:xfrm>
            <a:off x="3733800" y="2286000"/>
            <a:ext cx="5029200" cy="405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5" descr="screenshot_06252k_front_r1177002_t25_ev9"/>
          <p:cNvPicPr>
            <a:picLocks noChangeAspect="1" noChangeArrowheads="1"/>
          </p:cNvPicPr>
          <p:nvPr/>
        </p:nvPicPr>
        <p:blipFill>
          <a:blip r:embed="rId3">
            <a:extLst>
              <a:ext uri="{28A0092B-C50C-407E-A947-70E740481C1C}">
                <a14:useLocalDpi xmlns:a14="http://schemas.microsoft.com/office/drawing/2010/main" val="0"/>
              </a:ext>
            </a:extLst>
          </a:blip>
          <a:srcRect l="10701" r="10832"/>
          <a:stretch>
            <a:fillRect/>
          </a:stretch>
        </p:blipFill>
        <p:spPr bwMode="auto">
          <a:xfrm>
            <a:off x="381000" y="990600"/>
            <a:ext cx="3638550" cy="357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ontent Placeholder 2"/>
          <p:cNvSpPr txBox="1">
            <a:spLocks/>
          </p:cNvSpPr>
          <p:nvPr/>
        </p:nvSpPr>
        <p:spPr>
          <a:xfrm>
            <a:off x="4124325" y="1057275"/>
            <a:ext cx="4824413" cy="1295400"/>
          </a:xfrm>
          <a:prstGeom prst="rect">
            <a:avLst/>
          </a:prstGeom>
        </p:spPr>
        <p:txBody>
          <a:bodyPr/>
          <a:lstStyle/>
          <a:p>
            <a:pPr marL="282575" indent="-282575" defTabSz="901700" eaLnBrk="0" hangingPunct="0">
              <a:lnSpc>
                <a:spcPct val="90000"/>
              </a:lnSpc>
              <a:spcBef>
                <a:spcPct val="30000"/>
              </a:spcBef>
              <a:buSzPct val="100000"/>
              <a:buFontTx/>
              <a:buChar char="•"/>
              <a:defRPr/>
            </a:pPr>
            <a:r>
              <a:rPr lang="en-US" kern="0" dirty="0">
                <a:solidFill>
                  <a:srgbClr val="0033CC"/>
                </a:solidFill>
                <a:latin typeface="Arial" pitchFamily="34" charset="0"/>
              </a:rPr>
              <a:t>Tracking </a:t>
            </a:r>
            <a:r>
              <a:rPr lang="en-US" kern="0" dirty="0" smtClean="0">
                <a:solidFill>
                  <a:srgbClr val="0033CC"/>
                </a:solidFill>
                <a:latin typeface="Arial" pitchFamily="34" charset="0"/>
              </a:rPr>
              <a:t>is </a:t>
            </a:r>
            <a:r>
              <a:rPr lang="en-US" kern="0" dirty="0">
                <a:solidFill>
                  <a:srgbClr val="0033CC"/>
                </a:solidFill>
                <a:latin typeface="Arial" pitchFamily="34" charset="0"/>
              </a:rPr>
              <a:t>done by the Main TPC and </a:t>
            </a:r>
            <a:r>
              <a:rPr lang="en-US" kern="0" dirty="0" smtClean="0">
                <a:solidFill>
                  <a:srgbClr val="0033CC"/>
                </a:solidFill>
                <a:latin typeface="Arial" pitchFamily="34" charset="0"/>
              </a:rPr>
              <a:t>other detectors</a:t>
            </a:r>
            <a:endParaRPr lang="en-US" sz="800" kern="0" dirty="0">
              <a:solidFill>
                <a:srgbClr val="0033CC"/>
              </a:solidFill>
              <a:latin typeface="Arial" pitchFamily="34" charset="0"/>
            </a:endParaRPr>
          </a:p>
          <a:p>
            <a:pPr marL="282575" indent="-282575" defTabSz="901700" eaLnBrk="0" hangingPunct="0">
              <a:lnSpc>
                <a:spcPct val="90000"/>
              </a:lnSpc>
              <a:spcBef>
                <a:spcPct val="30000"/>
              </a:spcBef>
              <a:buSzPct val="100000"/>
              <a:buFontTx/>
              <a:buChar char="•"/>
              <a:defRPr/>
            </a:pPr>
            <a:r>
              <a:rPr lang="en-US" kern="0" dirty="0">
                <a:solidFill>
                  <a:schemeClr val="accent2"/>
                </a:solidFill>
                <a:latin typeface="Arial" pitchFamily="34" charset="0"/>
              </a:rPr>
              <a:t>Tracking cuts: normal ‘flow’ cuts</a:t>
            </a:r>
          </a:p>
          <a:p>
            <a:pPr marL="547688" lvl="1" indent="-225425" defTabSz="901700" eaLnBrk="0" hangingPunct="0">
              <a:lnSpc>
                <a:spcPct val="90000"/>
              </a:lnSpc>
              <a:spcBef>
                <a:spcPct val="30000"/>
              </a:spcBef>
              <a:buSzPct val="100000"/>
              <a:buFontTx/>
              <a:buChar char="–"/>
              <a:defRPr/>
            </a:pPr>
            <a:r>
              <a:rPr lang="en-US" sz="1400" kern="0" dirty="0">
                <a:solidFill>
                  <a:schemeClr val="accent2"/>
                </a:solidFill>
                <a:latin typeface="Arial" pitchFamily="34" charset="0"/>
              </a:rPr>
              <a:t>|</a:t>
            </a:r>
            <a:r>
              <a:rPr lang="en-US" sz="1400" kern="0" dirty="0">
                <a:solidFill>
                  <a:schemeClr val="accent2"/>
                </a:solidFill>
                <a:latin typeface="Arial" pitchFamily="34" charset="0"/>
                <a:sym typeface="Symbol" pitchFamily="18" charset="2"/>
              </a:rPr>
              <a:t>|  </a:t>
            </a:r>
            <a:r>
              <a:rPr lang="en-US" sz="1200" kern="0" dirty="0">
                <a:solidFill>
                  <a:schemeClr val="accent2"/>
                </a:solidFill>
                <a:latin typeface="Arial" pitchFamily="34" charset="0"/>
                <a:sym typeface="Symbol" pitchFamily="18" charset="2"/>
              </a:rPr>
              <a:t>1.0</a:t>
            </a:r>
            <a:r>
              <a:rPr lang="en-US" sz="1400" kern="0" dirty="0">
                <a:solidFill>
                  <a:schemeClr val="accent2"/>
                </a:solidFill>
                <a:latin typeface="Arial" pitchFamily="34" charset="0"/>
                <a:sym typeface="Symbol" pitchFamily="18" charset="2"/>
              </a:rPr>
              <a:t>  and -</a:t>
            </a:r>
            <a:r>
              <a:rPr lang="en-US" sz="1200" kern="0" dirty="0">
                <a:solidFill>
                  <a:schemeClr val="accent2"/>
                </a:solidFill>
                <a:latin typeface="Arial" pitchFamily="34" charset="0"/>
                <a:sym typeface="Symbol" pitchFamily="18" charset="2"/>
              </a:rPr>
              <a:t>3.9</a:t>
            </a:r>
            <a:r>
              <a:rPr lang="en-US" sz="1400" kern="0" dirty="0">
                <a:solidFill>
                  <a:schemeClr val="accent2"/>
                </a:solidFill>
                <a:latin typeface="Arial" pitchFamily="34" charset="0"/>
                <a:sym typeface="Symbol" pitchFamily="18" charset="2"/>
              </a:rPr>
              <a:t>   -</a:t>
            </a:r>
            <a:r>
              <a:rPr lang="en-US" sz="1200" kern="0" dirty="0">
                <a:solidFill>
                  <a:schemeClr val="accent2"/>
                </a:solidFill>
                <a:latin typeface="Arial" pitchFamily="34" charset="0"/>
                <a:sym typeface="Symbol" pitchFamily="18" charset="2"/>
              </a:rPr>
              <a:t>2.9</a:t>
            </a:r>
            <a:r>
              <a:rPr lang="en-US" sz="1400" kern="0" dirty="0">
                <a:solidFill>
                  <a:schemeClr val="accent2"/>
                </a:solidFill>
                <a:latin typeface="Arial" pitchFamily="34" charset="0"/>
                <a:sym typeface="Symbol" pitchFamily="18" charset="2"/>
              </a:rPr>
              <a:t> ,   </a:t>
            </a:r>
            <a:r>
              <a:rPr lang="en-US" sz="1200" kern="0" dirty="0">
                <a:solidFill>
                  <a:schemeClr val="accent2"/>
                </a:solidFill>
                <a:latin typeface="Arial" pitchFamily="34" charset="0"/>
              </a:rPr>
              <a:t>0.15</a:t>
            </a:r>
            <a:r>
              <a:rPr lang="en-US" sz="1400" kern="0" dirty="0">
                <a:solidFill>
                  <a:schemeClr val="accent2"/>
                </a:solidFill>
                <a:latin typeface="Arial" pitchFamily="34" charset="0"/>
              </a:rPr>
              <a:t> </a:t>
            </a:r>
            <a:r>
              <a:rPr lang="en-US" sz="1400" kern="0" dirty="0">
                <a:solidFill>
                  <a:schemeClr val="accent2"/>
                </a:solidFill>
                <a:latin typeface="Arial" pitchFamily="34" charset="0"/>
                <a:sym typeface="Symbol" pitchFamily="18" charset="2"/>
              </a:rPr>
              <a:t> </a:t>
            </a:r>
            <a:r>
              <a:rPr lang="en-US" sz="1400" kern="0" dirty="0" err="1">
                <a:solidFill>
                  <a:schemeClr val="accent2"/>
                </a:solidFill>
                <a:latin typeface="Arial" pitchFamily="34" charset="0"/>
                <a:sym typeface="Symbol" pitchFamily="18" charset="2"/>
              </a:rPr>
              <a:t>p</a:t>
            </a:r>
            <a:r>
              <a:rPr lang="en-US" sz="1400" kern="0" baseline="-25000" dirty="0" err="1">
                <a:solidFill>
                  <a:schemeClr val="accent2"/>
                </a:solidFill>
                <a:latin typeface="Arial" pitchFamily="34" charset="0"/>
                <a:sym typeface="Symbol" pitchFamily="18" charset="2"/>
              </a:rPr>
              <a:t>T</a:t>
            </a:r>
            <a:r>
              <a:rPr lang="en-US" sz="1400" kern="0" dirty="0">
                <a:solidFill>
                  <a:schemeClr val="accent2"/>
                </a:solidFill>
                <a:latin typeface="Arial" pitchFamily="34" charset="0"/>
                <a:sym typeface="Symbol" pitchFamily="18" charset="2"/>
              </a:rPr>
              <a:t>  </a:t>
            </a:r>
            <a:r>
              <a:rPr lang="en-US" sz="1200" kern="0" dirty="0">
                <a:solidFill>
                  <a:schemeClr val="accent2"/>
                </a:solidFill>
                <a:latin typeface="Arial" pitchFamily="34" charset="0"/>
                <a:sym typeface="Symbol" pitchFamily="18" charset="2"/>
              </a:rPr>
              <a:t>2.0</a:t>
            </a:r>
            <a:r>
              <a:rPr lang="en-US" sz="1400" kern="0" dirty="0">
                <a:solidFill>
                  <a:schemeClr val="accent2"/>
                </a:solidFill>
                <a:latin typeface="Arial" pitchFamily="34" charset="0"/>
                <a:sym typeface="Symbol" pitchFamily="18" charset="2"/>
              </a:rPr>
              <a:t>  </a:t>
            </a:r>
            <a:r>
              <a:rPr lang="en-US" sz="1200" kern="0" dirty="0" err="1">
                <a:solidFill>
                  <a:schemeClr val="accent2"/>
                </a:solidFill>
                <a:latin typeface="Arial" pitchFamily="34" charset="0"/>
                <a:sym typeface="Symbol" pitchFamily="18" charset="2"/>
              </a:rPr>
              <a:t>GeV</a:t>
            </a:r>
            <a:r>
              <a:rPr lang="en-US" sz="1200" kern="0" dirty="0">
                <a:solidFill>
                  <a:schemeClr val="accent2"/>
                </a:solidFill>
                <a:latin typeface="Arial" pitchFamily="34" charset="0"/>
                <a:sym typeface="Symbol" pitchFamily="18" charset="2"/>
              </a:rPr>
              <a:t>/c</a:t>
            </a:r>
            <a:endParaRPr lang="en-US" sz="1200" kern="0" dirty="0">
              <a:solidFill>
                <a:schemeClr val="accent2"/>
              </a:solidFill>
              <a:latin typeface="Arial" pitchFamily="34" charset="0"/>
            </a:endParaRPr>
          </a:p>
        </p:txBody>
      </p:sp>
      <p:sp>
        <p:nvSpPr>
          <p:cNvPr id="29703" name="TextBox 7"/>
          <p:cNvSpPr txBox="1">
            <a:spLocks noChangeArrowheads="1"/>
          </p:cNvSpPr>
          <p:nvPr/>
        </p:nvSpPr>
        <p:spPr bwMode="auto">
          <a:xfrm>
            <a:off x="491384" y="4960832"/>
            <a:ext cx="2971800" cy="1169551"/>
          </a:xfrm>
          <a:prstGeom prst="rect">
            <a:avLst/>
          </a:prstGeom>
          <a:solidFill>
            <a:srgbClr val="FFFD8F"/>
          </a:solidFill>
          <a:ln w="12700">
            <a:solidFill>
              <a:schemeClr val="tx1"/>
            </a:solidFill>
            <a:miter lim="800000"/>
            <a:headEnd/>
            <a:tailEnd/>
          </a:ln>
        </p:spPr>
        <p:txBody>
          <a:bodyPr wrap="square">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sz="1400" dirty="0" smtClean="0">
                <a:solidFill>
                  <a:schemeClr val="tx1"/>
                </a:solidFill>
              </a:rPr>
              <a:t>CME analysis </a:t>
            </a:r>
            <a:r>
              <a:rPr lang="en-US" altLang="en-US" sz="1400" dirty="0">
                <a:solidFill>
                  <a:schemeClr val="tx1"/>
                </a:solidFill>
              </a:rPr>
              <a:t>is done by looking at the angular distribution of tracks; ignoring mass, energy, and momentum.  Only the angle of emission is used.</a:t>
            </a:r>
          </a:p>
        </p:txBody>
      </p:sp>
    </p:spTree>
    <p:extLst>
      <p:ext uri="{BB962C8B-B14F-4D97-AF65-F5344CB8AC3E}">
        <p14:creationId xmlns:p14="http://schemas.microsoft.com/office/powerpoint/2010/main" val="34528773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bwMode="auto">
          <a:xfrm>
            <a:off x="304800" y="4648200"/>
            <a:ext cx="8610600" cy="685800"/>
          </a:xfrm>
          <a:prstGeom prst="rect">
            <a:avLst/>
          </a:prstGeom>
          <a:solidFill>
            <a:schemeClr val="bg2">
              <a:lumMod val="40000"/>
              <a:lumOff val="60000"/>
            </a:schemeClr>
          </a:solidFill>
          <a:ln w="9525" cap="flat" cmpd="sng" algn="ctr">
            <a:noFill/>
            <a:prstDash val="solid"/>
            <a:round/>
            <a:headEnd type="none" w="med" len="med"/>
            <a:tailEnd type="none" w="med" len="med"/>
          </a:ln>
          <a:effectLst/>
        </p:spPr>
        <p:txBody>
          <a:bodyPr/>
          <a:lstStyle/>
          <a:p>
            <a:pPr eaLnBrk="0" hangingPunct="0">
              <a:lnSpc>
                <a:spcPct val="90000"/>
              </a:lnSpc>
              <a:defRPr/>
            </a:pPr>
            <a:endParaRPr lang="en-US">
              <a:latin typeface="Helvetica" pitchFamily="1" charset="0"/>
            </a:endParaRPr>
          </a:p>
        </p:txBody>
      </p:sp>
      <p:sp>
        <p:nvSpPr>
          <p:cNvPr id="1029" name="Title 1"/>
          <p:cNvSpPr>
            <a:spLocks noGrp="1"/>
          </p:cNvSpPr>
          <p:nvPr>
            <p:ph type="title"/>
          </p:nvPr>
        </p:nvSpPr>
        <p:spPr>
          <a:xfrm>
            <a:off x="285750" y="311150"/>
            <a:ext cx="8401050" cy="534988"/>
          </a:xfrm>
        </p:spPr>
        <p:txBody>
          <a:bodyPr/>
          <a:lstStyle/>
          <a:p>
            <a:r>
              <a:rPr lang="en-US" altLang="en-US" smtClean="0"/>
              <a:t>Full Fourier Transform of the Invariant Yield</a:t>
            </a:r>
          </a:p>
        </p:txBody>
      </p:sp>
      <p:sp>
        <p:nvSpPr>
          <p:cNvPr id="1030" name="Content Placeholder 2"/>
          <p:cNvSpPr>
            <a:spLocks noGrp="1"/>
          </p:cNvSpPr>
          <p:nvPr>
            <p:ph idx="1"/>
          </p:nvPr>
        </p:nvSpPr>
        <p:spPr>
          <a:xfrm>
            <a:off x="495300" y="3886200"/>
            <a:ext cx="8458200" cy="901700"/>
          </a:xfrm>
        </p:spPr>
        <p:txBody>
          <a:bodyPr/>
          <a:lstStyle/>
          <a:p>
            <a:endParaRPr lang="en-US" altLang="en-US" smtClean="0"/>
          </a:p>
          <a:p>
            <a:pPr>
              <a:buFontTx/>
              <a:buNone/>
            </a:pPr>
            <a:r>
              <a:rPr lang="en-US" altLang="en-US" smtClean="0">
                <a:solidFill>
                  <a:schemeClr val="accent2"/>
                </a:solidFill>
              </a:rPr>
              <a:t>If we want to test if parity is conserved then we should keep the extra terms</a:t>
            </a:r>
          </a:p>
        </p:txBody>
      </p:sp>
      <p:graphicFrame>
        <p:nvGraphicFramePr>
          <p:cNvPr id="1026" name="Object 4"/>
          <p:cNvGraphicFramePr>
            <a:graphicFrameLocks noChangeAspect="1"/>
          </p:cNvGraphicFramePr>
          <p:nvPr/>
        </p:nvGraphicFramePr>
        <p:xfrm>
          <a:off x="2301875" y="1143000"/>
          <a:ext cx="4540250" cy="2805113"/>
        </p:xfrm>
        <a:graphic>
          <a:graphicData uri="http://schemas.openxmlformats.org/presentationml/2006/ole">
            <mc:AlternateContent xmlns:mc="http://schemas.openxmlformats.org/markup-compatibility/2006">
              <mc:Choice xmlns:v="urn:schemas-microsoft-com:vml" Requires="v">
                <p:oleObj spid="_x0000_s86040" name="Equation" r:id="rId3" imgW="3022560" imgH="1866600" progId="Equation.3">
                  <p:embed/>
                </p:oleObj>
              </mc:Choice>
              <mc:Fallback>
                <p:oleObj name="Equation" r:id="rId3" imgW="3022560" imgH="1866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1875" y="1143000"/>
                        <a:ext cx="4540250" cy="2805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0" name="Object 6"/>
          <p:cNvGraphicFramePr>
            <a:graphicFrameLocks noChangeAspect="1"/>
          </p:cNvGraphicFramePr>
          <p:nvPr/>
        </p:nvGraphicFramePr>
        <p:xfrm>
          <a:off x="549275" y="4724400"/>
          <a:ext cx="8137525" cy="1336675"/>
        </p:xfrm>
        <a:graphic>
          <a:graphicData uri="http://schemas.openxmlformats.org/presentationml/2006/ole">
            <mc:AlternateContent xmlns:mc="http://schemas.openxmlformats.org/markup-compatibility/2006">
              <mc:Choice xmlns:v="urn:schemas-microsoft-com:vml" Requires="v">
                <p:oleObj spid="_x0000_s86041" name="Equation" r:id="rId5" imgW="6248160" imgH="1028520" progId="Equation.3">
                  <p:embed/>
                </p:oleObj>
              </mc:Choice>
              <mc:Fallback>
                <p:oleObj name="Equation" r:id="rId5" imgW="6248160" imgH="102852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275" y="4724400"/>
                        <a:ext cx="8137525" cy="1336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031" name="Straight Connector 11"/>
          <p:cNvCxnSpPr>
            <a:cxnSpLocks noChangeShapeType="1"/>
          </p:cNvCxnSpPr>
          <p:nvPr/>
        </p:nvCxnSpPr>
        <p:spPr bwMode="auto">
          <a:xfrm>
            <a:off x="3352800" y="5334000"/>
            <a:ext cx="838200"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lgn="ctr">
                <a:solidFill>
                  <a:srgbClr val="000000"/>
                </a:solidFill>
                <a:round/>
                <a:headEnd/>
                <a:tailEnd/>
              </a14:hiddenLine>
            </a:ext>
          </a:extLst>
        </p:spPr>
      </p:cxnSp>
      <p:cxnSp>
        <p:nvCxnSpPr>
          <p:cNvPr id="1032" name="Straight Connector 13"/>
          <p:cNvCxnSpPr>
            <a:cxnSpLocks noChangeShapeType="1"/>
          </p:cNvCxnSpPr>
          <p:nvPr/>
        </p:nvCxnSpPr>
        <p:spPr bwMode="auto">
          <a:xfrm>
            <a:off x="3333750" y="5181600"/>
            <a:ext cx="914400" cy="1588"/>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cxnSp>
        <p:nvCxnSpPr>
          <p:cNvPr id="1033" name="Straight Connector 16"/>
          <p:cNvCxnSpPr>
            <a:cxnSpLocks noChangeShapeType="1"/>
          </p:cNvCxnSpPr>
          <p:nvPr/>
        </p:nvCxnSpPr>
        <p:spPr bwMode="auto">
          <a:xfrm>
            <a:off x="5715000" y="5181600"/>
            <a:ext cx="990600" cy="1588"/>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sp>
        <p:nvSpPr>
          <p:cNvPr id="9" name="TextBox 8"/>
          <p:cNvSpPr txBox="1"/>
          <p:nvPr/>
        </p:nvSpPr>
        <p:spPr>
          <a:xfrm>
            <a:off x="1371600" y="6115050"/>
            <a:ext cx="6400800" cy="338138"/>
          </a:xfrm>
          <a:prstGeom prst="rect">
            <a:avLst/>
          </a:prstGeom>
          <a:solidFill>
            <a:schemeClr val="accent1">
              <a:lumMod val="40000"/>
              <a:lumOff val="60000"/>
            </a:schemeClr>
          </a:solidFill>
          <a:ln>
            <a:solidFill>
              <a:schemeClr val="tx1"/>
            </a:solidFill>
          </a:ln>
        </p:spPr>
        <p:txBody>
          <a:bodyPr>
            <a:spAutoFit/>
          </a:bodyPr>
          <a:lstStyle/>
          <a:p>
            <a:pPr>
              <a:defRPr/>
            </a:pPr>
            <a:r>
              <a:rPr lang="en-US" dirty="0">
                <a:solidFill>
                  <a:schemeClr val="tx1"/>
                </a:solidFill>
              </a:rPr>
              <a:t>The standard HI flow analysis assumes a </a:t>
            </a:r>
            <a:r>
              <a:rPr lang="en-US" dirty="0">
                <a:solidFill>
                  <a:schemeClr val="tx1"/>
                </a:solidFill>
                <a:sym typeface="Symbol"/>
              </a:rPr>
              <a:t> </a:t>
            </a:r>
            <a:r>
              <a:rPr lang="en-US" dirty="0">
                <a:solidFill>
                  <a:schemeClr val="tx1"/>
                </a:solidFill>
              </a:rPr>
              <a:t>0 and assigns </a:t>
            </a:r>
            <a:r>
              <a:rPr lang="en-US" dirty="0" err="1">
                <a:solidFill>
                  <a:schemeClr val="tx1"/>
                </a:solidFill>
              </a:rPr>
              <a:t>b</a:t>
            </a:r>
            <a:r>
              <a:rPr lang="en-US" baseline="-25000" dirty="0" err="1">
                <a:solidFill>
                  <a:schemeClr val="tx1"/>
                </a:solidFill>
              </a:rPr>
              <a:t>n</a:t>
            </a:r>
            <a:r>
              <a:rPr lang="en-US" dirty="0">
                <a:solidFill>
                  <a:schemeClr val="tx1"/>
                </a:solidFill>
              </a:rPr>
              <a:t> </a:t>
            </a:r>
            <a:r>
              <a:rPr lang="en-US" dirty="0">
                <a:solidFill>
                  <a:schemeClr val="tx1"/>
                </a:solidFill>
                <a:sym typeface="Symbol"/>
              </a:rPr>
              <a:t> </a:t>
            </a:r>
            <a:r>
              <a:rPr lang="en-US" dirty="0" err="1">
                <a:solidFill>
                  <a:schemeClr val="tx1"/>
                </a:solidFill>
              </a:rPr>
              <a:t>v</a:t>
            </a:r>
            <a:r>
              <a:rPr lang="en-US" baseline="-25000" dirty="0" err="1">
                <a:solidFill>
                  <a:schemeClr val="tx1"/>
                </a:solidFill>
              </a:rPr>
              <a:t>n</a:t>
            </a:r>
            <a:endParaRPr lang="en-US" baseline="-25000" dirty="0">
              <a:solidFill>
                <a:schemeClr val="tx1"/>
              </a:solidFill>
            </a:endParaRPr>
          </a:p>
        </p:txBody>
      </p:sp>
    </p:spTree>
    <p:extLst>
      <p:ext uri="{BB962C8B-B14F-4D97-AF65-F5344CB8AC3E}">
        <p14:creationId xmlns:p14="http://schemas.microsoft.com/office/powerpoint/2010/main" val="14305179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3" name="Straight Arrow Connector 52"/>
          <p:cNvCxnSpPr/>
          <p:nvPr/>
        </p:nvCxnSpPr>
        <p:spPr>
          <a:xfrm rot="5400000" flipH="1" flipV="1">
            <a:off x="4898232" y="2105818"/>
            <a:ext cx="831850" cy="417513"/>
          </a:xfrm>
          <a:prstGeom prst="straightConnector1">
            <a:avLst/>
          </a:prstGeom>
          <a:ln w="19050">
            <a:solidFill>
              <a:srgbClr val="0000CC"/>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5486400" y="2051050"/>
            <a:ext cx="825500" cy="812800"/>
          </a:xfrm>
          <a:prstGeom prst="straightConnector1">
            <a:avLst/>
          </a:prstGeom>
          <a:ln w="19050">
            <a:solidFill>
              <a:srgbClr val="0000CC"/>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6200000" flipH="1">
            <a:off x="2472531" y="2555082"/>
            <a:ext cx="4227513" cy="2273300"/>
          </a:xfrm>
          <a:prstGeom prst="straightConnector1">
            <a:avLst/>
          </a:prstGeom>
          <a:ln w="9525">
            <a:solidFill>
              <a:schemeClr val="tx1"/>
            </a:solidFill>
            <a:prstDash val="solid"/>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2243138" y="2414588"/>
            <a:ext cx="4600575" cy="2474912"/>
          </a:xfrm>
          <a:prstGeom prst="straightConnector1">
            <a:avLst/>
          </a:prstGeom>
          <a:ln w="952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3276600" y="3563938"/>
            <a:ext cx="24384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cxnSp>
        <p:nvCxnSpPr>
          <p:cNvPr id="7" name="Straight Arrow Connector 6"/>
          <p:cNvCxnSpPr/>
          <p:nvPr/>
        </p:nvCxnSpPr>
        <p:spPr>
          <a:xfrm rot="10800000" flipH="1">
            <a:off x="1857375" y="3635375"/>
            <a:ext cx="5267325" cy="1588"/>
          </a:xfrm>
          <a:prstGeom prst="straightConnector1">
            <a:avLst/>
          </a:prstGeom>
          <a:ln w="285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rot="5400000">
            <a:off x="2161382" y="3688556"/>
            <a:ext cx="4800600" cy="1587"/>
          </a:xfrm>
          <a:prstGeom prst="straightConnector1">
            <a:avLst/>
          </a:prstGeom>
          <a:ln w="28575">
            <a:solidFill>
              <a:schemeClr val="tx1"/>
            </a:solidFill>
            <a:prstDash val="dash"/>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32" name="Oval 31"/>
          <p:cNvSpPr/>
          <p:nvPr/>
        </p:nvSpPr>
        <p:spPr>
          <a:xfrm rot="19886932">
            <a:off x="3371850" y="2651125"/>
            <a:ext cx="2363788" cy="19446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30730" name="TextBox 15"/>
          <p:cNvSpPr txBox="1">
            <a:spLocks noChangeArrowheads="1"/>
          </p:cNvSpPr>
          <p:nvPr/>
        </p:nvSpPr>
        <p:spPr bwMode="auto">
          <a:xfrm>
            <a:off x="4402138" y="914400"/>
            <a:ext cx="685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rPr>
              <a:t>Y</a:t>
            </a:r>
            <a:r>
              <a:rPr lang="en-US" altLang="en-US" baseline="-25000">
                <a:solidFill>
                  <a:schemeClr val="tx1"/>
                </a:solidFill>
              </a:rPr>
              <a:t>Lab</a:t>
            </a:r>
          </a:p>
        </p:txBody>
      </p:sp>
      <p:sp>
        <p:nvSpPr>
          <p:cNvPr id="44" name="Rectangle 43"/>
          <p:cNvSpPr/>
          <p:nvPr/>
        </p:nvSpPr>
        <p:spPr>
          <a:xfrm rot="19917384">
            <a:off x="6142038" y="2441575"/>
            <a:ext cx="914400" cy="60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0732" name="TextBox 41"/>
          <p:cNvSpPr txBox="1">
            <a:spLocks noChangeArrowheads="1"/>
          </p:cNvSpPr>
          <p:nvPr/>
        </p:nvSpPr>
        <p:spPr bwMode="auto">
          <a:xfrm>
            <a:off x="7200900" y="3444875"/>
            <a:ext cx="685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rPr>
              <a:t>X</a:t>
            </a:r>
            <a:r>
              <a:rPr lang="en-US" altLang="en-US" baseline="-25000">
                <a:solidFill>
                  <a:schemeClr val="tx1"/>
                </a:solidFill>
              </a:rPr>
              <a:t>Lab</a:t>
            </a:r>
          </a:p>
        </p:txBody>
      </p:sp>
      <p:cxnSp>
        <p:nvCxnSpPr>
          <p:cNvPr id="40" name="Straight Arrow Connector 39"/>
          <p:cNvCxnSpPr/>
          <p:nvPr/>
        </p:nvCxnSpPr>
        <p:spPr>
          <a:xfrm rot="16200000" flipH="1">
            <a:off x="4390232" y="4466431"/>
            <a:ext cx="1741488" cy="936625"/>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5584825" y="2392363"/>
            <a:ext cx="1296988" cy="69850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16200000" flipH="1">
            <a:off x="3067844" y="1951832"/>
            <a:ext cx="1625600" cy="874712"/>
          </a:xfrm>
          <a:prstGeom prst="straightConnector1">
            <a:avLst/>
          </a:prstGeom>
          <a:ln w="28575">
            <a:solidFill>
              <a:schemeClr val="tx1"/>
            </a:solidFill>
            <a:prstDash val="solid"/>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3448049" y="3174135"/>
            <a:ext cx="1371600" cy="1371600"/>
          </a:xfrm>
          <a:prstGeom prst="ellipse">
            <a:avLst/>
          </a:prstGeom>
          <a:gradFill flip="none" rotWithShape="1">
            <a:gsLst>
              <a:gs pos="0">
                <a:srgbClr val="00B050">
                  <a:alpha val="0"/>
                </a:srgbClr>
              </a:gs>
              <a:gs pos="66000">
                <a:srgbClr val="00B050"/>
              </a:gs>
              <a:gs pos="100000">
                <a:schemeClr val="bg1">
                  <a:lumMod val="75000"/>
                </a:schemeClr>
              </a:gs>
            </a:gsLst>
            <a:path path="circle">
              <a:fillToRect l="50000" t="50000" r="50000" b="50000"/>
            </a:path>
            <a:tileRect/>
          </a:gradFill>
          <a:ln w="3175">
            <a:solidFill>
              <a:srgbClr val="99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9" name="Oval 8"/>
          <p:cNvSpPr/>
          <p:nvPr/>
        </p:nvSpPr>
        <p:spPr>
          <a:xfrm>
            <a:off x="4286249" y="2716935"/>
            <a:ext cx="1371600" cy="1371600"/>
          </a:xfrm>
          <a:prstGeom prst="ellipse">
            <a:avLst/>
          </a:prstGeom>
          <a:gradFill flip="none" rotWithShape="1">
            <a:gsLst>
              <a:gs pos="0">
                <a:srgbClr val="0202AF">
                  <a:alpha val="10000"/>
                </a:srgbClr>
              </a:gs>
              <a:gs pos="66000">
                <a:srgbClr val="0202AF">
                  <a:alpha val="84000"/>
                </a:srgbClr>
              </a:gs>
              <a:gs pos="100000">
                <a:srgbClr val="003399">
                  <a:tint val="23500"/>
                  <a:satMod val="160000"/>
                </a:srgbClr>
              </a:gs>
            </a:gsLst>
            <a:path path="circle">
              <a:fillToRect l="50000" t="50000" r="50000" b="50000"/>
            </a:path>
            <a:tileRect/>
          </a:gradFill>
          <a:ln w="3175">
            <a:solidFill>
              <a:srgbClr val="7396D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30742" name="TextBox 44"/>
          <p:cNvSpPr txBox="1">
            <a:spLocks noChangeArrowheads="1"/>
          </p:cNvSpPr>
          <p:nvPr/>
        </p:nvSpPr>
        <p:spPr bwMode="auto">
          <a:xfrm rot="-1967542">
            <a:off x="5476875" y="2606675"/>
            <a:ext cx="685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sym typeface="Symbol" pitchFamily="18" charset="2"/>
              </a:rPr>
              <a:t></a:t>
            </a:r>
            <a:r>
              <a:rPr lang="en-US" altLang="en-US" baseline="-25000">
                <a:solidFill>
                  <a:schemeClr val="tx1"/>
                </a:solidFill>
                <a:sym typeface="Symbol" pitchFamily="18" charset="2"/>
              </a:rPr>
              <a:t></a:t>
            </a:r>
            <a:endParaRPr lang="en-US" altLang="en-US" baseline="-25000">
              <a:solidFill>
                <a:schemeClr val="tx1"/>
              </a:solidFill>
            </a:endParaRPr>
          </a:p>
        </p:txBody>
      </p:sp>
      <p:sp>
        <p:nvSpPr>
          <p:cNvPr id="30743" name="TextBox 45"/>
          <p:cNvSpPr txBox="1">
            <a:spLocks noChangeArrowheads="1"/>
          </p:cNvSpPr>
          <p:nvPr/>
        </p:nvSpPr>
        <p:spPr bwMode="auto">
          <a:xfrm>
            <a:off x="5722938" y="3265488"/>
            <a:ext cx="6858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sym typeface="Symbol" pitchFamily="18" charset="2"/>
              </a:rPr>
              <a:t></a:t>
            </a:r>
            <a:r>
              <a:rPr lang="en-US" altLang="en-US" baseline="-25000">
                <a:solidFill>
                  <a:schemeClr val="tx1"/>
                </a:solidFill>
                <a:sym typeface="Symbol" pitchFamily="18" charset="2"/>
              </a:rPr>
              <a:t>RP</a:t>
            </a:r>
            <a:endParaRPr lang="en-US" altLang="en-US" baseline="-25000">
              <a:solidFill>
                <a:schemeClr val="tx1"/>
              </a:solidFill>
            </a:endParaRPr>
          </a:p>
        </p:txBody>
      </p:sp>
      <p:sp>
        <p:nvSpPr>
          <p:cNvPr id="30744" name="TextBox 46"/>
          <p:cNvSpPr txBox="1">
            <a:spLocks noChangeArrowheads="1"/>
          </p:cNvSpPr>
          <p:nvPr/>
        </p:nvSpPr>
        <p:spPr bwMode="auto">
          <a:xfrm rot="-3154434">
            <a:off x="5324476" y="2124075"/>
            <a:ext cx="6858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sym typeface="Symbol" pitchFamily="18" charset="2"/>
              </a:rPr>
              <a:t></a:t>
            </a:r>
            <a:r>
              <a:rPr lang="en-US" altLang="en-US" baseline="-25000">
                <a:solidFill>
                  <a:schemeClr val="tx1"/>
                </a:solidFill>
                <a:sym typeface="Symbol" pitchFamily="18" charset="2"/>
              </a:rPr>
              <a:t></a:t>
            </a:r>
            <a:endParaRPr lang="en-US" altLang="en-US" baseline="-25000">
              <a:solidFill>
                <a:schemeClr val="tx1"/>
              </a:solidFill>
            </a:endParaRPr>
          </a:p>
        </p:txBody>
      </p:sp>
      <p:sp>
        <p:nvSpPr>
          <p:cNvPr id="48" name="Arc 47"/>
          <p:cNvSpPr/>
          <p:nvPr/>
        </p:nvSpPr>
        <p:spPr>
          <a:xfrm rot="21359581">
            <a:off x="4491038" y="2003425"/>
            <a:ext cx="1922462" cy="2363788"/>
          </a:xfrm>
          <a:prstGeom prst="arc">
            <a:avLst>
              <a:gd name="adj1" fmla="val 16669935"/>
              <a:gd name="adj2" fmla="val 19929242"/>
            </a:avLst>
          </a:prstGeom>
          <a:ln w="127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49" name="Arc 48"/>
          <p:cNvSpPr/>
          <p:nvPr/>
        </p:nvSpPr>
        <p:spPr>
          <a:xfrm rot="689493">
            <a:off x="4170363" y="2228850"/>
            <a:ext cx="2108200" cy="2301875"/>
          </a:xfrm>
          <a:prstGeom prst="arc">
            <a:avLst>
              <a:gd name="adj1" fmla="val 19130017"/>
              <a:gd name="adj2" fmla="val 21556297"/>
            </a:avLst>
          </a:prstGeom>
          <a:ln w="127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52" name="Arc 51"/>
          <p:cNvSpPr/>
          <p:nvPr/>
        </p:nvSpPr>
        <p:spPr>
          <a:xfrm rot="689493">
            <a:off x="4170363" y="2228850"/>
            <a:ext cx="2108200" cy="2301875"/>
          </a:xfrm>
          <a:prstGeom prst="arc">
            <a:avLst>
              <a:gd name="adj1" fmla="val 17794957"/>
              <a:gd name="adj2" fmla="val 18799572"/>
            </a:avLst>
          </a:prstGeom>
          <a:ln w="127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30748" name="Title 61"/>
          <p:cNvSpPr>
            <a:spLocks noGrp="1"/>
          </p:cNvSpPr>
          <p:nvPr>
            <p:ph type="title"/>
          </p:nvPr>
        </p:nvSpPr>
        <p:spPr/>
        <p:txBody>
          <a:bodyPr/>
          <a:lstStyle/>
          <a:p>
            <a:r>
              <a:rPr lang="en-US" altLang="en-US" smtClean="0"/>
              <a:t>Analysis Uses Standard Flow Tools</a:t>
            </a:r>
          </a:p>
        </p:txBody>
      </p:sp>
      <p:sp>
        <p:nvSpPr>
          <p:cNvPr id="30749" name="TextBox 66"/>
          <p:cNvSpPr txBox="1">
            <a:spLocks noChangeArrowheads="1"/>
          </p:cNvSpPr>
          <p:nvPr/>
        </p:nvSpPr>
        <p:spPr bwMode="auto">
          <a:xfrm>
            <a:off x="3314700" y="5867400"/>
            <a:ext cx="2514600"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endParaRPr lang="en-US" altLang="en-US"/>
          </a:p>
        </p:txBody>
      </p:sp>
      <p:sp>
        <p:nvSpPr>
          <p:cNvPr id="30750" name="Content Placeholder 64"/>
          <p:cNvSpPr>
            <a:spLocks noGrp="1"/>
          </p:cNvSpPr>
          <p:nvPr>
            <p:ph idx="1"/>
          </p:nvPr>
        </p:nvSpPr>
        <p:spPr>
          <a:xfrm>
            <a:off x="428625" y="5934075"/>
            <a:ext cx="8305800" cy="590550"/>
          </a:xfrm>
        </p:spPr>
        <p:txBody>
          <a:bodyPr/>
          <a:lstStyle/>
          <a:p>
            <a:r>
              <a:rPr lang="en-US" altLang="en-US" smtClean="0"/>
              <a:t>The line between the centers of the nuclei and the beam axis define the reaction plane – perpendicular to angular momentum vector and B field </a:t>
            </a:r>
          </a:p>
        </p:txBody>
      </p:sp>
      <p:sp>
        <p:nvSpPr>
          <p:cNvPr id="30751" name="Rectangle 56"/>
          <p:cNvSpPr>
            <a:spLocks noChangeArrowheads="1"/>
          </p:cNvSpPr>
          <p:nvPr/>
        </p:nvSpPr>
        <p:spPr bwMode="auto">
          <a:xfrm rot="-1795316">
            <a:off x="1946275" y="4573588"/>
            <a:ext cx="776288" cy="549275"/>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nSpc>
                <a:spcPct val="90000"/>
              </a:lnSpc>
            </a:pPr>
            <a:endParaRPr lang="en-US" altLang="en-US"/>
          </a:p>
        </p:txBody>
      </p:sp>
      <p:sp>
        <p:nvSpPr>
          <p:cNvPr id="30752" name="TextBox 40"/>
          <p:cNvSpPr txBox="1">
            <a:spLocks noChangeArrowheads="1"/>
          </p:cNvSpPr>
          <p:nvPr/>
        </p:nvSpPr>
        <p:spPr bwMode="auto">
          <a:xfrm rot="-1718716">
            <a:off x="2028825" y="4410075"/>
            <a:ext cx="1066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b="0">
                <a:solidFill>
                  <a:schemeClr val="tx1"/>
                </a:solidFill>
              </a:rPr>
              <a:t>Reaction</a:t>
            </a:r>
          </a:p>
        </p:txBody>
      </p:sp>
      <p:sp>
        <p:nvSpPr>
          <p:cNvPr id="30753" name="TextBox 42"/>
          <p:cNvSpPr txBox="1">
            <a:spLocks noChangeArrowheads="1"/>
          </p:cNvSpPr>
          <p:nvPr/>
        </p:nvSpPr>
        <p:spPr bwMode="auto">
          <a:xfrm rot="-1687477">
            <a:off x="2170113" y="4700588"/>
            <a:ext cx="7413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b="0">
                <a:solidFill>
                  <a:schemeClr val="tx1"/>
                </a:solidFill>
              </a:rPr>
              <a:t>Plane</a:t>
            </a:r>
          </a:p>
        </p:txBody>
      </p:sp>
      <p:cxnSp>
        <p:nvCxnSpPr>
          <p:cNvPr id="51" name="Straight Arrow Connector 50"/>
          <p:cNvCxnSpPr/>
          <p:nvPr/>
        </p:nvCxnSpPr>
        <p:spPr>
          <a:xfrm flipV="1">
            <a:off x="2238375" y="4192588"/>
            <a:ext cx="1292225" cy="695325"/>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0755" name="Group 53"/>
          <p:cNvGrpSpPr>
            <a:grpSpLocks/>
          </p:cNvGrpSpPr>
          <p:nvPr/>
        </p:nvGrpSpPr>
        <p:grpSpPr bwMode="auto">
          <a:xfrm>
            <a:off x="3556000" y="1371600"/>
            <a:ext cx="457200" cy="400050"/>
            <a:chOff x="3556000" y="1371600"/>
            <a:chExt cx="457200" cy="400050"/>
          </a:xfrm>
        </p:grpSpPr>
        <p:sp>
          <p:nvSpPr>
            <p:cNvPr id="30762" name="TextBox 21"/>
            <p:cNvSpPr txBox="1">
              <a:spLocks noChangeArrowheads="1"/>
            </p:cNvSpPr>
            <p:nvPr/>
          </p:nvSpPr>
          <p:spPr bwMode="auto">
            <a:xfrm>
              <a:off x="3556000" y="1371600"/>
              <a:ext cx="457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sz="2000">
                  <a:solidFill>
                    <a:schemeClr val="tx1"/>
                  </a:solidFill>
                  <a:latin typeface="Arial" pitchFamily="34" charset="0"/>
                </a:rPr>
                <a:t>B</a:t>
              </a:r>
            </a:p>
          </p:txBody>
        </p:sp>
        <p:cxnSp>
          <p:nvCxnSpPr>
            <p:cNvPr id="30763" name="Straight Arrow Connector 44"/>
            <p:cNvCxnSpPr>
              <a:cxnSpLocks noChangeShapeType="1"/>
            </p:cNvCxnSpPr>
            <p:nvPr/>
          </p:nvCxnSpPr>
          <p:spPr bwMode="auto">
            <a:xfrm>
              <a:off x="3667125" y="1436687"/>
              <a:ext cx="152400" cy="1588"/>
            </a:xfrm>
            <a:prstGeom prst="straightConnector1">
              <a:avLst/>
            </a:prstGeom>
            <a:noFill/>
            <a:ln w="19050" algn="ctr">
              <a:solidFill>
                <a:schemeClr val="tx1"/>
              </a:solidFill>
              <a:round/>
              <a:headEnd/>
              <a:tailEnd type="triangle" w="sm" len="sm"/>
            </a:ln>
            <a:extLst>
              <a:ext uri="{909E8E84-426E-40DD-AFC4-6F175D3DCCD1}">
                <a14:hiddenFill xmlns:a14="http://schemas.microsoft.com/office/drawing/2010/main">
                  <a:noFill/>
                </a14:hiddenFill>
              </a:ext>
            </a:extLst>
          </p:spPr>
        </p:cxnSp>
      </p:grpSp>
      <p:grpSp>
        <p:nvGrpSpPr>
          <p:cNvPr id="30756" name="Group 66"/>
          <p:cNvGrpSpPr>
            <a:grpSpLocks/>
          </p:cNvGrpSpPr>
          <p:nvPr/>
        </p:nvGrpSpPr>
        <p:grpSpPr bwMode="auto">
          <a:xfrm>
            <a:off x="6324600" y="1670050"/>
            <a:ext cx="533400" cy="338138"/>
            <a:chOff x="6324600" y="1670050"/>
            <a:chExt cx="533400" cy="338138"/>
          </a:xfrm>
        </p:grpSpPr>
        <p:sp>
          <p:nvSpPr>
            <p:cNvPr id="30760" name="TextBox 58"/>
            <p:cNvSpPr txBox="1">
              <a:spLocks noChangeArrowheads="1"/>
            </p:cNvSpPr>
            <p:nvPr/>
          </p:nvSpPr>
          <p:spPr bwMode="auto">
            <a:xfrm>
              <a:off x="6324600" y="1670050"/>
              <a:ext cx="533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rPr>
                <a:t>p</a:t>
              </a:r>
              <a:r>
                <a:rPr lang="en-US" altLang="en-US" baseline="-25000">
                  <a:solidFill>
                    <a:schemeClr val="tx1"/>
                  </a:solidFill>
                  <a:sym typeface="Symbol" pitchFamily="18" charset="2"/>
                </a:rPr>
                <a:t></a:t>
              </a:r>
              <a:endParaRPr lang="en-US" altLang="en-US" baseline="-25000">
                <a:solidFill>
                  <a:schemeClr val="tx1"/>
                </a:solidFill>
              </a:endParaRPr>
            </a:p>
          </p:txBody>
        </p:sp>
        <p:cxnSp>
          <p:nvCxnSpPr>
            <p:cNvPr id="30761" name="Straight Arrow Connector 45"/>
            <p:cNvCxnSpPr>
              <a:cxnSpLocks noChangeShapeType="1"/>
            </p:cNvCxnSpPr>
            <p:nvPr/>
          </p:nvCxnSpPr>
          <p:spPr bwMode="auto">
            <a:xfrm>
              <a:off x="6424611" y="1768478"/>
              <a:ext cx="128589" cy="1588"/>
            </a:xfrm>
            <a:prstGeom prst="straightConnector1">
              <a:avLst/>
            </a:prstGeom>
            <a:noFill/>
            <a:ln w="9525" algn="ctr">
              <a:solidFill>
                <a:schemeClr val="tx1"/>
              </a:solidFill>
              <a:round/>
              <a:headEnd/>
              <a:tailEnd type="triangle" w="sm" len="sm"/>
            </a:ln>
            <a:extLst>
              <a:ext uri="{909E8E84-426E-40DD-AFC4-6F175D3DCCD1}">
                <a14:hiddenFill xmlns:a14="http://schemas.microsoft.com/office/drawing/2010/main">
                  <a:noFill/>
                </a14:hiddenFill>
              </a:ext>
            </a:extLst>
          </p:spPr>
        </p:cxnSp>
      </p:grpSp>
      <p:grpSp>
        <p:nvGrpSpPr>
          <p:cNvPr id="30757" name="Group 67"/>
          <p:cNvGrpSpPr>
            <a:grpSpLocks/>
          </p:cNvGrpSpPr>
          <p:nvPr/>
        </p:nvGrpSpPr>
        <p:grpSpPr bwMode="auto">
          <a:xfrm>
            <a:off x="5410200" y="1403350"/>
            <a:ext cx="533400" cy="338138"/>
            <a:chOff x="5410200" y="1403350"/>
            <a:chExt cx="533400" cy="338138"/>
          </a:xfrm>
        </p:grpSpPr>
        <p:sp>
          <p:nvSpPr>
            <p:cNvPr id="30758" name="TextBox 57"/>
            <p:cNvSpPr txBox="1">
              <a:spLocks noChangeArrowheads="1"/>
            </p:cNvSpPr>
            <p:nvPr/>
          </p:nvSpPr>
          <p:spPr bwMode="auto">
            <a:xfrm>
              <a:off x="5410200" y="1403350"/>
              <a:ext cx="533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rPr>
                <a:t>p</a:t>
              </a:r>
              <a:r>
                <a:rPr lang="en-US" altLang="en-US" baseline="-25000">
                  <a:solidFill>
                    <a:schemeClr val="tx1"/>
                  </a:solidFill>
                  <a:sym typeface="Symbol" pitchFamily="18" charset="2"/>
                </a:rPr>
                <a:t></a:t>
              </a:r>
              <a:endParaRPr lang="en-US" altLang="en-US" baseline="-25000">
                <a:solidFill>
                  <a:schemeClr val="tx1"/>
                </a:solidFill>
              </a:endParaRPr>
            </a:p>
          </p:txBody>
        </p:sp>
        <p:cxnSp>
          <p:nvCxnSpPr>
            <p:cNvPr id="30759" name="Straight Arrow Connector 64"/>
            <p:cNvCxnSpPr>
              <a:cxnSpLocks noChangeShapeType="1"/>
            </p:cNvCxnSpPr>
            <p:nvPr/>
          </p:nvCxnSpPr>
          <p:spPr bwMode="auto">
            <a:xfrm>
              <a:off x="5510215" y="1498597"/>
              <a:ext cx="128589" cy="1588"/>
            </a:xfrm>
            <a:prstGeom prst="straightConnector1">
              <a:avLst/>
            </a:prstGeom>
            <a:noFill/>
            <a:ln w="9525" algn="ctr">
              <a:solidFill>
                <a:schemeClr val="tx1"/>
              </a:solidFill>
              <a:round/>
              <a:headEnd/>
              <a:tailEnd type="triangle" w="sm" len="sm"/>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4169318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3" name="Straight Arrow Connector 52"/>
          <p:cNvCxnSpPr/>
          <p:nvPr/>
        </p:nvCxnSpPr>
        <p:spPr>
          <a:xfrm rot="5400000" flipH="1" flipV="1">
            <a:off x="4898232" y="2105818"/>
            <a:ext cx="831850" cy="417513"/>
          </a:xfrm>
          <a:prstGeom prst="straightConnector1">
            <a:avLst/>
          </a:prstGeom>
          <a:ln w="19050">
            <a:solidFill>
              <a:srgbClr val="0000CC"/>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5486400" y="2051050"/>
            <a:ext cx="825500" cy="812800"/>
          </a:xfrm>
          <a:prstGeom prst="straightConnector1">
            <a:avLst/>
          </a:prstGeom>
          <a:ln w="19050">
            <a:solidFill>
              <a:srgbClr val="0000CC"/>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6200000" flipH="1">
            <a:off x="2472531" y="2555082"/>
            <a:ext cx="4227513" cy="2273300"/>
          </a:xfrm>
          <a:prstGeom prst="straightConnector1">
            <a:avLst/>
          </a:prstGeom>
          <a:ln w="9525">
            <a:solidFill>
              <a:schemeClr val="tx1"/>
            </a:solidFill>
            <a:prstDash val="solid"/>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1749" name="Group 32"/>
          <p:cNvGrpSpPr>
            <a:grpSpLocks noChangeAspect="1"/>
          </p:cNvGrpSpPr>
          <p:nvPr/>
        </p:nvGrpSpPr>
        <p:grpSpPr bwMode="auto">
          <a:xfrm>
            <a:off x="2190750" y="1908175"/>
            <a:ext cx="4738688" cy="3390900"/>
            <a:chOff x="2432783" y="1883081"/>
            <a:chExt cx="4229810" cy="3027303"/>
          </a:xfrm>
        </p:grpSpPr>
        <p:sp>
          <p:nvSpPr>
            <p:cNvPr id="63" name="Oval 62"/>
            <p:cNvSpPr/>
            <p:nvPr/>
          </p:nvSpPr>
          <p:spPr>
            <a:xfrm rot="19886932">
              <a:off x="2432783" y="2747620"/>
              <a:ext cx="2641328" cy="2162764"/>
            </a:xfrm>
            <a:prstGeom prst="ellipse">
              <a:avLst/>
            </a:prstGeom>
            <a:noFill/>
            <a:ln>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64" name="Oval 63"/>
            <p:cNvSpPr/>
            <p:nvPr/>
          </p:nvSpPr>
          <p:spPr>
            <a:xfrm rot="19886932">
              <a:off x="4021265" y="1883081"/>
              <a:ext cx="2641328" cy="2162764"/>
            </a:xfrm>
            <a:prstGeom prst="ellipse">
              <a:avLst/>
            </a:prstGeom>
            <a:noFill/>
            <a:ln>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grpSp>
      <p:cxnSp>
        <p:nvCxnSpPr>
          <p:cNvPr id="11" name="Straight Arrow Connector 10"/>
          <p:cNvCxnSpPr/>
          <p:nvPr/>
        </p:nvCxnSpPr>
        <p:spPr>
          <a:xfrm flipV="1">
            <a:off x="2243138" y="2414588"/>
            <a:ext cx="4600575" cy="2474912"/>
          </a:xfrm>
          <a:prstGeom prst="straightConnector1">
            <a:avLst/>
          </a:prstGeom>
          <a:ln w="952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3276600" y="3563938"/>
            <a:ext cx="24384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cxnSp>
        <p:nvCxnSpPr>
          <p:cNvPr id="7" name="Straight Arrow Connector 6"/>
          <p:cNvCxnSpPr/>
          <p:nvPr/>
        </p:nvCxnSpPr>
        <p:spPr>
          <a:xfrm rot="10800000" flipH="1">
            <a:off x="1857375" y="3635375"/>
            <a:ext cx="5267325" cy="1588"/>
          </a:xfrm>
          <a:prstGeom prst="straightConnector1">
            <a:avLst/>
          </a:prstGeom>
          <a:ln w="285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rot="5400000">
            <a:off x="2161382" y="3688556"/>
            <a:ext cx="4800600" cy="1587"/>
          </a:xfrm>
          <a:prstGeom prst="straightConnector1">
            <a:avLst/>
          </a:prstGeom>
          <a:ln w="28575">
            <a:solidFill>
              <a:schemeClr val="tx1"/>
            </a:solidFill>
            <a:prstDash val="dash"/>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32" name="Oval 31"/>
          <p:cNvSpPr/>
          <p:nvPr/>
        </p:nvSpPr>
        <p:spPr>
          <a:xfrm rot="19886932">
            <a:off x="3371850" y="2651125"/>
            <a:ext cx="2363788" cy="19446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31755" name="TextBox 15"/>
          <p:cNvSpPr txBox="1">
            <a:spLocks noChangeArrowheads="1"/>
          </p:cNvSpPr>
          <p:nvPr/>
        </p:nvSpPr>
        <p:spPr bwMode="auto">
          <a:xfrm>
            <a:off x="4402138" y="914400"/>
            <a:ext cx="685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rPr>
              <a:t>Y</a:t>
            </a:r>
            <a:r>
              <a:rPr lang="en-US" altLang="en-US" baseline="-25000">
                <a:solidFill>
                  <a:schemeClr val="tx1"/>
                </a:solidFill>
              </a:rPr>
              <a:t>Lab</a:t>
            </a:r>
          </a:p>
        </p:txBody>
      </p:sp>
      <p:sp>
        <p:nvSpPr>
          <p:cNvPr id="44" name="Rectangle 43"/>
          <p:cNvSpPr/>
          <p:nvPr/>
        </p:nvSpPr>
        <p:spPr>
          <a:xfrm rot="19917384">
            <a:off x="6142038" y="2441575"/>
            <a:ext cx="914400" cy="60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1757" name="TextBox 41"/>
          <p:cNvSpPr txBox="1">
            <a:spLocks noChangeArrowheads="1"/>
          </p:cNvSpPr>
          <p:nvPr/>
        </p:nvSpPr>
        <p:spPr bwMode="auto">
          <a:xfrm>
            <a:off x="7200900" y="3444875"/>
            <a:ext cx="685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rPr>
              <a:t>X</a:t>
            </a:r>
            <a:r>
              <a:rPr lang="en-US" altLang="en-US" baseline="-25000">
                <a:solidFill>
                  <a:schemeClr val="tx1"/>
                </a:solidFill>
              </a:rPr>
              <a:t>Lab</a:t>
            </a:r>
          </a:p>
        </p:txBody>
      </p:sp>
      <p:cxnSp>
        <p:nvCxnSpPr>
          <p:cNvPr id="40" name="Straight Arrow Connector 39"/>
          <p:cNvCxnSpPr/>
          <p:nvPr/>
        </p:nvCxnSpPr>
        <p:spPr>
          <a:xfrm rot="16200000" flipH="1">
            <a:off x="4390232" y="4466431"/>
            <a:ext cx="1741488" cy="936625"/>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5584825" y="2392363"/>
            <a:ext cx="1296988" cy="69850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16200000" flipH="1">
            <a:off x="3067844" y="1951832"/>
            <a:ext cx="1625600" cy="874712"/>
          </a:xfrm>
          <a:prstGeom prst="straightConnector1">
            <a:avLst/>
          </a:prstGeom>
          <a:ln w="28575">
            <a:solidFill>
              <a:schemeClr val="tx1"/>
            </a:solidFill>
            <a:prstDash val="solid"/>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3448049" y="3174135"/>
            <a:ext cx="1371600" cy="1371600"/>
          </a:xfrm>
          <a:prstGeom prst="ellipse">
            <a:avLst/>
          </a:prstGeom>
          <a:gradFill flip="none" rotWithShape="1">
            <a:gsLst>
              <a:gs pos="0">
                <a:srgbClr val="00B050">
                  <a:alpha val="0"/>
                </a:srgbClr>
              </a:gs>
              <a:gs pos="66000">
                <a:srgbClr val="00B050"/>
              </a:gs>
              <a:gs pos="100000">
                <a:schemeClr val="bg1">
                  <a:lumMod val="75000"/>
                </a:schemeClr>
              </a:gs>
            </a:gsLst>
            <a:path path="circle">
              <a:fillToRect l="50000" t="50000" r="50000" b="50000"/>
            </a:path>
            <a:tileRect/>
          </a:gradFill>
          <a:ln w="3175">
            <a:solidFill>
              <a:srgbClr val="99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9" name="Oval 8"/>
          <p:cNvSpPr/>
          <p:nvPr/>
        </p:nvSpPr>
        <p:spPr>
          <a:xfrm>
            <a:off x="4286249" y="2716935"/>
            <a:ext cx="1371600" cy="1371600"/>
          </a:xfrm>
          <a:prstGeom prst="ellipse">
            <a:avLst/>
          </a:prstGeom>
          <a:gradFill flip="none" rotWithShape="1">
            <a:gsLst>
              <a:gs pos="0">
                <a:srgbClr val="0202AF">
                  <a:alpha val="10000"/>
                </a:srgbClr>
              </a:gs>
              <a:gs pos="66000">
                <a:srgbClr val="0202AF">
                  <a:alpha val="84000"/>
                </a:srgbClr>
              </a:gs>
              <a:gs pos="100000">
                <a:srgbClr val="003399">
                  <a:tint val="23500"/>
                  <a:satMod val="160000"/>
                </a:srgbClr>
              </a:gs>
            </a:gsLst>
            <a:path path="circle">
              <a:fillToRect l="50000" t="50000" r="50000" b="50000"/>
            </a:path>
            <a:tileRect/>
          </a:gradFill>
          <a:ln w="3175">
            <a:solidFill>
              <a:srgbClr val="7396D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31767" name="TextBox 44"/>
          <p:cNvSpPr txBox="1">
            <a:spLocks noChangeArrowheads="1"/>
          </p:cNvSpPr>
          <p:nvPr/>
        </p:nvSpPr>
        <p:spPr bwMode="auto">
          <a:xfrm rot="-1967542">
            <a:off x="5476875" y="2606675"/>
            <a:ext cx="685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sym typeface="Symbol" pitchFamily="18" charset="2"/>
              </a:rPr>
              <a:t></a:t>
            </a:r>
            <a:r>
              <a:rPr lang="en-US" altLang="en-US" baseline="-25000">
                <a:solidFill>
                  <a:schemeClr val="tx1"/>
                </a:solidFill>
                <a:sym typeface="Symbol" pitchFamily="18" charset="2"/>
              </a:rPr>
              <a:t></a:t>
            </a:r>
            <a:endParaRPr lang="en-US" altLang="en-US" baseline="-25000">
              <a:solidFill>
                <a:schemeClr val="tx1"/>
              </a:solidFill>
            </a:endParaRPr>
          </a:p>
        </p:txBody>
      </p:sp>
      <p:sp>
        <p:nvSpPr>
          <p:cNvPr id="31768" name="TextBox 45"/>
          <p:cNvSpPr txBox="1">
            <a:spLocks noChangeArrowheads="1"/>
          </p:cNvSpPr>
          <p:nvPr/>
        </p:nvSpPr>
        <p:spPr bwMode="auto">
          <a:xfrm>
            <a:off x="5722938" y="3265488"/>
            <a:ext cx="6858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sym typeface="Symbol" pitchFamily="18" charset="2"/>
              </a:rPr>
              <a:t></a:t>
            </a:r>
            <a:r>
              <a:rPr lang="en-US" altLang="en-US" baseline="-25000">
                <a:solidFill>
                  <a:schemeClr val="tx1"/>
                </a:solidFill>
                <a:sym typeface="Symbol" pitchFamily="18" charset="2"/>
              </a:rPr>
              <a:t>RP</a:t>
            </a:r>
            <a:endParaRPr lang="en-US" altLang="en-US" baseline="-25000">
              <a:solidFill>
                <a:schemeClr val="tx1"/>
              </a:solidFill>
            </a:endParaRPr>
          </a:p>
        </p:txBody>
      </p:sp>
      <p:sp>
        <p:nvSpPr>
          <p:cNvPr id="31769" name="TextBox 46"/>
          <p:cNvSpPr txBox="1">
            <a:spLocks noChangeArrowheads="1"/>
          </p:cNvSpPr>
          <p:nvPr/>
        </p:nvSpPr>
        <p:spPr bwMode="auto">
          <a:xfrm rot="-3154434">
            <a:off x="5324476" y="2124075"/>
            <a:ext cx="6858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sym typeface="Symbol" pitchFamily="18" charset="2"/>
              </a:rPr>
              <a:t></a:t>
            </a:r>
            <a:r>
              <a:rPr lang="en-US" altLang="en-US" baseline="-25000">
                <a:solidFill>
                  <a:schemeClr val="tx1"/>
                </a:solidFill>
                <a:sym typeface="Symbol" pitchFamily="18" charset="2"/>
              </a:rPr>
              <a:t></a:t>
            </a:r>
            <a:endParaRPr lang="en-US" altLang="en-US" baseline="-25000">
              <a:solidFill>
                <a:schemeClr val="tx1"/>
              </a:solidFill>
            </a:endParaRPr>
          </a:p>
        </p:txBody>
      </p:sp>
      <p:sp>
        <p:nvSpPr>
          <p:cNvPr id="48" name="Arc 47"/>
          <p:cNvSpPr/>
          <p:nvPr/>
        </p:nvSpPr>
        <p:spPr>
          <a:xfrm rot="21359581">
            <a:off x="4491038" y="2003425"/>
            <a:ext cx="1922462" cy="2363788"/>
          </a:xfrm>
          <a:prstGeom prst="arc">
            <a:avLst>
              <a:gd name="adj1" fmla="val 16669935"/>
              <a:gd name="adj2" fmla="val 19929242"/>
            </a:avLst>
          </a:prstGeom>
          <a:ln w="127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49" name="Arc 48"/>
          <p:cNvSpPr/>
          <p:nvPr/>
        </p:nvSpPr>
        <p:spPr>
          <a:xfrm rot="689493">
            <a:off x="4170363" y="2228850"/>
            <a:ext cx="2108200" cy="2301875"/>
          </a:xfrm>
          <a:prstGeom prst="arc">
            <a:avLst>
              <a:gd name="adj1" fmla="val 19130017"/>
              <a:gd name="adj2" fmla="val 21556297"/>
            </a:avLst>
          </a:prstGeom>
          <a:ln w="127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52" name="Arc 51"/>
          <p:cNvSpPr/>
          <p:nvPr/>
        </p:nvSpPr>
        <p:spPr>
          <a:xfrm rot="689493">
            <a:off x="4170363" y="2228850"/>
            <a:ext cx="2108200" cy="2301875"/>
          </a:xfrm>
          <a:prstGeom prst="arc">
            <a:avLst>
              <a:gd name="adj1" fmla="val 17794957"/>
              <a:gd name="adj2" fmla="val 18799572"/>
            </a:avLst>
          </a:prstGeom>
          <a:ln w="127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31773" name="Title 61"/>
          <p:cNvSpPr>
            <a:spLocks noGrp="1"/>
          </p:cNvSpPr>
          <p:nvPr>
            <p:ph type="title"/>
          </p:nvPr>
        </p:nvSpPr>
        <p:spPr/>
        <p:txBody>
          <a:bodyPr/>
          <a:lstStyle/>
          <a:p>
            <a:r>
              <a:rPr lang="en-US" altLang="en-US" smtClean="0"/>
              <a:t>Analysis Uses Standard Flow Tools</a:t>
            </a:r>
          </a:p>
        </p:txBody>
      </p:sp>
      <p:sp>
        <p:nvSpPr>
          <p:cNvPr id="31774" name="TextBox 66"/>
          <p:cNvSpPr txBox="1">
            <a:spLocks noChangeArrowheads="1"/>
          </p:cNvSpPr>
          <p:nvPr/>
        </p:nvSpPr>
        <p:spPr bwMode="auto">
          <a:xfrm>
            <a:off x="3314700" y="5867400"/>
            <a:ext cx="2514600"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endParaRPr lang="en-US" altLang="en-US"/>
          </a:p>
        </p:txBody>
      </p:sp>
      <p:sp>
        <p:nvSpPr>
          <p:cNvPr id="31775" name="Content Placeholder 64"/>
          <p:cNvSpPr>
            <a:spLocks noGrp="1"/>
          </p:cNvSpPr>
          <p:nvPr>
            <p:ph idx="1"/>
          </p:nvPr>
        </p:nvSpPr>
        <p:spPr>
          <a:xfrm>
            <a:off x="428625" y="5934075"/>
            <a:ext cx="8305800" cy="590550"/>
          </a:xfrm>
        </p:spPr>
        <p:txBody>
          <a:bodyPr/>
          <a:lstStyle/>
          <a:p>
            <a:r>
              <a:rPr lang="en-US" altLang="en-US" smtClean="0"/>
              <a:t>The line between the centers of the nuclei and the beam axis define the reaction plane – perpendicular to angular momentum vector and B field </a:t>
            </a:r>
          </a:p>
        </p:txBody>
      </p:sp>
      <p:sp>
        <p:nvSpPr>
          <p:cNvPr id="31776" name="Rectangle 56"/>
          <p:cNvSpPr>
            <a:spLocks noChangeArrowheads="1"/>
          </p:cNvSpPr>
          <p:nvPr/>
        </p:nvSpPr>
        <p:spPr bwMode="auto">
          <a:xfrm rot="-1795316">
            <a:off x="1946275" y="4573588"/>
            <a:ext cx="776288" cy="549275"/>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nSpc>
                <a:spcPct val="90000"/>
              </a:lnSpc>
            </a:pPr>
            <a:endParaRPr lang="en-US" altLang="en-US"/>
          </a:p>
        </p:txBody>
      </p:sp>
      <p:sp>
        <p:nvSpPr>
          <p:cNvPr id="31777" name="TextBox 40"/>
          <p:cNvSpPr txBox="1">
            <a:spLocks noChangeArrowheads="1"/>
          </p:cNvSpPr>
          <p:nvPr/>
        </p:nvSpPr>
        <p:spPr bwMode="auto">
          <a:xfrm rot="-1718716">
            <a:off x="2028825" y="4410075"/>
            <a:ext cx="1066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b="0">
                <a:solidFill>
                  <a:schemeClr val="tx1"/>
                </a:solidFill>
              </a:rPr>
              <a:t>Reaction</a:t>
            </a:r>
          </a:p>
        </p:txBody>
      </p:sp>
      <p:sp>
        <p:nvSpPr>
          <p:cNvPr id="31778" name="TextBox 42"/>
          <p:cNvSpPr txBox="1">
            <a:spLocks noChangeArrowheads="1"/>
          </p:cNvSpPr>
          <p:nvPr/>
        </p:nvSpPr>
        <p:spPr bwMode="auto">
          <a:xfrm rot="-1687477">
            <a:off x="2170113" y="4700588"/>
            <a:ext cx="7413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b="0">
                <a:solidFill>
                  <a:schemeClr val="tx1"/>
                </a:solidFill>
              </a:rPr>
              <a:t>Plane</a:t>
            </a:r>
          </a:p>
        </p:txBody>
      </p:sp>
      <p:cxnSp>
        <p:nvCxnSpPr>
          <p:cNvPr id="51" name="Straight Arrow Connector 50"/>
          <p:cNvCxnSpPr/>
          <p:nvPr/>
        </p:nvCxnSpPr>
        <p:spPr>
          <a:xfrm flipV="1">
            <a:off x="2238375" y="4192588"/>
            <a:ext cx="1292225" cy="695325"/>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1780" name="Group 53"/>
          <p:cNvGrpSpPr>
            <a:grpSpLocks/>
          </p:cNvGrpSpPr>
          <p:nvPr/>
        </p:nvGrpSpPr>
        <p:grpSpPr bwMode="auto">
          <a:xfrm>
            <a:off x="3556000" y="1371600"/>
            <a:ext cx="457200" cy="400050"/>
            <a:chOff x="3556000" y="1371600"/>
            <a:chExt cx="457200" cy="400050"/>
          </a:xfrm>
        </p:grpSpPr>
        <p:sp>
          <p:nvSpPr>
            <p:cNvPr id="31787" name="TextBox 21"/>
            <p:cNvSpPr txBox="1">
              <a:spLocks noChangeArrowheads="1"/>
            </p:cNvSpPr>
            <p:nvPr/>
          </p:nvSpPr>
          <p:spPr bwMode="auto">
            <a:xfrm>
              <a:off x="3556000" y="1371600"/>
              <a:ext cx="457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sz="2000">
                  <a:solidFill>
                    <a:schemeClr val="tx1"/>
                  </a:solidFill>
                  <a:latin typeface="Arial" pitchFamily="34" charset="0"/>
                </a:rPr>
                <a:t>B</a:t>
              </a:r>
            </a:p>
          </p:txBody>
        </p:sp>
        <p:cxnSp>
          <p:nvCxnSpPr>
            <p:cNvPr id="31788" name="Straight Arrow Connector 44"/>
            <p:cNvCxnSpPr>
              <a:cxnSpLocks noChangeShapeType="1"/>
            </p:cNvCxnSpPr>
            <p:nvPr/>
          </p:nvCxnSpPr>
          <p:spPr bwMode="auto">
            <a:xfrm>
              <a:off x="3667125" y="1436687"/>
              <a:ext cx="152400" cy="1588"/>
            </a:xfrm>
            <a:prstGeom prst="straightConnector1">
              <a:avLst/>
            </a:prstGeom>
            <a:noFill/>
            <a:ln w="19050" algn="ctr">
              <a:solidFill>
                <a:schemeClr val="tx1"/>
              </a:solidFill>
              <a:round/>
              <a:headEnd/>
              <a:tailEnd type="triangle" w="sm" len="sm"/>
            </a:ln>
            <a:extLst>
              <a:ext uri="{909E8E84-426E-40DD-AFC4-6F175D3DCCD1}">
                <a14:hiddenFill xmlns:a14="http://schemas.microsoft.com/office/drawing/2010/main">
                  <a:noFill/>
                </a14:hiddenFill>
              </a:ext>
            </a:extLst>
          </p:spPr>
        </p:cxnSp>
      </p:grpSp>
      <p:grpSp>
        <p:nvGrpSpPr>
          <p:cNvPr id="31781" name="Group 66"/>
          <p:cNvGrpSpPr>
            <a:grpSpLocks/>
          </p:cNvGrpSpPr>
          <p:nvPr/>
        </p:nvGrpSpPr>
        <p:grpSpPr bwMode="auto">
          <a:xfrm>
            <a:off x="6324600" y="1670050"/>
            <a:ext cx="533400" cy="338138"/>
            <a:chOff x="6324600" y="1670050"/>
            <a:chExt cx="533400" cy="338138"/>
          </a:xfrm>
        </p:grpSpPr>
        <p:sp>
          <p:nvSpPr>
            <p:cNvPr id="31785" name="TextBox 58"/>
            <p:cNvSpPr txBox="1">
              <a:spLocks noChangeArrowheads="1"/>
            </p:cNvSpPr>
            <p:nvPr/>
          </p:nvSpPr>
          <p:spPr bwMode="auto">
            <a:xfrm>
              <a:off x="6324600" y="1670050"/>
              <a:ext cx="533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rPr>
                <a:t>p</a:t>
              </a:r>
              <a:r>
                <a:rPr lang="en-US" altLang="en-US" baseline="-25000">
                  <a:solidFill>
                    <a:schemeClr val="tx1"/>
                  </a:solidFill>
                  <a:sym typeface="Symbol" pitchFamily="18" charset="2"/>
                </a:rPr>
                <a:t></a:t>
              </a:r>
              <a:endParaRPr lang="en-US" altLang="en-US" baseline="-25000">
                <a:solidFill>
                  <a:schemeClr val="tx1"/>
                </a:solidFill>
              </a:endParaRPr>
            </a:p>
          </p:txBody>
        </p:sp>
        <p:cxnSp>
          <p:nvCxnSpPr>
            <p:cNvPr id="31786" name="Straight Arrow Connector 45"/>
            <p:cNvCxnSpPr>
              <a:cxnSpLocks noChangeShapeType="1"/>
            </p:cNvCxnSpPr>
            <p:nvPr/>
          </p:nvCxnSpPr>
          <p:spPr bwMode="auto">
            <a:xfrm>
              <a:off x="6424611" y="1768478"/>
              <a:ext cx="128589" cy="1588"/>
            </a:xfrm>
            <a:prstGeom prst="straightConnector1">
              <a:avLst/>
            </a:prstGeom>
            <a:noFill/>
            <a:ln w="9525" algn="ctr">
              <a:solidFill>
                <a:schemeClr val="tx1"/>
              </a:solidFill>
              <a:round/>
              <a:headEnd/>
              <a:tailEnd type="triangle" w="sm" len="sm"/>
            </a:ln>
            <a:extLst>
              <a:ext uri="{909E8E84-426E-40DD-AFC4-6F175D3DCCD1}">
                <a14:hiddenFill xmlns:a14="http://schemas.microsoft.com/office/drawing/2010/main">
                  <a:noFill/>
                </a14:hiddenFill>
              </a:ext>
            </a:extLst>
          </p:spPr>
        </p:cxnSp>
      </p:grpSp>
      <p:grpSp>
        <p:nvGrpSpPr>
          <p:cNvPr id="31782" name="Group 67"/>
          <p:cNvGrpSpPr>
            <a:grpSpLocks/>
          </p:cNvGrpSpPr>
          <p:nvPr/>
        </p:nvGrpSpPr>
        <p:grpSpPr bwMode="auto">
          <a:xfrm>
            <a:off x="5410200" y="1403350"/>
            <a:ext cx="533400" cy="338138"/>
            <a:chOff x="5410200" y="1403350"/>
            <a:chExt cx="533400" cy="338138"/>
          </a:xfrm>
        </p:grpSpPr>
        <p:sp>
          <p:nvSpPr>
            <p:cNvPr id="31783" name="TextBox 57"/>
            <p:cNvSpPr txBox="1">
              <a:spLocks noChangeArrowheads="1"/>
            </p:cNvSpPr>
            <p:nvPr/>
          </p:nvSpPr>
          <p:spPr bwMode="auto">
            <a:xfrm>
              <a:off x="5410200" y="1403350"/>
              <a:ext cx="533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rPr>
                <a:t>p</a:t>
              </a:r>
              <a:r>
                <a:rPr lang="en-US" altLang="en-US" baseline="-25000">
                  <a:solidFill>
                    <a:schemeClr val="tx1"/>
                  </a:solidFill>
                  <a:sym typeface="Symbol" pitchFamily="18" charset="2"/>
                </a:rPr>
                <a:t></a:t>
              </a:r>
              <a:endParaRPr lang="en-US" altLang="en-US" baseline="-25000">
                <a:solidFill>
                  <a:schemeClr val="tx1"/>
                </a:solidFill>
              </a:endParaRPr>
            </a:p>
          </p:txBody>
        </p:sp>
        <p:cxnSp>
          <p:nvCxnSpPr>
            <p:cNvPr id="31784" name="Straight Arrow Connector 64"/>
            <p:cNvCxnSpPr>
              <a:cxnSpLocks noChangeShapeType="1"/>
            </p:cNvCxnSpPr>
            <p:nvPr/>
          </p:nvCxnSpPr>
          <p:spPr bwMode="auto">
            <a:xfrm>
              <a:off x="5510215" y="1498597"/>
              <a:ext cx="128589" cy="1588"/>
            </a:xfrm>
            <a:prstGeom prst="straightConnector1">
              <a:avLst/>
            </a:prstGeom>
            <a:noFill/>
            <a:ln w="9525" algn="ctr">
              <a:solidFill>
                <a:schemeClr val="tx1"/>
              </a:solidFill>
              <a:round/>
              <a:headEnd/>
              <a:tailEnd type="triangle" w="sm" len="sm"/>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9703459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6"/>
          <p:cNvSpPr>
            <a:spLocks noGrp="1"/>
          </p:cNvSpPr>
          <p:nvPr>
            <p:ph type="title"/>
          </p:nvPr>
        </p:nvSpPr>
        <p:spPr/>
        <p:txBody>
          <a:bodyPr/>
          <a:lstStyle/>
          <a:p>
            <a:r>
              <a:rPr lang="en-US" altLang="en-US" smtClean="0"/>
              <a:t>Interpreting Flow – order by order</a:t>
            </a:r>
          </a:p>
        </p:txBody>
      </p:sp>
      <p:sp>
        <p:nvSpPr>
          <p:cNvPr id="2052" name="Content Placeholder 2"/>
          <p:cNvSpPr>
            <a:spLocks noGrp="1"/>
          </p:cNvSpPr>
          <p:nvPr>
            <p:ph idx="1"/>
          </p:nvPr>
        </p:nvSpPr>
        <p:spPr>
          <a:xfrm>
            <a:off x="152400" y="1090613"/>
            <a:ext cx="4495800" cy="3557587"/>
          </a:xfrm>
        </p:spPr>
        <p:txBody>
          <a:bodyPr/>
          <a:lstStyle/>
          <a:p>
            <a:pPr>
              <a:buFontTx/>
              <a:buNone/>
            </a:pPr>
            <a:r>
              <a:rPr lang="en-US" altLang="ko-KR" smtClean="0">
                <a:ea typeface="Gulim" pitchFamily="34" charset="-127"/>
              </a:rPr>
              <a:t>	n=1:  Directed Flow has a period of 2</a:t>
            </a:r>
            <a:r>
              <a:rPr lang="en-US" altLang="ko-KR" smtClean="0">
                <a:ea typeface="Gulim" pitchFamily="34" charset="-127"/>
                <a:sym typeface="Symbol" pitchFamily="18" charset="2"/>
              </a:rPr>
              <a:t> (only one maximum) </a:t>
            </a:r>
          </a:p>
          <a:p>
            <a:pPr lvl="1"/>
            <a:r>
              <a:rPr lang="en-US" altLang="ko-KR" smtClean="0">
                <a:solidFill>
                  <a:schemeClr val="accent2"/>
                </a:solidFill>
                <a:ea typeface="Gulim" pitchFamily="34" charset="-127"/>
                <a:sym typeface="Symbol" pitchFamily="18" charset="2"/>
              </a:rPr>
              <a:t>v</a:t>
            </a:r>
            <a:r>
              <a:rPr lang="en-US" altLang="ko-KR" baseline="-25000" smtClean="0">
                <a:solidFill>
                  <a:schemeClr val="accent2"/>
                </a:solidFill>
                <a:ea typeface="Gulim" pitchFamily="34" charset="-127"/>
                <a:sym typeface="Symbol" pitchFamily="18" charset="2"/>
              </a:rPr>
              <a:t>1</a:t>
            </a:r>
            <a:r>
              <a:rPr lang="en-US" altLang="ko-KR" smtClean="0">
                <a:solidFill>
                  <a:schemeClr val="accent2"/>
                </a:solidFill>
                <a:ea typeface="Gulim" pitchFamily="34" charset="-127"/>
                <a:sym typeface="Symbol" pitchFamily="18" charset="2"/>
              </a:rPr>
              <a:t> measures whether the flow goes  to the left or right – whether the momentum goes with or against a billiard ball like bounce.  For collisions of identical nuclei, symmetry forces v</a:t>
            </a:r>
            <a:r>
              <a:rPr lang="en-US" altLang="ko-KR" baseline="-25000" smtClean="0">
                <a:solidFill>
                  <a:schemeClr val="accent2"/>
                </a:solidFill>
                <a:ea typeface="Gulim" pitchFamily="34" charset="-127"/>
                <a:sym typeface="Symbol" pitchFamily="18" charset="2"/>
              </a:rPr>
              <a:t>1</a:t>
            </a:r>
            <a:r>
              <a:rPr lang="en-US" altLang="ko-KR" smtClean="0">
                <a:solidFill>
                  <a:schemeClr val="accent2"/>
                </a:solidFill>
                <a:ea typeface="Gulim" pitchFamily="34" charset="-127"/>
                <a:sym typeface="Symbol" pitchFamily="18" charset="2"/>
              </a:rPr>
              <a:t> to be an odd function of </a:t>
            </a:r>
          </a:p>
          <a:p>
            <a:pPr lvl="1"/>
            <a:endParaRPr lang="en-US" altLang="ko-KR" sz="800" smtClean="0">
              <a:solidFill>
                <a:schemeClr val="accent2"/>
              </a:solidFill>
              <a:ea typeface="Gulim" pitchFamily="34" charset="-127"/>
              <a:sym typeface="Symbol" pitchFamily="18" charset="2"/>
            </a:endParaRPr>
          </a:p>
          <a:p>
            <a:pPr>
              <a:buFontTx/>
              <a:buNone/>
            </a:pPr>
            <a:r>
              <a:rPr lang="en-US" altLang="ko-KR" smtClean="0">
                <a:ea typeface="Gulim" pitchFamily="34" charset="-127"/>
                <a:sym typeface="Symbol" pitchFamily="18" charset="2"/>
              </a:rPr>
              <a:t>	n=2</a:t>
            </a:r>
            <a:r>
              <a:rPr lang="en-US" altLang="ko-KR" smtClean="0">
                <a:ea typeface="Gulim" pitchFamily="34" charset="-127"/>
              </a:rPr>
              <a:t>:  Elliptic flow has a period of </a:t>
            </a:r>
            <a:r>
              <a:rPr lang="en-US" altLang="ko-KR" smtClean="0">
                <a:ea typeface="Gulim" pitchFamily="34" charset="-127"/>
                <a:sym typeface="Symbol" pitchFamily="18" charset="2"/>
              </a:rPr>
              <a:t> (two maximums)</a:t>
            </a:r>
            <a:r>
              <a:rPr lang="ko-KR" altLang="en-US" smtClean="0">
                <a:ea typeface="Gulim" pitchFamily="34" charset="-127"/>
              </a:rPr>
              <a:t> </a:t>
            </a:r>
            <a:endParaRPr lang="en-US" altLang="ko-KR" smtClean="0">
              <a:ea typeface="Gulim" pitchFamily="34" charset="-127"/>
            </a:endParaRPr>
          </a:p>
          <a:p>
            <a:pPr lvl="1"/>
            <a:r>
              <a:rPr lang="en-US" altLang="ko-KR" smtClean="0">
                <a:solidFill>
                  <a:schemeClr val="accent2"/>
                </a:solidFill>
                <a:ea typeface="Gulim" pitchFamily="34" charset="-127"/>
              </a:rPr>
              <a:t>v</a:t>
            </a:r>
            <a:r>
              <a:rPr lang="en-US" altLang="ko-KR" baseline="-25000" smtClean="0">
                <a:solidFill>
                  <a:schemeClr val="accent2"/>
                </a:solidFill>
                <a:ea typeface="Gulim" pitchFamily="34" charset="-127"/>
              </a:rPr>
              <a:t>2</a:t>
            </a:r>
            <a:r>
              <a:rPr lang="en-US" altLang="ko-KR" smtClean="0">
                <a:solidFill>
                  <a:schemeClr val="accent2"/>
                </a:solidFill>
                <a:ea typeface="Gulim" pitchFamily="34" charset="-127"/>
              </a:rPr>
              <a:t> represents the elliptical shape of the momentum distribution.  It is an even function of </a:t>
            </a:r>
            <a:r>
              <a:rPr lang="en-US" altLang="ko-KR" smtClean="0">
                <a:solidFill>
                  <a:schemeClr val="accent2"/>
                </a:solidFill>
                <a:ea typeface="Gulim" pitchFamily="34" charset="-127"/>
                <a:sym typeface="Symbol" pitchFamily="18" charset="2"/>
              </a:rPr>
              <a:t> for identical nuclei</a:t>
            </a:r>
            <a:endParaRPr lang="ko-KR" altLang="en-US" smtClean="0">
              <a:solidFill>
                <a:schemeClr val="accent2"/>
              </a:solidFill>
              <a:ea typeface="Gulim" pitchFamily="34" charset="-127"/>
            </a:endParaRPr>
          </a:p>
        </p:txBody>
      </p:sp>
      <p:pic>
        <p:nvPicPr>
          <p:cNvPr id="2053" name="Picture 5" descr="flow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158875"/>
            <a:ext cx="4075113" cy="399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50" name="Object 6"/>
          <p:cNvGraphicFramePr>
            <a:graphicFrameLocks noChangeAspect="1"/>
          </p:cNvGraphicFramePr>
          <p:nvPr/>
        </p:nvGraphicFramePr>
        <p:xfrm>
          <a:off x="466725" y="5426075"/>
          <a:ext cx="8367713" cy="593725"/>
        </p:xfrm>
        <a:graphic>
          <a:graphicData uri="http://schemas.openxmlformats.org/presentationml/2006/ole">
            <mc:AlternateContent xmlns:mc="http://schemas.openxmlformats.org/markup-compatibility/2006">
              <mc:Choice xmlns:v="urn:schemas-microsoft-com:vml" Requires="v">
                <p:oleObj spid="_x0000_s87053" name="Equation" r:id="rId4" imgW="6426000" imgH="457200" progId="Equation.3">
                  <p:embed/>
                </p:oleObj>
              </mc:Choice>
              <mc:Fallback>
                <p:oleObj name="Equation" r:id="rId4" imgW="6426000" imgH="457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6725" y="5426075"/>
                        <a:ext cx="8367713" cy="593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4" name="AutoShape 8"/>
          <p:cNvSpPr>
            <a:spLocks noChangeArrowheads="1"/>
          </p:cNvSpPr>
          <p:nvPr/>
        </p:nvSpPr>
        <p:spPr bwMode="auto">
          <a:xfrm>
            <a:off x="4610100" y="5867400"/>
            <a:ext cx="87313" cy="325438"/>
          </a:xfrm>
          <a:prstGeom prst="upArrow">
            <a:avLst>
              <a:gd name="adj1" fmla="val 50000"/>
              <a:gd name="adj2" fmla="val 107590"/>
            </a:avLst>
          </a:prstGeom>
          <a:solidFill>
            <a:srgbClr val="CC0000"/>
          </a:solidFill>
          <a:ln w="3175">
            <a:solidFill>
              <a:schemeClr val="tx1"/>
            </a:solidFill>
            <a:miter lim="800000"/>
            <a:headEnd/>
            <a:tailEnd/>
          </a:ln>
        </p:spPr>
        <p:txBody>
          <a:bodyPr wrap="none" anchor="ct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endParaRPr lang="en-US" altLang="en-US"/>
          </a:p>
        </p:txBody>
      </p:sp>
      <p:sp>
        <p:nvSpPr>
          <p:cNvPr id="2055" name="Text Box 9"/>
          <p:cNvSpPr txBox="1">
            <a:spLocks noChangeArrowheads="1"/>
          </p:cNvSpPr>
          <p:nvPr/>
        </p:nvSpPr>
        <p:spPr bwMode="auto">
          <a:xfrm>
            <a:off x="4486275" y="6192838"/>
            <a:ext cx="9239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de-DE" altLang="en-US" sz="1400">
                <a:solidFill>
                  <a:srgbClr val="CC0000"/>
                </a:solidFill>
              </a:rPr>
              <a:t>directed </a:t>
            </a:r>
          </a:p>
        </p:txBody>
      </p:sp>
      <p:sp>
        <p:nvSpPr>
          <p:cNvPr id="2056" name="AutoShape 10"/>
          <p:cNvSpPr>
            <a:spLocks noChangeArrowheads="1"/>
          </p:cNvSpPr>
          <p:nvPr/>
        </p:nvSpPr>
        <p:spPr bwMode="auto">
          <a:xfrm>
            <a:off x="5838825" y="5867400"/>
            <a:ext cx="87313" cy="325438"/>
          </a:xfrm>
          <a:prstGeom prst="upArrow">
            <a:avLst>
              <a:gd name="adj1" fmla="val 50000"/>
              <a:gd name="adj2" fmla="val 107590"/>
            </a:avLst>
          </a:prstGeom>
          <a:solidFill>
            <a:srgbClr val="CC0000"/>
          </a:solidFill>
          <a:ln w="3175">
            <a:solidFill>
              <a:schemeClr val="tx1"/>
            </a:solidFill>
            <a:miter lim="800000"/>
            <a:headEnd/>
            <a:tailEnd/>
          </a:ln>
        </p:spPr>
        <p:txBody>
          <a:bodyPr wrap="none" anchor="ct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endParaRPr lang="en-US" altLang="en-US"/>
          </a:p>
        </p:txBody>
      </p:sp>
      <p:sp>
        <p:nvSpPr>
          <p:cNvPr id="2057" name="Text Box 11"/>
          <p:cNvSpPr txBox="1">
            <a:spLocks noChangeArrowheads="1"/>
          </p:cNvSpPr>
          <p:nvPr/>
        </p:nvSpPr>
        <p:spPr bwMode="auto">
          <a:xfrm>
            <a:off x="5508625" y="6192838"/>
            <a:ext cx="7969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de-DE" altLang="en-US" sz="1400">
                <a:solidFill>
                  <a:srgbClr val="CC0000"/>
                </a:solidFill>
              </a:rPr>
              <a:t>elliptic </a:t>
            </a:r>
          </a:p>
        </p:txBody>
      </p:sp>
      <p:sp>
        <p:nvSpPr>
          <p:cNvPr id="2058" name="Text Box 13"/>
          <p:cNvSpPr txBox="1">
            <a:spLocks noChangeArrowheads="1"/>
          </p:cNvSpPr>
          <p:nvPr/>
        </p:nvSpPr>
        <p:spPr bwMode="auto">
          <a:xfrm>
            <a:off x="2305050" y="6192838"/>
            <a:ext cx="9398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de-DE" altLang="en-US" sz="1400">
                <a:solidFill>
                  <a:srgbClr val="CC0000"/>
                </a:solidFill>
              </a:rPr>
              <a:t>isotropic</a:t>
            </a:r>
          </a:p>
        </p:txBody>
      </p:sp>
      <p:sp>
        <p:nvSpPr>
          <p:cNvPr id="2059" name="AutoShape 14"/>
          <p:cNvSpPr>
            <a:spLocks noChangeArrowheads="1"/>
          </p:cNvSpPr>
          <p:nvPr/>
        </p:nvSpPr>
        <p:spPr bwMode="auto">
          <a:xfrm>
            <a:off x="2867025" y="5867400"/>
            <a:ext cx="87313" cy="325438"/>
          </a:xfrm>
          <a:prstGeom prst="upArrow">
            <a:avLst>
              <a:gd name="adj1" fmla="val 50000"/>
              <a:gd name="adj2" fmla="val 107590"/>
            </a:avLst>
          </a:prstGeom>
          <a:solidFill>
            <a:srgbClr val="CC0000"/>
          </a:solidFill>
          <a:ln w="3175">
            <a:solidFill>
              <a:schemeClr val="tx1"/>
            </a:solidFill>
            <a:miter lim="800000"/>
            <a:headEnd/>
            <a:tailEnd/>
          </a:ln>
        </p:spPr>
        <p:txBody>
          <a:bodyPr wrap="none" anchor="ct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endParaRPr lang="en-US" altLang="en-US"/>
          </a:p>
        </p:txBody>
      </p:sp>
      <p:sp>
        <p:nvSpPr>
          <p:cNvPr id="2060" name="AutoShape 10"/>
          <p:cNvSpPr>
            <a:spLocks noChangeArrowheads="1"/>
          </p:cNvSpPr>
          <p:nvPr/>
        </p:nvSpPr>
        <p:spPr bwMode="auto">
          <a:xfrm>
            <a:off x="7231063" y="5867400"/>
            <a:ext cx="87312" cy="325438"/>
          </a:xfrm>
          <a:prstGeom prst="upArrow">
            <a:avLst>
              <a:gd name="adj1" fmla="val 50000"/>
              <a:gd name="adj2" fmla="val 107591"/>
            </a:avLst>
          </a:prstGeom>
          <a:solidFill>
            <a:srgbClr val="CC0000"/>
          </a:solidFill>
          <a:ln w="3175">
            <a:solidFill>
              <a:schemeClr val="tx1"/>
            </a:solidFill>
            <a:miter lim="800000"/>
            <a:headEnd/>
            <a:tailEnd/>
          </a:ln>
        </p:spPr>
        <p:txBody>
          <a:bodyPr wrap="none" anchor="ct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endParaRPr lang="en-US" altLang="en-US"/>
          </a:p>
        </p:txBody>
      </p:sp>
      <p:sp>
        <p:nvSpPr>
          <p:cNvPr id="2061" name="Text Box 11"/>
          <p:cNvSpPr txBox="1">
            <a:spLocks noChangeArrowheads="1"/>
          </p:cNvSpPr>
          <p:nvPr/>
        </p:nvSpPr>
        <p:spPr bwMode="auto">
          <a:xfrm>
            <a:off x="6630988" y="6192838"/>
            <a:ext cx="1827212"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de-DE" altLang="en-US" sz="1400">
                <a:solidFill>
                  <a:srgbClr val="CC0000"/>
                </a:solidFill>
              </a:rPr>
              <a:t>higher order  terms</a:t>
            </a:r>
          </a:p>
        </p:txBody>
      </p:sp>
      <p:grpSp>
        <p:nvGrpSpPr>
          <p:cNvPr id="2" name="Group 15"/>
          <p:cNvGrpSpPr>
            <a:grpSpLocks/>
          </p:cNvGrpSpPr>
          <p:nvPr/>
        </p:nvGrpSpPr>
        <p:grpSpPr bwMode="auto">
          <a:xfrm>
            <a:off x="990600" y="4724400"/>
            <a:ext cx="3200400" cy="765175"/>
            <a:chOff x="990600" y="4724400"/>
            <a:chExt cx="3200400" cy="766573"/>
          </a:xfrm>
        </p:grpSpPr>
        <p:sp>
          <p:nvSpPr>
            <p:cNvPr id="2067" name="TextBox 13"/>
            <p:cNvSpPr txBox="1">
              <a:spLocks noChangeArrowheads="1"/>
            </p:cNvSpPr>
            <p:nvPr/>
          </p:nvSpPr>
          <p:spPr bwMode="auto">
            <a:xfrm>
              <a:off x="990600" y="4724400"/>
              <a:ext cx="3200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rgbClr val="CC0000"/>
                  </a:solidFill>
                </a:rPr>
                <a:t>Perform a Fourier Transform to isolate the coefficients</a:t>
              </a:r>
            </a:p>
          </p:txBody>
        </p:sp>
        <p:sp>
          <p:nvSpPr>
            <p:cNvPr id="2068" name="AutoShape 8"/>
            <p:cNvSpPr>
              <a:spLocks noChangeArrowheads="1"/>
            </p:cNvSpPr>
            <p:nvPr/>
          </p:nvSpPr>
          <p:spPr bwMode="auto">
            <a:xfrm rot="8100000">
              <a:off x="3683501" y="5165536"/>
              <a:ext cx="87312" cy="325437"/>
            </a:xfrm>
            <a:prstGeom prst="upArrow">
              <a:avLst>
                <a:gd name="adj1" fmla="val 50000"/>
                <a:gd name="adj2" fmla="val 107591"/>
              </a:avLst>
            </a:prstGeom>
            <a:solidFill>
              <a:srgbClr val="CC0000"/>
            </a:solidFill>
            <a:ln w="3175">
              <a:solidFill>
                <a:schemeClr val="tx1"/>
              </a:solidFill>
              <a:miter lim="800000"/>
              <a:headEnd/>
              <a:tailEnd/>
            </a:ln>
          </p:spPr>
          <p:txBody>
            <a:bodyPr wrap="none" anchor="ct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endParaRPr lang="en-US" altLang="en-US"/>
            </a:p>
          </p:txBody>
        </p:sp>
      </p:grpSp>
      <p:sp>
        <p:nvSpPr>
          <p:cNvPr id="17" name="Multiply 16"/>
          <p:cNvSpPr/>
          <p:nvPr/>
        </p:nvSpPr>
        <p:spPr bwMode="auto">
          <a:xfrm>
            <a:off x="1295400" y="1676400"/>
            <a:ext cx="1981200" cy="1752600"/>
          </a:xfrm>
          <a:prstGeom prst="mathMultiply">
            <a:avLst/>
          </a:prstGeom>
          <a:solidFill>
            <a:srgbClr val="FF0000">
              <a:alpha val="58000"/>
            </a:srgbClr>
          </a:solidFill>
          <a:ln w="9525" cap="flat" cmpd="sng" algn="ctr">
            <a:noFill/>
            <a:prstDash val="solid"/>
            <a:round/>
            <a:headEnd type="none" w="med" len="med"/>
            <a:tailEnd type="none" w="med" len="med"/>
          </a:ln>
          <a:effectLst/>
        </p:spPr>
        <p:txBody>
          <a:bodyPr/>
          <a:lstStyle/>
          <a:p>
            <a:pPr eaLnBrk="0" hangingPunct="0">
              <a:lnSpc>
                <a:spcPct val="90000"/>
              </a:lnSpc>
              <a:defRPr/>
            </a:pPr>
            <a:endParaRPr lang="en-US">
              <a:latin typeface="Helvetica" pitchFamily="1" charset="0"/>
            </a:endParaRPr>
          </a:p>
        </p:txBody>
      </p:sp>
      <p:sp>
        <p:nvSpPr>
          <p:cNvPr id="2064" name="AutoShape 14"/>
          <p:cNvSpPr>
            <a:spLocks noChangeArrowheads="1"/>
          </p:cNvSpPr>
          <p:nvPr/>
        </p:nvSpPr>
        <p:spPr bwMode="auto">
          <a:xfrm>
            <a:off x="3417888" y="5867400"/>
            <a:ext cx="87312" cy="325438"/>
          </a:xfrm>
          <a:prstGeom prst="upArrow">
            <a:avLst>
              <a:gd name="adj1" fmla="val 50000"/>
              <a:gd name="adj2" fmla="val 107591"/>
            </a:avLst>
          </a:prstGeom>
          <a:solidFill>
            <a:srgbClr val="CC0000"/>
          </a:solidFill>
          <a:ln w="3175">
            <a:solidFill>
              <a:schemeClr val="tx1"/>
            </a:solidFill>
            <a:miter lim="800000"/>
            <a:headEnd/>
            <a:tailEnd/>
          </a:ln>
        </p:spPr>
        <p:txBody>
          <a:bodyPr wrap="none" anchor="ct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endParaRPr lang="en-US" altLang="en-US"/>
          </a:p>
        </p:txBody>
      </p:sp>
      <p:sp>
        <p:nvSpPr>
          <p:cNvPr id="2065" name="Text Box 13"/>
          <p:cNvSpPr txBox="1">
            <a:spLocks noChangeArrowheads="1"/>
          </p:cNvSpPr>
          <p:nvPr/>
        </p:nvSpPr>
        <p:spPr bwMode="auto">
          <a:xfrm>
            <a:off x="3200400" y="6191250"/>
            <a:ext cx="152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de-DE" altLang="en-US" sz="1400">
                <a:solidFill>
                  <a:srgbClr val="CC0000"/>
                </a:solidFill>
              </a:rPr>
              <a:t>parity</a:t>
            </a:r>
          </a:p>
          <a:p>
            <a:pPr eaLnBrk="1" hangingPunct="1"/>
            <a:r>
              <a:rPr lang="de-DE" altLang="en-US" sz="1400">
                <a:solidFill>
                  <a:srgbClr val="CC0000"/>
                </a:solidFill>
              </a:rPr>
              <a:t>non-conserving</a:t>
            </a:r>
          </a:p>
        </p:txBody>
      </p:sp>
      <p:sp>
        <p:nvSpPr>
          <p:cNvPr id="2066" name="TextBox 19"/>
          <p:cNvSpPr txBox="1">
            <a:spLocks noChangeArrowheads="1"/>
          </p:cNvSpPr>
          <p:nvPr/>
        </p:nvSpPr>
        <p:spPr bwMode="auto">
          <a:xfrm>
            <a:off x="4557713" y="5154613"/>
            <a:ext cx="4343400" cy="338137"/>
          </a:xfrm>
          <a:prstGeom prst="rect">
            <a:avLst/>
          </a:prstGeom>
          <a:solidFill>
            <a:srgbClr val="FFFD8F"/>
          </a:solidFill>
          <a:ln w="9525">
            <a:solidFill>
              <a:schemeClr val="tx1"/>
            </a:solidFill>
            <a:miter lim="800000"/>
            <a:headEnd/>
            <a:tailEnd/>
          </a:ln>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gn="ctr" eaLnBrk="1" hangingPunct="1"/>
            <a:r>
              <a:rPr lang="en-US" altLang="en-US">
                <a:solidFill>
                  <a:schemeClr val="tx1"/>
                </a:solidFill>
              </a:rPr>
              <a:t>If parity is conserved, sin() terms drop out</a:t>
            </a:r>
          </a:p>
        </p:txBody>
      </p:sp>
    </p:spTree>
    <p:extLst>
      <p:ext uri="{BB962C8B-B14F-4D97-AF65-F5344CB8AC3E}">
        <p14:creationId xmlns:p14="http://schemas.microsoft.com/office/powerpoint/2010/main" val="17344814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heckerboard(across)">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Content Placeholder 2"/>
          <p:cNvSpPr>
            <a:spLocks noGrp="1"/>
          </p:cNvSpPr>
          <p:nvPr>
            <p:ph idx="1"/>
          </p:nvPr>
        </p:nvSpPr>
        <p:spPr>
          <a:xfrm>
            <a:off x="304800" y="990600"/>
            <a:ext cx="8691563" cy="5257800"/>
          </a:xfrm>
        </p:spPr>
        <p:txBody>
          <a:bodyPr/>
          <a:lstStyle/>
          <a:p>
            <a:pPr eaLnBrk="1" hangingPunct="1"/>
            <a:r>
              <a:rPr lang="en-US" altLang="en-US" dirty="0" smtClean="0"/>
              <a:t>The coefficients for the Fourier expansion of the invariant yield are</a:t>
            </a:r>
          </a:p>
          <a:p>
            <a:pPr eaLnBrk="1" hangingPunct="1">
              <a:buFontTx/>
              <a:buNone/>
            </a:pPr>
            <a:r>
              <a:rPr lang="en-US" altLang="en-US" dirty="0" smtClean="0"/>
              <a:t>                                                       </a:t>
            </a:r>
            <a:r>
              <a:rPr lang="en-US" altLang="en-US" sz="1600" dirty="0" smtClean="0"/>
              <a:t>or</a:t>
            </a:r>
            <a:r>
              <a:rPr lang="en-US" altLang="en-US" dirty="0" smtClean="0"/>
              <a:t>  </a:t>
            </a:r>
            <a:endParaRPr lang="en-US" altLang="en-US" sz="800" dirty="0" smtClean="0"/>
          </a:p>
          <a:p>
            <a:pPr lvl="1" eaLnBrk="1" hangingPunct="1"/>
            <a:r>
              <a:rPr lang="en-US" altLang="en-US" dirty="0" smtClean="0"/>
              <a:t>where the average is taken over all particles in the event and </a:t>
            </a:r>
            <a:r>
              <a:rPr lang="en-US" altLang="en-US" sz="1800" dirty="0" smtClean="0">
                <a:sym typeface="Symbol" pitchFamily="18" charset="2"/>
              </a:rPr>
              <a:t></a:t>
            </a:r>
            <a:r>
              <a:rPr lang="en-US" altLang="en-US" baseline="-25000" dirty="0" smtClean="0">
                <a:sym typeface="Symbol" pitchFamily="18" charset="2"/>
              </a:rPr>
              <a:t>R </a:t>
            </a:r>
            <a:r>
              <a:rPr lang="en-US" altLang="en-US" dirty="0" smtClean="0">
                <a:sym typeface="Symbol" pitchFamily="18" charset="2"/>
              </a:rPr>
              <a:t>is the known reaction plane angle (e.g. from the FTPC if we are using TPC data)</a:t>
            </a:r>
          </a:p>
          <a:p>
            <a:pPr lvl="1" eaLnBrk="1" hangingPunct="1"/>
            <a:r>
              <a:rPr lang="en-US" altLang="en-US" dirty="0" smtClean="0">
                <a:sym typeface="Symbol" pitchFamily="18" charset="2"/>
              </a:rPr>
              <a:t>The second method is a true two particle correlation (many details left out)</a:t>
            </a:r>
            <a:endParaRPr lang="en-US" altLang="en-US" dirty="0" smtClean="0"/>
          </a:p>
          <a:p>
            <a:pPr eaLnBrk="1" hangingPunct="1"/>
            <a:endParaRPr lang="en-US" altLang="en-US" sz="1200" dirty="0" smtClean="0"/>
          </a:p>
          <a:p>
            <a:pPr eaLnBrk="1" hangingPunct="1"/>
            <a:r>
              <a:rPr lang="en-US" altLang="en-US" dirty="0" smtClean="0"/>
              <a:t>Under certain assumptions v</a:t>
            </a:r>
            <a:r>
              <a:rPr lang="en-US" altLang="en-US" baseline="-25000" dirty="0" smtClean="0"/>
              <a:t>1 </a:t>
            </a:r>
            <a:r>
              <a:rPr lang="en-US" altLang="en-US" dirty="0" smtClean="0"/>
              <a:t>is directed flow</a:t>
            </a:r>
            <a:endParaRPr lang="en-US" altLang="en-US" baseline="-25000" dirty="0" smtClean="0"/>
          </a:p>
          <a:p>
            <a:pPr lvl="1" eaLnBrk="1" hangingPunct="1"/>
            <a:r>
              <a:rPr lang="en-US" altLang="en-US" dirty="0" smtClean="0"/>
              <a:t>Note that a ‘normal’ v</a:t>
            </a:r>
            <a:r>
              <a:rPr lang="en-US" altLang="en-US" baseline="-25000" dirty="0" smtClean="0"/>
              <a:t>1</a:t>
            </a:r>
            <a:r>
              <a:rPr lang="en-US" altLang="en-US" dirty="0" smtClean="0"/>
              <a:t> measurement for </a:t>
            </a:r>
            <a:r>
              <a:rPr lang="en-US" altLang="en-US" dirty="0" err="1" smtClean="0"/>
              <a:t>pions</a:t>
            </a:r>
            <a:r>
              <a:rPr lang="en-US" altLang="en-US" dirty="0" smtClean="0"/>
              <a:t> in a Au-Au reaction has an intrinsic symmetry that suggests weighting by sign(</a:t>
            </a:r>
            <a:r>
              <a:rPr lang="en-US" altLang="en-US" dirty="0" smtClean="0">
                <a:sym typeface="Symbol" pitchFamily="18" charset="2"/>
              </a:rPr>
              <a:t>)</a:t>
            </a:r>
          </a:p>
          <a:p>
            <a:pPr lvl="1" eaLnBrk="1" hangingPunct="1"/>
            <a:r>
              <a:rPr lang="en-US" altLang="en-US" dirty="0" smtClean="0">
                <a:solidFill>
                  <a:schemeClr val="tx1"/>
                </a:solidFill>
                <a:sym typeface="Symbol" pitchFamily="18" charset="2"/>
              </a:rPr>
              <a:t>Don’t do this for CME work:  </a:t>
            </a:r>
            <a:r>
              <a:rPr lang="en-US" altLang="en-US" dirty="0" smtClean="0">
                <a:sym typeface="Symbol" pitchFamily="18" charset="2"/>
              </a:rPr>
              <a:t>We are looking for charge flow that goes up/down so choose to do the sum without sign() weighting and thus the ‘normal’ v</a:t>
            </a:r>
            <a:r>
              <a:rPr lang="en-US" altLang="en-US" baseline="-25000" dirty="0" smtClean="0">
                <a:sym typeface="Symbol" pitchFamily="18" charset="2"/>
              </a:rPr>
              <a:t>1</a:t>
            </a:r>
            <a:r>
              <a:rPr lang="en-US" altLang="en-US" dirty="0" smtClean="0">
                <a:sym typeface="Symbol" pitchFamily="18" charset="2"/>
              </a:rPr>
              <a:t> will cancel out.  (See next bullet). This assumes symmetric   acceptance.</a:t>
            </a:r>
          </a:p>
          <a:p>
            <a:pPr eaLnBrk="1" hangingPunct="1"/>
            <a:endParaRPr lang="en-US" altLang="en-US" sz="1200" dirty="0" smtClean="0">
              <a:sym typeface="Symbol" pitchFamily="18" charset="2"/>
            </a:endParaRPr>
          </a:p>
          <a:p>
            <a:pPr eaLnBrk="1" hangingPunct="1">
              <a:spcAft>
                <a:spcPts val="600"/>
              </a:spcAft>
            </a:pPr>
            <a:r>
              <a:rPr lang="en-US" altLang="en-US" dirty="0" smtClean="0">
                <a:sym typeface="Symbol" pitchFamily="18" charset="2"/>
              </a:rPr>
              <a:t>A clever observable:   cos (</a:t>
            </a:r>
            <a:r>
              <a:rPr lang="en-US" altLang="en-US" baseline="-25000" dirty="0" err="1" smtClean="0">
                <a:sym typeface="Symbol" pitchFamily="18" charset="2"/>
              </a:rPr>
              <a:t>i</a:t>
            </a:r>
            <a:r>
              <a:rPr lang="en-US" altLang="en-US" dirty="0" smtClean="0">
                <a:sym typeface="Symbol" pitchFamily="18" charset="2"/>
              </a:rPr>
              <a:t> + </a:t>
            </a:r>
            <a:r>
              <a:rPr lang="en-US" altLang="en-US" baseline="-25000" dirty="0" smtClean="0">
                <a:sym typeface="Symbol" pitchFamily="18" charset="2"/>
              </a:rPr>
              <a:t>j</a:t>
            </a:r>
            <a:r>
              <a:rPr lang="en-US" altLang="en-US" dirty="0" smtClean="0">
                <a:sym typeface="Symbol" pitchFamily="18" charset="2"/>
              </a:rPr>
              <a:t> - 2 </a:t>
            </a:r>
            <a:r>
              <a:rPr lang="en-US" altLang="en-US" baseline="-25000" dirty="0" smtClean="0">
                <a:sym typeface="Symbol" pitchFamily="18" charset="2"/>
              </a:rPr>
              <a:t>k</a:t>
            </a:r>
            <a:r>
              <a:rPr lang="en-US" altLang="en-US" dirty="0" smtClean="0">
                <a:sym typeface="Symbol" pitchFamily="18" charset="2"/>
              </a:rPr>
              <a:t> )   </a:t>
            </a:r>
            <a:r>
              <a:rPr lang="en-US" altLang="en-US" dirty="0" smtClean="0">
                <a:solidFill>
                  <a:srgbClr val="008000"/>
                </a:solidFill>
                <a:sym typeface="Symbol" pitchFamily="18" charset="2"/>
              </a:rPr>
              <a:t>… a triple correlation</a:t>
            </a:r>
            <a:endParaRPr lang="en-US" altLang="en-US" sz="800" dirty="0" smtClean="0">
              <a:solidFill>
                <a:srgbClr val="008000"/>
              </a:solidFill>
              <a:sym typeface="Symbol" pitchFamily="18" charset="2"/>
            </a:endParaRPr>
          </a:p>
          <a:p>
            <a:pPr lvl="1" eaLnBrk="1" hangingPunct="1">
              <a:spcAft>
                <a:spcPts val="600"/>
              </a:spcAft>
            </a:pPr>
            <a:r>
              <a:rPr lang="en-US" altLang="en-US" dirty="0" smtClean="0"/>
              <a:t>Mixed Harmonics: </a:t>
            </a:r>
            <a:endParaRPr lang="en-US" altLang="en-US" sz="800" dirty="0" smtClean="0"/>
          </a:p>
          <a:p>
            <a:pPr lvl="1" eaLnBrk="1" hangingPunct="1">
              <a:spcAft>
                <a:spcPts val="600"/>
              </a:spcAft>
            </a:pPr>
            <a:r>
              <a:rPr lang="en-US" altLang="en-US" dirty="0" smtClean="0"/>
              <a:t>Measure   (v</a:t>
            </a:r>
            <a:r>
              <a:rPr lang="en-US" altLang="en-US" baseline="-25000" dirty="0" smtClean="0"/>
              <a:t>1</a:t>
            </a:r>
            <a:r>
              <a:rPr lang="en-US" altLang="en-US" baseline="30000" dirty="0" smtClean="0"/>
              <a:t>2</a:t>
            </a:r>
            <a:r>
              <a:rPr lang="en-US" altLang="en-US" baseline="-25000" dirty="0" smtClean="0"/>
              <a:t> </a:t>
            </a:r>
            <a:r>
              <a:rPr lang="en-US" altLang="en-US" dirty="0" smtClean="0"/>
              <a:t>– a</a:t>
            </a:r>
            <a:r>
              <a:rPr lang="en-US" altLang="en-US" baseline="-25000" dirty="0" smtClean="0"/>
              <a:t>1</a:t>
            </a:r>
            <a:r>
              <a:rPr lang="en-US" altLang="en-US" baseline="30000" dirty="0" smtClean="0"/>
              <a:t>2</a:t>
            </a:r>
            <a:r>
              <a:rPr lang="en-US" altLang="en-US" dirty="0" smtClean="0"/>
              <a:t>) </a:t>
            </a:r>
            <a:r>
              <a:rPr lang="en-US" altLang="en-US" baseline="-25000" dirty="0" smtClean="0"/>
              <a:t>*</a:t>
            </a:r>
            <a:r>
              <a:rPr lang="en-US" altLang="en-US" dirty="0" smtClean="0"/>
              <a:t> v</a:t>
            </a:r>
            <a:r>
              <a:rPr lang="en-US" altLang="en-US" baseline="-25000" dirty="0" smtClean="0"/>
              <a:t>2  </a:t>
            </a:r>
            <a:r>
              <a:rPr lang="en-US" altLang="en-US" dirty="0" smtClean="0"/>
              <a:t> because  v</a:t>
            </a:r>
            <a:r>
              <a:rPr lang="en-US" altLang="en-US" baseline="-25000" dirty="0" smtClean="0"/>
              <a:t>2</a:t>
            </a:r>
            <a:r>
              <a:rPr lang="en-US" altLang="en-US" dirty="0" smtClean="0"/>
              <a:t> is large and it amplifies the parity non-conserving signal, a</a:t>
            </a:r>
            <a:r>
              <a:rPr lang="en-US" altLang="en-US" baseline="-25000" dirty="0" smtClean="0"/>
              <a:t>1</a:t>
            </a:r>
            <a:r>
              <a:rPr lang="en-US" altLang="en-US" dirty="0" smtClean="0"/>
              <a:t>, while preserving reasonable statistical errors.</a:t>
            </a:r>
            <a:endParaRPr lang="en-US" altLang="en-US" sz="800" dirty="0" smtClean="0"/>
          </a:p>
          <a:p>
            <a:pPr lvl="1" eaLnBrk="1" hangingPunct="1"/>
            <a:r>
              <a:rPr lang="en-US" altLang="en-US" dirty="0" smtClean="0"/>
              <a:t>The signal is parity odd, but the observable  (v</a:t>
            </a:r>
            <a:r>
              <a:rPr lang="en-US" altLang="en-US" baseline="-25000" dirty="0" smtClean="0"/>
              <a:t>1</a:t>
            </a:r>
            <a:r>
              <a:rPr lang="en-US" altLang="en-US" baseline="30000" dirty="0" smtClean="0"/>
              <a:t>2</a:t>
            </a:r>
            <a:r>
              <a:rPr lang="en-US" altLang="en-US" baseline="-25000" dirty="0" smtClean="0"/>
              <a:t> </a:t>
            </a:r>
            <a:r>
              <a:rPr lang="en-US" altLang="en-US" dirty="0" smtClean="0"/>
              <a:t>– a</a:t>
            </a:r>
            <a:r>
              <a:rPr lang="en-US" altLang="en-US" baseline="-25000" dirty="0" smtClean="0"/>
              <a:t>1</a:t>
            </a:r>
            <a:r>
              <a:rPr lang="en-US" altLang="en-US" baseline="30000" dirty="0" smtClean="0"/>
              <a:t>2</a:t>
            </a:r>
            <a:r>
              <a:rPr lang="en-US" altLang="en-US" dirty="0" smtClean="0"/>
              <a:t>) </a:t>
            </a:r>
            <a:r>
              <a:rPr lang="en-US" altLang="en-US" baseline="-25000" dirty="0" smtClean="0"/>
              <a:t>*</a:t>
            </a:r>
            <a:r>
              <a:rPr lang="en-US" altLang="en-US" dirty="0" smtClean="0"/>
              <a:t> v</a:t>
            </a:r>
            <a:r>
              <a:rPr lang="en-US" altLang="en-US" baseline="-25000" dirty="0" smtClean="0"/>
              <a:t>2</a:t>
            </a:r>
            <a:r>
              <a:rPr lang="en-US" altLang="en-US" dirty="0" smtClean="0"/>
              <a:t>  is even.   Best way to measure charge sensitive flow because  v</a:t>
            </a:r>
            <a:r>
              <a:rPr lang="en-US" altLang="en-US" baseline="-25000" dirty="0" smtClean="0"/>
              <a:t>1</a:t>
            </a:r>
            <a:r>
              <a:rPr lang="en-US" altLang="en-US" dirty="0" smtClean="0"/>
              <a:t> </a:t>
            </a:r>
            <a:r>
              <a:rPr lang="en-US" altLang="en-US" dirty="0" smtClean="0">
                <a:sym typeface="Symbol" pitchFamily="18" charset="2"/>
              </a:rPr>
              <a:t> 0 and </a:t>
            </a:r>
            <a:r>
              <a:rPr lang="en-US" altLang="en-US" dirty="0" smtClean="0"/>
              <a:t> (v</a:t>
            </a:r>
            <a:r>
              <a:rPr lang="en-US" altLang="en-US" baseline="-25000" dirty="0" smtClean="0"/>
              <a:t>1</a:t>
            </a:r>
            <a:r>
              <a:rPr lang="en-US" altLang="en-US" baseline="30000" dirty="0" smtClean="0"/>
              <a:t>2</a:t>
            </a:r>
            <a:r>
              <a:rPr lang="en-US" altLang="en-US" baseline="-25000" dirty="0" smtClean="0"/>
              <a:t> </a:t>
            </a:r>
            <a:r>
              <a:rPr lang="en-US" altLang="en-US" dirty="0" smtClean="0"/>
              <a:t>– a</a:t>
            </a:r>
            <a:r>
              <a:rPr lang="en-US" altLang="en-US" baseline="-25000" dirty="0" smtClean="0"/>
              <a:t>1</a:t>
            </a:r>
            <a:r>
              <a:rPr lang="en-US" altLang="en-US" baseline="30000" dirty="0" smtClean="0"/>
              <a:t>2</a:t>
            </a:r>
            <a:r>
              <a:rPr lang="en-US" altLang="en-US" dirty="0" smtClean="0"/>
              <a:t>) </a:t>
            </a:r>
            <a:r>
              <a:rPr lang="en-US" altLang="en-US" baseline="-25000" dirty="0" smtClean="0"/>
              <a:t>*</a:t>
            </a:r>
            <a:r>
              <a:rPr lang="en-US" altLang="en-US" dirty="0" smtClean="0"/>
              <a:t> v</a:t>
            </a:r>
            <a:r>
              <a:rPr lang="en-US" altLang="en-US" baseline="-25000" dirty="0" smtClean="0"/>
              <a:t>2  </a:t>
            </a:r>
            <a:r>
              <a:rPr lang="en-US" altLang="en-US" dirty="0" smtClean="0"/>
              <a:t>  </a:t>
            </a:r>
            <a:r>
              <a:rPr lang="en-US" altLang="en-US" dirty="0" smtClean="0">
                <a:sym typeface="Symbol" pitchFamily="18" charset="2"/>
              </a:rPr>
              <a:t>   -</a:t>
            </a:r>
            <a:r>
              <a:rPr lang="en-US" altLang="en-US" dirty="0" smtClean="0"/>
              <a:t>a</a:t>
            </a:r>
            <a:r>
              <a:rPr lang="en-US" altLang="en-US" baseline="-25000" dirty="0" smtClean="0"/>
              <a:t>1</a:t>
            </a:r>
            <a:r>
              <a:rPr lang="en-US" altLang="en-US" baseline="30000" dirty="0" smtClean="0"/>
              <a:t>2</a:t>
            </a:r>
            <a:r>
              <a:rPr lang="en-US" altLang="en-US" dirty="0" smtClean="0"/>
              <a:t> </a:t>
            </a:r>
            <a:r>
              <a:rPr lang="en-US" altLang="en-US" baseline="-25000" dirty="0" smtClean="0"/>
              <a:t>* </a:t>
            </a:r>
            <a:r>
              <a:rPr lang="en-US" altLang="en-US" dirty="0" smtClean="0"/>
              <a:t>v</a:t>
            </a:r>
            <a:r>
              <a:rPr lang="en-US" altLang="en-US" baseline="-25000" dirty="0" smtClean="0"/>
              <a:t>2    </a:t>
            </a:r>
            <a:endParaRPr lang="en-US" altLang="en-US" dirty="0" smtClean="0"/>
          </a:p>
          <a:p>
            <a:pPr eaLnBrk="1" hangingPunct="1">
              <a:buFontTx/>
              <a:buNone/>
            </a:pPr>
            <a:endParaRPr lang="en-US" altLang="en-US" dirty="0" smtClean="0"/>
          </a:p>
          <a:p>
            <a:pPr eaLnBrk="1" hangingPunct="1">
              <a:buFontTx/>
              <a:buNone/>
            </a:pPr>
            <a:endParaRPr lang="en-US" altLang="en-US" dirty="0" smtClean="0"/>
          </a:p>
        </p:txBody>
      </p:sp>
      <p:graphicFrame>
        <p:nvGraphicFramePr>
          <p:cNvPr id="3077" name="Object 6"/>
          <p:cNvGraphicFramePr>
            <a:graphicFrameLocks noChangeAspect="1"/>
          </p:cNvGraphicFramePr>
          <p:nvPr/>
        </p:nvGraphicFramePr>
        <p:xfrm>
          <a:off x="3014663" y="4870450"/>
          <a:ext cx="5919787" cy="365125"/>
        </p:xfrm>
        <a:graphic>
          <a:graphicData uri="http://schemas.openxmlformats.org/presentationml/2006/ole">
            <mc:AlternateContent xmlns:mc="http://schemas.openxmlformats.org/markup-compatibility/2006">
              <mc:Choice xmlns:v="urn:schemas-microsoft-com:vml" Requires="v">
                <p:oleObj spid="_x0000_s3170" name="Equation" r:id="rId3" imgW="4368600" imgH="279360" progId="Equation.3">
                  <p:embed/>
                </p:oleObj>
              </mc:Choice>
              <mc:Fallback>
                <p:oleObj name="Equation" r:id="rId3" imgW="4368600" imgH="27936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4663" y="4870450"/>
                        <a:ext cx="5919787" cy="365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a:xfrm>
            <a:off x="285750" y="311150"/>
            <a:ext cx="7791450" cy="534988"/>
          </a:xfrm>
        </p:spPr>
        <p:txBody>
          <a:bodyPr/>
          <a:lstStyle/>
          <a:p>
            <a:pPr eaLnBrk="1" hangingPunct="1"/>
            <a:r>
              <a:rPr lang="en-US" altLang="en-US" smtClean="0"/>
              <a:t>The Experimental Observable	</a:t>
            </a:r>
          </a:p>
        </p:txBody>
      </p:sp>
      <p:graphicFrame>
        <p:nvGraphicFramePr>
          <p:cNvPr id="3075" name="Object 4"/>
          <p:cNvGraphicFramePr>
            <a:graphicFrameLocks noChangeAspect="1"/>
          </p:cNvGraphicFramePr>
          <p:nvPr/>
        </p:nvGraphicFramePr>
        <p:xfrm>
          <a:off x="1276350" y="1306513"/>
          <a:ext cx="2093913" cy="338137"/>
        </p:xfrm>
        <a:graphic>
          <a:graphicData uri="http://schemas.openxmlformats.org/presentationml/2006/ole">
            <mc:AlternateContent xmlns:mc="http://schemas.openxmlformats.org/markup-compatibility/2006">
              <mc:Choice xmlns:v="urn:schemas-microsoft-com:vml" Requires="v">
                <p:oleObj spid="_x0000_s3171" name="Equation" r:id="rId5" imgW="1574640" imgH="253800" progId="Equation.3">
                  <p:embed/>
                </p:oleObj>
              </mc:Choice>
              <mc:Fallback>
                <p:oleObj name="Equation" r:id="rId5" imgW="1574640" imgH="25380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6350" y="1306513"/>
                        <a:ext cx="20939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76" name="Object 7"/>
          <p:cNvGraphicFramePr>
            <a:graphicFrameLocks noChangeAspect="1"/>
          </p:cNvGraphicFramePr>
          <p:nvPr/>
        </p:nvGraphicFramePr>
        <p:xfrm>
          <a:off x="4745038" y="1295400"/>
          <a:ext cx="2081212" cy="365125"/>
        </p:xfrm>
        <a:graphic>
          <a:graphicData uri="http://schemas.openxmlformats.org/presentationml/2006/ole">
            <mc:AlternateContent xmlns:mc="http://schemas.openxmlformats.org/markup-compatibility/2006">
              <mc:Choice xmlns:v="urn:schemas-microsoft-com:vml" Requires="v">
                <p:oleObj spid="_x0000_s3172" name="Equation" r:id="rId7" imgW="1587240" imgH="279360" progId="Equation.3">
                  <p:embed/>
                </p:oleObj>
              </mc:Choice>
              <mc:Fallback>
                <p:oleObj name="Equation" r:id="rId7" imgW="1587240" imgH="27936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45038" y="1295400"/>
                        <a:ext cx="2081212" cy="365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1" name="Straight Connector 10"/>
          <p:cNvCxnSpPr>
            <a:cxnSpLocks noChangeShapeType="1"/>
          </p:cNvCxnSpPr>
          <p:nvPr/>
        </p:nvCxnSpPr>
        <p:spPr bwMode="auto">
          <a:xfrm>
            <a:off x="6172200" y="6423025"/>
            <a:ext cx="2438400" cy="0"/>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8">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8">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78">
                                            <p:txEl>
                                              <p:pRg st="7" end="7"/>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078">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78">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78">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78">
                                            <p:txEl>
                                              <p:pRg st="12" end="1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7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p:txBody>
          <a:bodyPr/>
          <a:lstStyle/>
          <a:p>
            <a:r>
              <a:rPr lang="en-US" altLang="en-US" smtClean="0"/>
              <a:t>Like Sign and Opposite Sign Correlations</a:t>
            </a:r>
          </a:p>
        </p:txBody>
      </p:sp>
      <p:sp>
        <p:nvSpPr>
          <p:cNvPr id="4100" name="Content Placeholder 2"/>
          <p:cNvSpPr>
            <a:spLocks noGrp="1"/>
          </p:cNvSpPr>
          <p:nvPr>
            <p:ph idx="1"/>
          </p:nvPr>
        </p:nvSpPr>
        <p:spPr>
          <a:xfrm>
            <a:off x="838200" y="4579938"/>
            <a:ext cx="7620000" cy="1905000"/>
          </a:xfrm>
        </p:spPr>
        <p:txBody>
          <a:bodyPr/>
          <a:lstStyle/>
          <a:p>
            <a:r>
              <a:rPr lang="en-US" altLang="en-US" sz="1600" dirty="0" smtClean="0"/>
              <a:t>A charge separation signal appears in the data; independent of how we determine the reaction plane with different estimates of </a:t>
            </a:r>
            <a:r>
              <a:rPr lang="en-US" altLang="en-US" sz="1600" dirty="0" smtClean="0">
                <a:sym typeface="Symbol" pitchFamily="18" charset="2"/>
              </a:rPr>
              <a:t></a:t>
            </a:r>
            <a:r>
              <a:rPr lang="en-US" altLang="en-US" sz="1600" baseline="-25000" dirty="0" smtClean="0">
                <a:sym typeface="Symbol" pitchFamily="18" charset="2"/>
              </a:rPr>
              <a:t>R   </a:t>
            </a:r>
            <a:r>
              <a:rPr lang="en-US" altLang="en-US" sz="1600" dirty="0" smtClean="0"/>
              <a:t>(</a:t>
            </a:r>
            <a:r>
              <a:rPr lang="en-US" altLang="en-US" sz="1200" dirty="0" smtClean="0"/>
              <a:t>i.e.</a:t>
            </a:r>
            <a:r>
              <a:rPr lang="en-US" altLang="en-US" sz="1600" dirty="0" smtClean="0"/>
              <a:t> </a:t>
            </a:r>
            <a:r>
              <a:rPr lang="en-US" altLang="en-US" sz="1600" dirty="0" smtClean="0">
                <a:sym typeface="Symbol" pitchFamily="18" charset="2"/>
              </a:rPr>
              <a:t></a:t>
            </a:r>
            <a:r>
              <a:rPr lang="en-US" altLang="en-US" sz="1600" b="0" i="1" baseline="-25000" dirty="0" smtClean="0">
                <a:latin typeface="Times New Roman" pitchFamily="18" charset="0"/>
                <a:cs typeface="Times New Roman" pitchFamily="18" charset="0"/>
                <a:sym typeface="Symbol" pitchFamily="18" charset="2"/>
              </a:rPr>
              <a:t>c</a:t>
            </a:r>
            <a:r>
              <a:rPr lang="en-US" altLang="en-US" sz="1600" dirty="0" smtClean="0"/>
              <a:t> )</a:t>
            </a:r>
          </a:p>
          <a:p>
            <a:pPr lvl="1"/>
            <a:r>
              <a:rPr lang="en-US" altLang="en-US" sz="1400" dirty="0" smtClean="0"/>
              <a:t>Signal is present if </a:t>
            </a:r>
            <a:r>
              <a:rPr lang="en-US" altLang="en-US" sz="1400" dirty="0" smtClean="0">
                <a:sym typeface="Symbol" pitchFamily="18" charset="2"/>
              </a:rPr>
              <a:t></a:t>
            </a:r>
            <a:r>
              <a:rPr lang="en-US" altLang="en-US" sz="1400" baseline="-25000" dirty="0" smtClean="0">
                <a:sym typeface="Symbol" pitchFamily="18" charset="2"/>
              </a:rPr>
              <a:t>R </a:t>
            </a:r>
            <a:r>
              <a:rPr lang="en-US" altLang="en-US" sz="1400" dirty="0" smtClean="0"/>
              <a:t>is found with the TPC, FTPC, or even ZDC.</a:t>
            </a:r>
          </a:p>
          <a:p>
            <a:pPr lvl="1">
              <a:spcAft>
                <a:spcPts val="600"/>
              </a:spcAft>
            </a:pPr>
            <a:r>
              <a:rPr lang="en-US" altLang="en-US" sz="1400" dirty="0" smtClean="0"/>
              <a:t>Systematic errors in panel II, above, cover the range introduced by using v</a:t>
            </a:r>
            <a:r>
              <a:rPr lang="en-US" altLang="en-US" sz="1400" baseline="-25000" dirty="0" smtClean="0"/>
              <a:t>2</a:t>
            </a:r>
            <a:r>
              <a:rPr lang="en-US" altLang="en-US" sz="1400" dirty="0" smtClean="0"/>
              <a:t>{2} or v</a:t>
            </a:r>
            <a:r>
              <a:rPr lang="en-US" altLang="en-US" sz="1400" baseline="-25000" dirty="0" smtClean="0"/>
              <a:t>2</a:t>
            </a:r>
            <a:r>
              <a:rPr lang="en-US" altLang="en-US" sz="1400" dirty="0" smtClean="0"/>
              <a:t>{4} in the calculation</a:t>
            </a:r>
            <a:endParaRPr lang="en-US" altLang="en-US" sz="800" dirty="0" smtClean="0"/>
          </a:p>
          <a:p>
            <a:r>
              <a:rPr lang="en-US" altLang="en-US" sz="1600" dirty="0" smtClean="0"/>
              <a:t> 				</a:t>
            </a:r>
            <a:r>
              <a:rPr lang="en-US" altLang="en-US" dirty="0" smtClean="0"/>
              <a:t>         </a:t>
            </a:r>
            <a:r>
              <a:rPr lang="en-US" altLang="en-US" sz="1600" dirty="0" smtClean="0"/>
              <a:t>and so is a candidate CME signal</a:t>
            </a:r>
          </a:p>
          <a:p>
            <a:pPr lvl="1"/>
            <a:r>
              <a:rPr lang="en-US" altLang="en-US" sz="1400" dirty="0" smtClean="0"/>
              <a:t>Same sign </a:t>
            </a:r>
            <a:r>
              <a:rPr lang="en-US" altLang="en-US" sz="1400" i="1" dirty="0" err="1" smtClean="0"/>
              <a:t>a</a:t>
            </a:r>
            <a:r>
              <a:rPr lang="en-US" altLang="en-US" sz="1400" baseline="-25000" dirty="0" err="1" smtClean="0"/>
              <a:t>i</a:t>
            </a:r>
            <a:r>
              <a:rPr lang="en-US" altLang="en-US" sz="1400" i="1" baseline="-25000" dirty="0" smtClean="0"/>
              <a:t>,</a:t>
            </a:r>
            <a:r>
              <a:rPr lang="en-US" altLang="en-US" sz="1400" i="1" baseline="-25000" dirty="0" smtClean="0">
                <a:sym typeface="Symbol" pitchFamily="18" charset="2"/>
              </a:rPr>
              <a:t>  </a:t>
            </a:r>
            <a:r>
              <a:rPr lang="en-US" altLang="en-US" sz="1400" dirty="0" smtClean="0">
                <a:sym typeface="Symbol" pitchFamily="18" charset="2"/>
              </a:rPr>
              <a:t>flow is negative  …  </a:t>
            </a:r>
            <a:r>
              <a:rPr lang="en-US" altLang="en-US" sz="1400" dirty="0" smtClean="0"/>
              <a:t>Opposite sign </a:t>
            </a:r>
            <a:r>
              <a:rPr lang="en-US" altLang="en-US" sz="1400" i="1" dirty="0" err="1" smtClean="0"/>
              <a:t>a</a:t>
            </a:r>
            <a:r>
              <a:rPr lang="en-US" altLang="en-US" sz="1400" baseline="-25000" dirty="0" err="1" smtClean="0"/>
              <a:t>i</a:t>
            </a:r>
            <a:r>
              <a:rPr lang="en-US" altLang="en-US" sz="1400" i="1" baseline="-25000" dirty="0" smtClean="0"/>
              <a:t>,</a:t>
            </a:r>
            <a:r>
              <a:rPr lang="en-US" altLang="en-US" sz="1400" i="1" baseline="-25000" dirty="0" smtClean="0">
                <a:sym typeface="Symbol" pitchFamily="18" charset="2"/>
              </a:rPr>
              <a:t>  </a:t>
            </a:r>
            <a:r>
              <a:rPr lang="en-US" altLang="en-US" sz="1400" dirty="0" smtClean="0"/>
              <a:t>flow is positive</a:t>
            </a:r>
          </a:p>
          <a:p>
            <a:pPr lvl="1"/>
            <a:endParaRPr lang="en-US" altLang="en-US" sz="800" dirty="0" smtClean="0"/>
          </a:p>
        </p:txBody>
      </p:sp>
      <p:pic>
        <p:nvPicPr>
          <p:cNvPr id="4101" name="Picture 5" descr="uuvCentAu200F_R.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3400" y="868363"/>
            <a:ext cx="4114800" cy="347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6" descr="uuvCentAu200Fv_sys_R.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868363"/>
            <a:ext cx="4114800" cy="347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098" name="Object 3"/>
          <p:cNvGraphicFramePr>
            <a:graphicFrameLocks noChangeAspect="1"/>
          </p:cNvGraphicFramePr>
          <p:nvPr/>
        </p:nvGraphicFramePr>
        <p:xfrm>
          <a:off x="1168400" y="5870575"/>
          <a:ext cx="3749675" cy="366713"/>
        </p:xfrm>
        <a:graphic>
          <a:graphicData uri="http://schemas.openxmlformats.org/presentationml/2006/ole">
            <mc:AlternateContent xmlns:mc="http://schemas.openxmlformats.org/markup-compatibility/2006">
              <mc:Choice xmlns:v="urn:schemas-microsoft-com:vml" Requires="v">
                <p:oleObj spid="_x0000_s4134" name="Equation" r:id="rId6" imgW="2857320" imgH="279360" progId="Equation.3">
                  <p:embed/>
                </p:oleObj>
              </mc:Choice>
              <mc:Fallback>
                <p:oleObj name="Equation" r:id="rId6" imgW="2857320" imgH="27936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68400" y="5870575"/>
                        <a:ext cx="3749675" cy="366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3" name="Rectangle 6"/>
          <p:cNvSpPr>
            <a:spLocks noChangeArrowheads="1"/>
          </p:cNvSpPr>
          <p:nvPr/>
        </p:nvSpPr>
        <p:spPr bwMode="auto">
          <a:xfrm>
            <a:off x="1143000" y="4267200"/>
            <a:ext cx="7543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sz="1000" dirty="0" err="1">
                <a:solidFill>
                  <a:schemeClr val="tx1"/>
                </a:solidFill>
              </a:rPr>
              <a:t>Abelev</a:t>
            </a:r>
            <a:r>
              <a:rPr lang="en-US" altLang="en-US" sz="1000" dirty="0">
                <a:solidFill>
                  <a:schemeClr val="tx1"/>
                </a:solidFill>
              </a:rPr>
              <a:t> et al. (STAR Collaboration), PRL 103, 251601 (2009)       </a:t>
            </a:r>
            <a:r>
              <a:rPr lang="en-US" altLang="en-US" sz="1000" dirty="0" err="1">
                <a:solidFill>
                  <a:schemeClr val="tx1"/>
                </a:solidFill>
              </a:rPr>
              <a:t>Abelev</a:t>
            </a:r>
            <a:r>
              <a:rPr lang="en-US" altLang="en-US" sz="1000" dirty="0">
                <a:solidFill>
                  <a:schemeClr val="tx1"/>
                </a:solidFill>
              </a:rPr>
              <a:t> et al. (STAR Collaboration), PRC, 81, 054908 (2010)</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ALICE, STAR and the Beam Energy Scan</a:t>
            </a:r>
            <a:endParaRPr lang="en-US" dirty="0"/>
          </a:p>
        </p:txBody>
      </p:sp>
      <p:sp>
        <p:nvSpPr>
          <p:cNvPr id="3" name="Content Placeholder 2"/>
          <p:cNvSpPr>
            <a:spLocks noGrp="1"/>
          </p:cNvSpPr>
          <p:nvPr>
            <p:ph idx="1"/>
          </p:nvPr>
        </p:nvSpPr>
        <p:spPr>
          <a:xfrm>
            <a:off x="5029200" y="1003300"/>
            <a:ext cx="3733800" cy="977900"/>
          </a:xfrm>
        </p:spPr>
        <p:txBody>
          <a:bodyPr/>
          <a:lstStyle/>
          <a:p>
            <a:pPr algn="just"/>
            <a:r>
              <a:rPr lang="en-US" sz="1600" b="0" dirty="0" smtClean="0"/>
              <a:t>The CME effect depends on the formation of a quark-gluon plasma, a strong magnetic field, and the restoration of chiral symmetry</a:t>
            </a:r>
          </a:p>
          <a:p>
            <a:pPr marL="0" indent="0" algn="just">
              <a:buNone/>
            </a:pPr>
            <a:endParaRPr lang="en-US" sz="800" b="0" dirty="0" smtClean="0"/>
          </a:p>
          <a:p>
            <a:pPr algn="just"/>
            <a:r>
              <a:rPr lang="en-US" sz="1600" b="0" dirty="0" smtClean="0"/>
              <a:t>For this reason, we speculate that the signal could be greatly suppressed or completely absent at low collision energies where a QGP may have a significantly shortened lifetime or may not even be formed</a:t>
            </a:r>
          </a:p>
          <a:p>
            <a:pPr algn="just"/>
            <a:endParaRPr lang="en-US" sz="800" b="0" dirty="0"/>
          </a:p>
          <a:p>
            <a:pPr algn="just"/>
            <a:r>
              <a:rPr lang="en-US" sz="1600" b="0" dirty="0" smtClean="0"/>
              <a:t>The disappearance of the CME signal at low energy may help locate the critical point on the phase diagram for hot nuclear matter</a:t>
            </a:r>
          </a:p>
          <a:p>
            <a:pPr algn="just"/>
            <a:endParaRPr lang="en-US" sz="800" b="0" dirty="0"/>
          </a:p>
          <a:p>
            <a:pPr algn="just"/>
            <a:r>
              <a:rPr lang="en-US" sz="1600" b="0" dirty="0" smtClean="0"/>
              <a:t>More work is needed, and alternative explanations must be eliminated</a:t>
            </a:r>
          </a:p>
          <a:p>
            <a:pPr algn="just"/>
            <a:endParaRPr lang="en-US" sz="800" b="0" dirty="0" smtClean="0"/>
          </a:p>
          <a:p>
            <a:pPr algn="just"/>
            <a:r>
              <a:rPr lang="en-US" sz="1600" b="0" dirty="0" smtClean="0">
                <a:solidFill>
                  <a:srgbClr val="0033CC"/>
                </a:solidFill>
              </a:rPr>
              <a:t>Adjusting the B field in these collisions, in a controlled way, is a critical step in this program</a:t>
            </a:r>
            <a:endParaRPr lang="en-US" sz="1600" dirty="0">
              <a:solidFill>
                <a:srgbClr val="0033CC"/>
              </a:solidFill>
            </a:endParaRPr>
          </a:p>
        </p:txBody>
      </p:sp>
      <p:pic>
        <p:nvPicPr>
          <p:cNvPr id="880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556" t="2670" r="12512" b="2074"/>
          <a:stretch/>
        </p:blipFill>
        <p:spPr bwMode="auto">
          <a:xfrm>
            <a:off x="381000" y="990600"/>
            <a:ext cx="4452359" cy="5691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rot="16200000">
            <a:off x="3488996" y="3259723"/>
            <a:ext cx="2955809" cy="276999"/>
          </a:xfrm>
          <a:prstGeom prst="rect">
            <a:avLst/>
          </a:prstGeom>
        </p:spPr>
        <p:txBody>
          <a:bodyPr wrap="none">
            <a:spAutoFit/>
          </a:bodyPr>
          <a:lstStyle/>
          <a:p>
            <a:r>
              <a:rPr lang="en-US" sz="1200" b="0" dirty="0">
                <a:solidFill>
                  <a:schemeClr val="tx1"/>
                </a:solidFill>
              </a:rPr>
              <a:t>arXiv:1608.00982v1 [</a:t>
            </a:r>
            <a:r>
              <a:rPr lang="en-US" sz="1200" b="0" dirty="0" err="1">
                <a:solidFill>
                  <a:schemeClr val="tx1"/>
                </a:solidFill>
              </a:rPr>
              <a:t>nucl-th</a:t>
            </a:r>
            <a:r>
              <a:rPr lang="en-US" sz="1200" b="0" dirty="0">
                <a:solidFill>
                  <a:schemeClr val="tx1"/>
                </a:solidFill>
              </a:rPr>
              <a:t>] 2 Aug 2016</a:t>
            </a:r>
            <a:endParaRPr lang="en-US" sz="1200" dirty="0">
              <a:solidFill>
                <a:schemeClr val="tx1"/>
              </a:solidFill>
            </a:endParaRPr>
          </a:p>
        </p:txBody>
      </p:sp>
    </p:spTree>
    <p:extLst>
      <p:ext uri="{BB962C8B-B14F-4D97-AF65-F5344CB8AC3E}">
        <p14:creationId xmlns:p14="http://schemas.microsoft.com/office/powerpoint/2010/main" val="37445000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Proposal to run Isobaric Beams in 2018</a:t>
            </a:r>
            <a:endParaRPr lang="en-US" dirty="0"/>
          </a:p>
        </p:txBody>
      </p:sp>
      <p:sp>
        <p:nvSpPr>
          <p:cNvPr id="3" name="Content Placeholder 2"/>
          <p:cNvSpPr>
            <a:spLocks noGrp="1"/>
          </p:cNvSpPr>
          <p:nvPr>
            <p:ph idx="1"/>
          </p:nvPr>
        </p:nvSpPr>
        <p:spPr>
          <a:xfrm>
            <a:off x="1066800" y="5514147"/>
            <a:ext cx="7572374" cy="962853"/>
          </a:xfrm>
          <a:solidFill>
            <a:schemeClr val="accent1">
              <a:lumMod val="20000"/>
              <a:lumOff val="80000"/>
            </a:schemeClr>
          </a:solidFill>
          <a:ln w="12700">
            <a:solidFill>
              <a:schemeClr val="tx1"/>
            </a:solidFill>
          </a:ln>
        </p:spPr>
        <p:txBody>
          <a:bodyPr/>
          <a:lstStyle/>
          <a:p>
            <a:pPr marL="91440" indent="0">
              <a:buNone/>
            </a:pPr>
            <a:r>
              <a:rPr lang="en-US" sz="1600" b="0" dirty="0"/>
              <a:t>We have </a:t>
            </a:r>
            <a:r>
              <a:rPr lang="en-US" sz="1600" b="0" dirty="0" smtClean="0"/>
              <a:t>[…] </a:t>
            </a:r>
            <a:r>
              <a:rPr lang="en-US" sz="1600" b="0" dirty="0"/>
              <a:t>investigated the case for colliding nuclear </a:t>
            </a:r>
            <a:r>
              <a:rPr lang="en-US" sz="1600" b="0" dirty="0" smtClean="0"/>
              <a:t>isobars […] and find </a:t>
            </a:r>
            <a:r>
              <a:rPr lang="en-US" sz="1600" b="0" dirty="0"/>
              <a:t>the case </a:t>
            </a:r>
            <a:r>
              <a:rPr lang="en-US" sz="1600" b="0" dirty="0" smtClean="0"/>
              <a:t>compelling. We </a:t>
            </a:r>
            <a:r>
              <a:rPr lang="en-US" sz="1600" b="0" dirty="0"/>
              <a:t>recommend that a program of nuclear isobar collisions to isolate the </a:t>
            </a:r>
            <a:r>
              <a:rPr lang="en-US" sz="1600" b="0" dirty="0" smtClean="0"/>
              <a:t>chiral magnetic effect </a:t>
            </a:r>
            <a:r>
              <a:rPr lang="en-US" sz="1600" b="0" dirty="0"/>
              <a:t>from background sources be placed as a high priority item </a:t>
            </a:r>
            <a:r>
              <a:rPr lang="en-US" sz="1600" b="0" dirty="0" smtClean="0"/>
              <a:t>in the </a:t>
            </a:r>
            <a:r>
              <a:rPr lang="en-US" sz="1600" b="0" dirty="0"/>
              <a:t>strategy </a:t>
            </a:r>
            <a:r>
              <a:rPr lang="en-US" sz="1600" b="0" dirty="0" smtClean="0"/>
              <a:t>for </a:t>
            </a:r>
            <a:r>
              <a:rPr lang="en-US" sz="1600" b="0" dirty="0"/>
              <a:t>completing the RHIC mission</a:t>
            </a:r>
            <a:r>
              <a:rPr lang="en-US" sz="1600" b="0" dirty="0" smtClean="0"/>
              <a:t>.</a:t>
            </a: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379"/>
          <a:stretch/>
        </p:blipFill>
        <p:spPr bwMode="auto">
          <a:xfrm>
            <a:off x="1600200" y="871670"/>
            <a:ext cx="5654040" cy="4500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588893" y="5200855"/>
            <a:ext cx="5887253" cy="276999"/>
          </a:xfrm>
          <a:prstGeom prst="rect">
            <a:avLst/>
          </a:prstGeom>
        </p:spPr>
        <p:txBody>
          <a:bodyPr wrap="none">
            <a:spAutoFit/>
          </a:bodyPr>
          <a:lstStyle/>
          <a:p>
            <a:r>
              <a:rPr lang="en-US" sz="1200" b="0" dirty="0" smtClean="0">
                <a:solidFill>
                  <a:schemeClr val="tx1"/>
                </a:solidFill>
              </a:rPr>
              <a:t>Report to the Associate Director at RHIC:   arXiv:1608.00982v1 </a:t>
            </a:r>
            <a:r>
              <a:rPr lang="en-US" sz="1200" b="0" dirty="0">
                <a:solidFill>
                  <a:schemeClr val="tx1"/>
                </a:solidFill>
              </a:rPr>
              <a:t>[</a:t>
            </a:r>
            <a:r>
              <a:rPr lang="en-US" sz="1200" b="0" dirty="0" err="1">
                <a:solidFill>
                  <a:schemeClr val="tx1"/>
                </a:solidFill>
              </a:rPr>
              <a:t>nucl-th</a:t>
            </a:r>
            <a:r>
              <a:rPr lang="en-US" sz="1200" b="0" dirty="0">
                <a:solidFill>
                  <a:schemeClr val="tx1"/>
                </a:solidFill>
              </a:rPr>
              <a:t>] 2 Aug 2016</a:t>
            </a:r>
            <a:endParaRPr lang="en-US" sz="1200" dirty="0">
              <a:solidFill>
                <a:schemeClr val="tx1"/>
              </a:solidFill>
            </a:endParaRPr>
          </a:p>
        </p:txBody>
      </p:sp>
    </p:spTree>
    <p:extLst>
      <p:ext uri="{BB962C8B-B14F-4D97-AF65-F5344CB8AC3E}">
        <p14:creationId xmlns:p14="http://schemas.microsoft.com/office/powerpoint/2010/main" val="131341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itle 1"/>
          <p:cNvSpPr>
            <a:spLocks noGrp="1"/>
          </p:cNvSpPr>
          <p:nvPr>
            <p:ph type="title"/>
          </p:nvPr>
        </p:nvSpPr>
        <p:spPr/>
        <p:txBody>
          <a:bodyPr/>
          <a:lstStyle/>
          <a:p>
            <a:r>
              <a:rPr lang="en-US" altLang="en-US" dirty="0" smtClean="0"/>
              <a:t>Summary</a:t>
            </a:r>
          </a:p>
        </p:txBody>
      </p:sp>
      <p:sp>
        <p:nvSpPr>
          <p:cNvPr id="10245" name="Content Placeholder 2"/>
          <p:cNvSpPr>
            <a:spLocks noGrp="1"/>
          </p:cNvSpPr>
          <p:nvPr>
            <p:ph idx="1"/>
          </p:nvPr>
        </p:nvSpPr>
        <p:spPr>
          <a:xfrm>
            <a:off x="381000" y="990600"/>
            <a:ext cx="8458200" cy="5148262"/>
          </a:xfrm>
        </p:spPr>
        <p:txBody>
          <a:bodyPr/>
          <a:lstStyle/>
          <a:p>
            <a:r>
              <a:rPr lang="en-US" altLang="en-US" dirty="0" smtClean="0"/>
              <a:t>Nuclear isobars are an amazing laboratory for studying fundamental physics</a:t>
            </a:r>
          </a:p>
          <a:p>
            <a:pPr lvl="1"/>
            <a:r>
              <a:rPr lang="en-US" altLang="en-US" dirty="0" smtClean="0"/>
              <a:t>Non-accelerator physics (</a:t>
            </a:r>
            <a:r>
              <a:rPr lang="en-US" altLang="en-US" dirty="0" smtClean="0">
                <a:sym typeface="Symbol"/>
              </a:rPr>
              <a:t>) </a:t>
            </a:r>
          </a:p>
          <a:p>
            <a:pPr lvl="1"/>
            <a:r>
              <a:rPr lang="en-US" altLang="en-US" dirty="0" smtClean="0"/>
              <a:t>Accelerator physics (flow systematics .vs. n/p ratio, CME)</a:t>
            </a:r>
          </a:p>
          <a:p>
            <a:pPr lvl="1"/>
            <a:r>
              <a:rPr lang="en-US" altLang="en-US" dirty="0" smtClean="0"/>
              <a:t>Other accelerator topics include Lambda polarization .vs. B field, UPCs, etc.</a:t>
            </a:r>
          </a:p>
          <a:p>
            <a:pPr lvl="1"/>
            <a:endParaRPr lang="en-US" altLang="en-US" sz="800" dirty="0"/>
          </a:p>
          <a:p>
            <a:r>
              <a:rPr lang="en-US" altLang="en-US" dirty="0"/>
              <a:t>STAR &amp; ALICE see clear evidence for charge separation in Au-Au, </a:t>
            </a:r>
            <a:r>
              <a:rPr lang="en-US" altLang="en-US" dirty="0" err="1"/>
              <a:t>Pb-Pb</a:t>
            </a:r>
            <a:r>
              <a:rPr lang="en-US" altLang="en-US" dirty="0"/>
              <a:t>, Cu-Cu and U-U collisions at 39, 62.4, 200 GeV/A and 2.76 </a:t>
            </a:r>
            <a:r>
              <a:rPr lang="en-US" altLang="en-US" dirty="0" err="1"/>
              <a:t>TeV</a:t>
            </a:r>
            <a:r>
              <a:rPr lang="en-US" altLang="en-US" dirty="0"/>
              <a:t>/A</a:t>
            </a:r>
          </a:p>
          <a:p>
            <a:pPr lvl="1"/>
            <a:r>
              <a:rPr lang="en-US" altLang="en-US" dirty="0">
                <a:solidFill>
                  <a:schemeClr val="accent2"/>
                </a:solidFill>
              </a:rPr>
              <a:t>The signal is not so small … </a:t>
            </a:r>
            <a:r>
              <a:rPr lang="en-US" altLang="en-US" dirty="0">
                <a:solidFill>
                  <a:schemeClr val="accent2"/>
                </a:solidFill>
                <a:sym typeface="Symbol" pitchFamily="18" charset="2"/>
              </a:rPr>
              <a:t>|a| ~ 10</a:t>
            </a:r>
            <a:r>
              <a:rPr lang="en-US" altLang="en-US" baseline="30000" dirty="0">
                <a:solidFill>
                  <a:schemeClr val="accent2"/>
                </a:solidFill>
                <a:sym typeface="Symbol" pitchFamily="18" charset="2"/>
              </a:rPr>
              <a:t>-2 </a:t>
            </a:r>
            <a:r>
              <a:rPr lang="en-US" altLang="en-US" dirty="0">
                <a:solidFill>
                  <a:schemeClr val="accent2"/>
                </a:solidFill>
                <a:sym typeface="Symbol" pitchFamily="18" charset="2"/>
              </a:rPr>
              <a:t>,  and is accessible with standard tools</a:t>
            </a:r>
          </a:p>
          <a:p>
            <a:pPr lvl="1"/>
            <a:r>
              <a:rPr lang="en-US" altLang="en-US" dirty="0">
                <a:solidFill>
                  <a:schemeClr val="accent2"/>
                </a:solidFill>
                <a:sym typeface="Symbol" pitchFamily="18" charset="2"/>
              </a:rPr>
              <a:t>The signal may go away at lower </a:t>
            </a:r>
            <a:r>
              <a:rPr lang="en-US" altLang="en-US" dirty="0" smtClean="0">
                <a:solidFill>
                  <a:schemeClr val="accent2"/>
                </a:solidFill>
                <a:sym typeface="Symbol" pitchFamily="18" charset="2"/>
              </a:rPr>
              <a:t>energies</a:t>
            </a:r>
          </a:p>
          <a:p>
            <a:pPr lvl="1"/>
            <a:endParaRPr lang="en-US" altLang="en-US" sz="800" dirty="0">
              <a:solidFill>
                <a:schemeClr val="accent2"/>
              </a:solidFill>
            </a:endParaRPr>
          </a:p>
          <a:p>
            <a:r>
              <a:rPr lang="en-US" altLang="en-US" dirty="0" smtClean="0"/>
              <a:t>Charge separation may be an indicator of QGP formation, local Parity Violation, Chiral Symmetry restoration, and very strong B fields</a:t>
            </a:r>
          </a:p>
          <a:p>
            <a:pPr lvl="1"/>
            <a:r>
              <a:rPr lang="en-US" altLang="en-US" dirty="0" smtClean="0"/>
              <a:t>The beam energy scan may help locate the critical point</a:t>
            </a:r>
          </a:p>
          <a:p>
            <a:pPr lvl="1"/>
            <a:endParaRPr lang="en-US" altLang="en-US" sz="800" dirty="0"/>
          </a:p>
          <a:p>
            <a:r>
              <a:rPr lang="en-US" altLang="en-US" dirty="0" smtClean="0"/>
              <a:t>We recommend running </a:t>
            </a:r>
            <a:r>
              <a:rPr lang="en-US" altLang="en-US" baseline="30000" dirty="0" smtClean="0"/>
              <a:t>96</a:t>
            </a:r>
            <a:r>
              <a:rPr lang="en-US" altLang="en-US" dirty="0" smtClean="0"/>
              <a:t>Zr and </a:t>
            </a:r>
            <a:r>
              <a:rPr lang="en-US" altLang="en-US" baseline="30000" dirty="0" smtClean="0"/>
              <a:t>96</a:t>
            </a:r>
            <a:r>
              <a:rPr lang="en-US" altLang="en-US" dirty="0" smtClean="0"/>
              <a:t>Ru beams in 2018</a:t>
            </a:r>
          </a:p>
          <a:p>
            <a:pPr lvl="1"/>
            <a:r>
              <a:rPr lang="en-US" altLang="en-US" dirty="0" smtClean="0"/>
              <a:t>Approximately 500 M events, each, and/or about 3 weeks each</a:t>
            </a:r>
          </a:p>
          <a:p>
            <a:pPr lvl="1"/>
            <a:endParaRPr lang="en-US" altLang="en-US" sz="800" dirty="0" smtClean="0"/>
          </a:p>
          <a:p>
            <a:r>
              <a:rPr lang="en-US" altLang="en-US" dirty="0" smtClean="0"/>
              <a:t>I have not discussed uncertainties in the theory nor alternative explanations for the observed charge separation.  See:</a:t>
            </a:r>
            <a:endParaRPr lang="en-US" altLang="en-US" dirty="0"/>
          </a:p>
          <a:p>
            <a:endParaRPr lang="en-US" altLang="en-US" dirty="0" smtClean="0"/>
          </a:p>
        </p:txBody>
      </p:sp>
      <p:sp>
        <p:nvSpPr>
          <p:cNvPr id="7" name="Rectangle 6"/>
          <p:cNvSpPr/>
          <p:nvPr/>
        </p:nvSpPr>
        <p:spPr>
          <a:xfrm>
            <a:off x="1524000" y="6434984"/>
            <a:ext cx="5887253" cy="276999"/>
          </a:xfrm>
          <a:prstGeom prst="rect">
            <a:avLst/>
          </a:prstGeom>
          <a:solidFill>
            <a:schemeClr val="accent1">
              <a:lumMod val="20000"/>
              <a:lumOff val="80000"/>
            </a:schemeClr>
          </a:solidFill>
          <a:ln w="12700">
            <a:solidFill>
              <a:schemeClr val="tx1"/>
            </a:solidFill>
          </a:ln>
        </p:spPr>
        <p:txBody>
          <a:bodyPr wrap="none">
            <a:spAutoFit/>
          </a:bodyPr>
          <a:lstStyle/>
          <a:p>
            <a:r>
              <a:rPr lang="en-US" sz="1200" b="0" dirty="0" smtClean="0">
                <a:solidFill>
                  <a:schemeClr val="tx1"/>
                </a:solidFill>
              </a:rPr>
              <a:t>Report to the Associate Director at RHIC:   arXiv:1608.00982v1 </a:t>
            </a:r>
            <a:r>
              <a:rPr lang="en-US" sz="1200" b="0" dirty="0">
                <a:solidFill>
                  <a:schemeClr val="tx1"/>
                </a:solidFill>
              </a:rPr>
              <a:t>[</a:t>
            </a:r>
            <a:r>
              <a:rPr lang="en-US" sz="1200" b="0" dirty="0" err="1">
                <a:solidFill>
                  <a:schemeClr val="tx1"/>
                </a:solidFill>
              </a:rPr>
              <a:t>nucl-th</a:t>
            </a:r>
            <a:r>
              <a:rPr lang="en-US" sz="1200" b="0" dirty="0">
                <a:solidFill>
                  <a:schemeClr val="tx1"/>
                </a:solidFill>
              </a:rPr>
              <a:t>] 2 Aug 2016</a:t>
            </a:r>
            <a:endParaRPr lang="en-US" sz="1200" dirty="0">
              <a:solidFill>
                <a:schemeClr val="tx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endParaRPr lang="en-US" altLang="en-US" smtClean="0"/>
          </a:p>
        </p:txBody>
      </p:sp>
      <p:sp>
        <p:nvSpPr>
          <p:cNvPr id="47107" name="Content Placeholder 2"/>
          <p:cNvSpPr>
            <a:spLocks noGrp="1"/>
          </p:cNvSpPr>
          <p:nvPr>
            <p:ph idx="1"/>
          </p:nvPr>
        </p:nvSpPr>
        <p:spPr>
          <a:xfrm>
            <a:off x="1038225" y="2971800"/>
            <a:ext cx="7067550" cy="838200"/>
          </a:xfrm>
        </p:spPr>
        <p:txBody>
          <a:bodyPr/>
          <a:lstStyle/>
          <a:p>
            <a:pPr algn="ctr">
              <a:buFontTx/>
              <a:buNone/>
            </a:pPr>
            <a:r>
              <a:rPr lang="en-US" altLang="en-US" smtClean="0"/>
              <a:t>Backup Slides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2"/>
          <p:cNvSpPr>
            <a:spLocks noGrp="1" noChangeArrowheads="1"/>
          </p:cNvSpPr>
          <p:nvPr>
            <p:ph type="title"/>
          </p:nvPr>
        </p:nvSpPr>
        <p:spPr>
          <a:xfrm>
            <a:off x="285750" y="311150"/>
            <a:ext cx="8172450" cy="534988"/>
          </a:xfrm>
        </p:spPr>
        <p:txBody>
          <a:bodyPr/>
          <a:lstStyle/>
          <a:p>
            <a:r>
              <a:rPr lang="en-US" altLang="en-US" sz="2400" dirty="0"/>
              <a:t>T</a:t>
            </a:r>
            <a:r>
              <a:rPr lang="en-US" altLang="en-US" sz="2400" dirty="0" smtClean="0"/>
              <a:t>wo </a:t>
            </a:r>
            <a:r>
              <a:rPr lang="en-US" altLang="en-US" sz="2400" dirty="0"/>
              <a:t>n</a:t>
            </a:r>
            <a:r>
              <a:rPr lang="en-US" altLang="en-US" sz="2400" dirty="0" smtClean="0"/>
              <a:t>eutrons can decay simultaneously …</a:t>
            </a:r>
            <a:endParaRPr lang="en-US" altLang="en-US" sz="2400" dirty="0"/>
          </a:p>
        </p:txBody>
      </p:sp>
      <p:sp>
        <p:nvSpPr>
          <p:cNvPr id="382979" name="Rectangle 3"/>
          <p:cNvSpPr>
            <a:spLocks noGrp="1" noChangeArrowheads="1"/>
          </p:cNvSpPr>
          <p:nvPr>
            <p:ph type="body" idx="1"/>
          </p:nvPr>
        </p:nvSpPr>
        <p:spPr>
          <a:xfrm>
            <a:off x="1038225" y="3962400"/>
            <a:ext cx="7419975" cy="1828800"/>
          </a:xfrm>
        </p:spPr>
        <p:txBody>
          <a:bodyPr/>
          <a:lstStyle/>
          <a:p>
            <a:r>
              <a:rPr lang="en-US" altLang="en-US" dirty="0"/>
              <a:t>Two neutrino double beta decay is a 2</a:t>
            </a:r>
            <a:r>
              <a:rPr lang="en-US" altLang="en-US" baseline="30000" dirty="0"/>
              <a:t>nd</a:t>
            </a:r>
            <a:r>
              <a:rPr lang="en-US" altLang="en-US" dirty="0"/>
              <a:t> order weak decay</a:t>
            </a:r>
          </a:p>
          <a:p>
            <a:pPr lvl="1"/>
            <a:r>
              <a:rPr lang="en-US" altLang="en-US" dirty="0"/>
              <a:t>It is an allowed decay (in terms of spin selection rules)</a:t>
            </a:r>
          </a:p>
          <a:p>
            <a:pPr lvl="1"/>
            <a:r>
              <a:rPr lang="en-US" altLang="en-US" dirty="0"/>
              <a:t>It proceeds via virtual states in the intermediate nucleus</a:t>
            </a:r>
          </a:p>
          <a:p>
            <a:pPr lvl="1"/>
            <a:endParaRPr lang="en-US" altLang="en-US" dirty="0"/>
          </a:p>
          <a:p>
            <a:pPr lvl="1"/>
            <a:endParaRPr lang="en-US" altLang="en-US" dirty="0"/>
          </a:p>
          <a:p>
            <a:pPr lvl="1"/>
            <a:endParaRPr lang="en-US" altLang="en-US" dirty="0"/>
          </a:p>
          <a:p>
            <a:r>
              <a:rPr lang="en-US" altLang="en-US" dirty="0"/>
              <a:t>It produces </a:t>
            </a:r>
            <a:r>
              <a:rPr lang="en-US" altLang="en-US" u="sng" dirty="0"/>
              <a:t>two electrons and two neutrinos in the final state</a:t>
            </a:r>
          </a:p>
          <a:p>
            <a:pPr lvl="1"/>
            <a:r>
              <a:rPr lang="en-US" altLang="en-US" dirty="0"/>
              <a:t>First discussed by M. Goeppert-Mayer in 1935 and predicted to have a half life &gt; 10</a:t>
            </a:r>
            <a:r>
              <a:rPr lang="en-US" altLang="en-US" baseline="30000" dirty="0"/>
              <a:t>20</a:t>
            </a:r>
            <a:r>
              <a:rPr lang="en-US" altLang="en-US" dirty="0"/>
              <a:t> years.   It has been observed </a:t>
            </a:r>
            <a:r>
              <a:rPr lang="en-US" altLang="en-US" dirty="0" smtClean="0"/>
              <a:t>in </a:t>
            </a:r>
            <a:r>
              <a:rPr lang="en-US" altLang="en-US" baseline="30000" dirty="0" smtClean="0"/>
              <a:t>136</a:t>
            </a:r>
            <a:r>
              <a:rPr lang="en-US" altLang="en-US" dirty="0" smtClean="0"/>
              <a:t>Xe &amp; more</a:t>
            </a:r>
            <a:endParaRPr lang="en-US" altLang="en-US" dirty="0">
              <a:solidFill>
                <a:srgbClr val="008000"/>
              </a:solidFill>
            </a:endParaRPr>
          </a:p>
        </p:txBody>
      </p:sp>
      <p:grpSp>
        <p:nvGrpSpPr>
          <p:cNvPr id="383000" name="Group 24"/>
          <p:cNvGrpSpPr>
            <a:grpSpLocks/>
          </p:cNvGrpSpPr>
          <p:nvPr/>
        </p:nvGrpSpPr>
        <p:grpSpPr bwMode="auto">
          <a:xfrm>
            <a:off x="1457325" y="1343025"/>
            <a:ext cx="7162800" cy="914400"/>
            <a:chOff x="918" y="960"/>
            <a:chExt cx="4512" cy="576"/>
          </a:xfrm>
        </p:grpSpPr>
        <p:grpSp>
          <p:nvGrpSpPr>
            <p:cNvPr id="382981" name="Group 5"/>
            <p:cNvGrpSpPr>
              <a:grpSpLocks/>
            </p:cNvGrpSpPr>
            <p:nvPr/>
          </p:nvGrpSpPr>
          <p:grpSpPr bwMode="auto">
            <a:xfrm>
              <a:off x="918" y="960"/>
              <a:ext cx="2448" cy="576"/>
              <a:chOff x="816" y="864"/>
              <a:chExt cx="2448" cy="576"/>
            </a:xfrm>
          </p:grpSpPr>
          <p:sp>
            <p:nvSpPr>
              <p:cNvPr id="382982" name="AutoShape 6"/>
              <p:cNvSpPr>
                <a:spLocks noChangeArrowheads="1"/>
              </p:cNvSpPr>
              <p:nvPr/>
            </p:nvSpPr>
            <p:spPr bwMode="auto">
              <a:xfrm>
                <a:off x="1728" y="999"/>
                <a:ext cx="615" cy="306"/>
              </a:xfrm>
              <a:prstGeom prst="rightArrow">
                <a:avLst>
                  <a:gd name="adj1" fmla="val 50000"/>
                  <a:gd name="adj2" fmla="val 50245"/>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82983" name="Group 7"/>
              <p:cNvGrpSpPr>
                <a:grpSpLocks/>
              </p:cNvGrpSpPr>
              <p:nvPr/>
            </p:nvGrpSpPr>
            <p:grpSpPr bwMode="auto">
              <a:xfrm>
                <a:off x="816" y="864"/>
                <a:ext cx="576" cy="576"/>
                <a:chOff x="720" y="2016"/>
                <a:chExt cx="576" cy="576"/>
              </a:xfrm>
            </p:grpSpPr>
            <p:sp>
              <p:nvSpPr>
                <p:cNvPr id="382984" name="Oval 8"/>
                <p:cNvSpPr>
                  <a:spLocks noChangeArrowheads="1"/>
                </p:cNvSpPr>
                <p:nvPr/>
              </p:nvSpPr>
              <p:spPr bwMode="auto">
                <a:xfrm>
                  <a:off x="720" y="2016"/>
                  <a:ext cx="576" cy="576"/>
                </a:xfrm>
                <a:prstGeom prst="ellipse">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2985" name="Text Box 9"/>
                <p:cNvSpPr txBox="1">
                  <a:spLocks noChangeArrowheads="1"/>
                </p:cNvSpPr>
                <p:nvPr/>
              </p:nvSpPr>
              <p:spPr bwMode="auto">
                <a:xfrm>
                  <a:off x="840" y="2205"/>
                  <a:ext cx="336" cy="21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rPr>
                    <a:t>n</a:t>
                  </a:r>
                </a:p>
              </p:txBody>
            </p:sp>
          </p:grpSp>
          <p:grpSp>
            <p:nvGrpSpPr>
              <p:cNvPr id="382986" name="Group 10"/>
              <p:cNvGrpSpPr>
                <a:grpSpLocks/>
              </p:cNvGrpSpPr>
              <p:nvPr/>
            </p:nvGrpSpPr>
            <p:grpSpPr bwMode="auto">
              <a:xfrm>
                <a:off x="2688" y="864"/>
                <a:ext cx="576" cy="576"/>
                <a:chOff x="2592" y="2016"/>
                <a:chExt cx="576" cy="576"/>
              </a:xfrm>
            </p:grpSpPr>
            <p:sp>
              <p:nvSpPr>
                <p:cNvPr id="382987" name="Oval 11"/>
                <p:cNvSpPr>
                  <a:spLocks noChangeArrowheads="1"/>
                </p:cNvSpPr>
                <p:nvPr/>
              </p:nvSpPr>
              <p:spPr bwMode="auto">
                <a:xfrm>
                  <a:off x="2592" y="2016"/>
                  <a:ext cx="576" cy="576"/>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2988" name="Text Box 12"/>
                <p:cNvSpPr txBox="1">
                  <a:spLocks noChangeArrowheads="1"/>
                </p:cNvSpPr>
                <p:nvPr/>
              </p:nvSpPr>
              <p:spPr bwMode="auto">
                <a:xfrm>
                  <a:off x="2772" y="2199"/>
                  <a:ext cx="21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rPr>
                    <a:t>p</a:t>
                  </a:r>
                </a:p>
              </p:txBody>
            </p:sp>
          </p:grpSp>
        </p:grpSp>
        <p:grpSp>
          <p:nvGrpSpPr>
            <p:cNvPr id="382989" name="Group 13"/>
            <p:cNvGrpSpPr>
              <a:grpSpLocks/>
            </p:cNvGrpSpPr>
            <p:nvPr/>
          </p:nvGrpSpPr>
          <p:grpSpPr bwMode="auto">
            <a:xfrm>
              <a:off x="4038" y="1128"/>
              <a:ext cx="1392" cy="241"/>
              <a:chOff x="3456" y="1032"/>
              <a:chExt cx="1392" cy="241"/>
            </a:xfrm>
          </p:grpSpPr>
          <p:sp>
            <p:nvSpPr>
              <p:cNvPr id="382990" name="Text Box 14"/>
              <p:cNvSpPr txBox="1">
                <a:spLocks noChangeArrowheads="1"/>
              </p:cNvSpPr>
              <p:nvPr/>
            </p:nvSpPr>
            <p:spPr bwMode="auto">
              <a:xfrm>
                <a:off x="3456" y="1036"/>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rPr>
                  <a:t>+</a:t>
                </a:r>
              </a:p>
            </p:txBody>
          </p:sp>
          <p:grpSp>
            <p:nvGrpSpPr>
              <p:cNvPr id="382991" name="Group 15"/>
              <p:cNvGrpSpPr>
                <a:grpSpLocks/>
              </p:cNvGrpSpPr>
              <p:nvPr/>
            </p:nvGrpSpPr>
            <p:grpSpPr bwMode="auto">
              <a:xfrm>
                <a:off x="3818" y="1032"/>
                <a:ext cx="288" cy="240"/>
                <a:chOff x="3722" y="2184"/>
                <a:chExt cx="288" cy="240"/>
              </a:xfrm>
            </p:grpSpPr>
            <p:sp>
              <p:nvSpPr>
                <p:cNvPr id="382992" name="Oval 16"/>
                <p:cNvSpPr>
                  <a:spLocks noChangeArrowheads="1"/>
                </p:cNvSpPr>
                <p:nvPr/>
              </p:nvSpPr>
              <p:spPr bwMode="auto">
                <a:xfrm>
                  <a:off x="3744" y="2184"/>
                  <a:ext cx="240" cy="2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2993" name="Text Box 17"/>
                <p:cNvSpPr txBox="1">
                  <a:spLocks noChangeArrowheads="1"/>
                </p:cNvSpPr>
                <p:nvPr/>
              </p:nvSpPr>
              <p:spPr bwMode="auto">
                <a:xfrm>
                  <a:off x="3722" y="2192"/>
                  <a:ext cx="2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folHlink"/>
                      </a:solidFill>
                    </a:rPr>
                    <a:t>e</a:t>
                  </a:r>
                </a:p>
              </p:txBody>
            </p:sp>
          </p:grpSp>
          <p:sp>
            <p:nvSpPr>
              <p:cNvPr id="382994" name="Text Box 18"/>
              <p:cNvSpPr txBox="1">
                <a:spLocks noChangeArrowheads="1"/>
              </p:cNvSpPr>
              <p:nvPr/>
            </p:nvSpPr>
            <p:spPr bwMode="auto">
              <a:xfrm>
                <a:off x="4224" y="1036"/>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rPr>
                  <a:t>+</a:t>
                </a:r>
              </a:p>
            </p:txBody>
          </p:sp>
          <p:grpSp>
            <p:nvGrpSpPr>
              <p:cNvPr id="382995" name="Group 19"/>
              <p:cNvGrpSpPr>
                <a:grpSpLocks/>
              </p:cNvGrpSpPr>
              <p:nvPr/>
            </p:nvGrpSpPr>
            <p:grpSpPr bwMode="auto">
              <a:xfrm>
                <a:off x="4608" y="1033"/>
                <a:ext cx="240" cy="240"/>
                <a:chOff x="4512" y="2064"/>
                <a:chExt cx="240" cy="240"/>
              </a:xfrm>
            </p:grpSpPr>
            <p:sp>
              <p:nvSpPr>
                <p:cNvPr id="382996" name="Oval 20"/>
                <p:cNvSpPr>
                  <a:spLocks noChangeArrowheads="1"/>
                </p:cNvSpPr>
                <p:nvPr/>
              </p:nvSpPr>
              <p:spPr bwMode="auto">
                <a:xfrm>
                  <a:off x="4512" y="2064"/>
                  <a:ext cx="240" cy="240"/>
                </a:xfrm>
                <a:prstGeom prst="ellipse">
                  <a:avLst/>
                </a:prstGeom>
                <a:solidFill>
                  <a:srgbClr val="EAEAEA"/>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382997" name="Object 21"/>
                <p:cNvGraphicFramePr>
                  <a:graphicFrameLocks noChangeAspect="1"/>
                </p:cNvGraphicFramePr>
                <p:nvPr/>
              </p:nvGraphicFramePr>
              <p:xfrm>
                <a:off x="4578" y="2107"/>
                <a:ext cx="132" cy="156"/>
              </p:xfrm>
              <a:graphic>
                <a:graphicData uri="http://schemas.openxmlformats.org/presentationml/2006/ole">
                  <mc:AlternateContent xmlns:mc="http://schemas.openxmlformats.org/markup-compatibility/2006">
                    <mc:Choice xmlns:v="urn:schemas-microsoft-com:vml" Requires="v">
                      <p:oleObj spid="_x0000_s83036" name="Equation" r:id="rId4" imgW="139680" imgH="164880" progId="Equation.DSMT4">
                        <p:embed/>
                      </p:oleObj>
                    </mc:Choice>
                    <mc:Fallback>
                      <p:oleObj name="Equation" r:id="rId4" imgW="139680" imgH="16488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8" y="2107"/>
                              <a:ext cx="132" cy="156"/>
                            </a:xfrm>
                            <a:prstGeom prst="rect">
                              <a:avLst/>
                            </a:prstGeom>
                            <a:solidFill>
                              <a:srgbClr val="EAEAE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sp>
        <p:nvSpPr>
          <p:cNvPr id="382998" name="Oval 22"/>
          <p:cNvSpPr>
            <a:spLocks noChangeArrowheads="1"/>
          </p:cNvSpPr>
          <p:nvPr/>
        </p:nvSpPr>
        <p:spPr bwMode="auto">
          <a:xfrm>
            <a:off x="542925" y="914400"/>
            <a:ext cx="2133600" cy="2790825"/>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83001" name="Group 25"/>
          <p:cNvGrpSpPr>
            <a:grpSpLocks/>
          </p:cNvGrpSpPr>
          <p:nvPr/>
        </p:nvGrpSpPr>
        <p:grpSpPr bwMode="auto">
          <a:xfrm>
            <a:off x="1447800" y="2409825"/>
            <a:ext cx="7162800" cy="914400"/>
            <a:chOff x="918" y="960"/>
            <a:chExt cx="4512" cy="576"/>
          </a:xfrm>
        </p:grpSpPr>
        <p:grpSp>
          <p:nvGrpSpPr>
            <p:cNvPr id="383002" name="Group 26"/>
            <p:cNvGrpSpPr>
              <a:grpSpLocks/>
            </p:cNvGrpSpPr>
            <p:nvPr/>
          </p:nvGrpSpPr>
          <p:grpSpPr bwMode="auto">
            <a:xfrm>
              <a:off x="918" y="960"/>
              <a:ext cx="2448" cy="576"/>
              <a:chOff x="816" y="864"/>
              <a:chExt cx="2448" cy="576"/>
            </a:xfrm>
          </p:grpSpPr>
          <p:sp>
            <p:nvSpPr>
              <p:cNvPr id="383003" name="AutoShape 27"/>
              <p:cNvSpPr>
                <a:spLocks noChangeArrowheads="1"/>
              </p:cNvSpPr>
              <p:nvPr/>
            </p:nvSpPr>
            <p:spPr bwMode="auto">
              <a:xfrm>
                <a:off x="1728" y="999"/>
                <a:ext cx="615" cy="306"/>
              </a:xfrm>
              <a:prstGeom prst="rightArrow">
                <a:avLst>
                  <a:gd name="adj1" fmla="val 50000"/>
                  <a:gd name="adj2" fmla="val 50245"/>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83004" name="Group 28"/>
              <p:cNvGrpSpPr>
                <a:grpSpLocks/>
              </p:cNvGrpSpPr>
              <p:nvPr/>
            </p:nvGrpSpPr>
            <p:grpSpPr bwMode="auto">
              <a:xfrm>
                <a:off x="816" y="864"/>
                <a:ext cx="576" cy="576"/>
                <a:chOff x="720" y="2016"/>
                <a:chExt cx="576" cy="576"/>
              </a:xfrm>
            </p:grpSpPr>
            <p:sp>
              <p:nvSpPr>
                <p:cNvPr id="383005" name="Oval 29"/>
                <p:cNvSpPr>
                  <a:spLocks noChangeArrowheads="1"/>
                </p:cNvSpPr>
                <p:nvPr/>
              </p:nvSpPr>
              <p:spPr bwMode="auto">
                <a:xfrm>
                  <a:off x="720" y="2016"/>
                  <a:ext cx="576" cy="576"/>
                </a:xfrm>
                <a:prstGeom prst="ellipse">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3006" name="Text Box 30"/>
                <p:cNvSpPr txBox="1">
                  <a:spLocks noChangeArrowheads="1"/>
                </p:cNvSpPr>
                <p:nvPr/>
              </p:nvSpPr>
              <p:spPr bwMode="auto">
                <a:xfrm>
                  <a:off x="840" y="2193"/>
                  <a:ext cx="336" cy="21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rPr>
                    <a:t>n</a:t>
                  </a:r>
                </a:p>
              </p:txBody>
            </p:sp>
          </p:grpSp>
          <p:grpSp>
            <p:nvGrpSpPr>
              <p:cNvPr id="383007" name="Group 31"/>
              <p:cNvGrpSpPr>
                <a:grpSpLocks/>
              </p:cNvGrpSpPr>
              <p:nvPr/>
            </p:nvGrpSpPr>
            <p:grpSpPr bwMode="auto">
              <a:xfrm>
                <a:off x="2688" y="864"/>
                <a:ext cx="576" cy="576"/>
                <a:chOff x="2592" y="2016"/>
                <a:chExt cx="576" cy="576"/>
              </a:xfrm>
            </p:grpSpPr>
            <p:sp>
              <p:nvSpPr>
                <p:cNvPr id="383008" name="Oval 32"/>
                <p:cNvSpPr>
                  <a:spLocks noChangeArrowheads="1"/>
                </p:cNvSpPr>
                <p:nvPr/>
              </p:nvSpPr>
              <p:spPr bwMode="auto">
                <a:xfrm>
                  <a:off x="2592" y="2016"/>
                  <a:ext cx="576" cy="576"/>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3009" name="Text Box 33"/>
                <p:cNvSpPr txBox="1">
                  <a:spLocks noChangeArrowheads="1"/>
                </p:cNvSpPr>
                <p:nvPr/>
              </p:nvSpPr>
              <p:spPr bwMode="auto">
                <a:xfrm>
                  <a:off x="2772" y="2193"/>
                  <a:ext cx="21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rPr>
                    <a:t>p</a:t>
                  </a:r>
                </a:p>
              </p:txBody>
            </p:sp>
          </p:grpSp>
        </p:grpSp>
        <p:grpSp>
          <p:nvGrpSpPr>
            <p:cNvPr id="383010" name="Group 34"/>
            <p:cNvGrpSpPr>
              <a:grpSpLocks/>
            </p:cNvGrpSpPr>
            <p:nvPr/>
          </p:nvGrpSpPr>
          <p:grpSpPr bwMode="auto">
            <a:xfrm>
              <a:off x="4038" y="1128"/>
              <a:ext cx="1392" cy="241"/>
              <a:chOff x="3456" y="1032"/>
              <a:chExt cx="1392" cy="241"/>
            </a:xfrm>
          </p:grpSpPr>
          <p:sp>
            <p:nvSpPr>
              <p:cNvPr id="383011" name="Text Box 35"/>
              <p:cNvSpPr txBox="1">
                <a:spLocks noChangeArrowheads="1"/>
              </p:cNvSpPr>
              <p:nvPr/>
            </p:nvSpPr>
            <p:spPr bwMode="auto">
              <a:xfrm>
                <a:off x="3456" y="1036"/>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rPr>
                  <a:t>+</a:t>
                </a:r>
              </a:p>
            </p:txBody>
          </p:sp>
          <p:grpSp>
            <p:nvGrpSpPr>
              <p:cNvPr id="383012" name="Group 36"/>
              <p:cNvGrpSpPr>
                <a:grpSpLocks/>
              </p:cNvGrpSpPr>
              <p:nvPr/>
            </p:nvGrpSpPr>
            <p:grpSpPr bwMode="auto">
              <a:xfrm>
                <a:off x="3818" y="1032"/>
                <a:ext cx="288" cy="240"/>
                <a:chOff x="3722" y="2184"/>
                <a:chExt cx="288" cy="240"/>
              </a:xfrm>
            </p:grpSpPr>
            <p:sp>
              <p:nvSpPr>
                <p:cNvPr id="383013" name="Oval 37"/>
                <p:cNvSpPr>
                  <a:spLocks noChangeArrowheads="1"/>
                </p:cNvSpPr>
                <p:nvPr/>
              </p:nvSpPr>
              <p:spPr bwMode="auto">
                <a:xfrm>
                  <a:off x="3744" y="2184"/>
                  <a:ext cx="240" cy="2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3014" name="Text Box 38"/>
                <p:cNvSpPr txBox="1">
                  <a:spLocks noChangeArrowheads="1"/>
                </p:cNvSpPr>
                <p:nvPr/>
              </p:nvSpPr>
              <p:spPr bwMode="auto">
                <a:xfrm>
                  <a:off x="3722" y="2192"/>
                  <a:ext cx="2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folHlink"/>
                      </a:solidFill>
                    </a:rPr>
                    <a:t>e</a:t>
                  </a:r>
                </a:p>
              </p:txBody>
            </p:sp>
          </p:grpSp>
          <p:sp>
            <p:nvSpPr>
              <p:cNvPr id="383015" name="Text Box 39"/>
              <p:cNvSpPr txBox="1">
                <a:spLocks noChangeArrowheads="1"/>
              </p:cNvSpPr>
              <p:nvPr/>
            </p:nvSpPr>
            <p:spPr bwMode="auto">
              <a:xfrm>
                <a:off x="4224" y="1036"/>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rPr>
                  <a:t>+</a:t>
                </a:r>
              </a:p>
            </p:txBody>
          </p:sp>
          <p:grpSp>
            <p:nvGrpSpPr>
              <p:cNvPr id="383016" name="Group 40"/>
              <p:cNvGrpSpPr>
                <a:grpSpLocks/>
              </p:cNvGrpSpPr>
              <p:nvPr/>
            </p:nvGrpSpPr>
            <p:grpSpPr bwMode="auto">
              <a:xfrm>
                <a:off x="4608" y="1033"/>
                <a:ext cx="240" cy="240"/>
                <a:chOff x="4512" y="2064"/>
                <a:chExt cx="240" cy="240"/>
              </a:xfrm>
            </p:grpSpPr>
            <p:sp>
              <p:nvSpPr>
                <p:cNvPr id="383017" name="Oval 41"/>
                <p:cNvSpPr>
                  <a:spLocks noChangeArrowheads="1"/>
                </p:cNvSpPr>
                <p:nvPr/>
              </p:nvSpPr>
              <p:spPr bwMode="auto">
                <a:xfrm>
                  <a:off x="4512" y="2064"/>
                  <a:ext cx="240" cy="240"/>
                </a:xfrm>
                <a:prstGeom prst="ellipse">
                  <a:avLst/>
                </a:prstGeom>
                <a:solidFill>
                  <a:srgbClr val="EAEAEA"/>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383018" name="Object 42"/>
                <p:cNvGraphicFramePr>
                  <a:graphicFrameLocks noChangeAspect="1"/>
                </p:cNvGraphicFramePr>
                <p:nvPr>
                  <p:extLst>
                    <p:ext uri="{D42A27DB-BD31-4B8C-83A1-F6EECF244321}">
                      <p14:modId xmlns:p14="http://schemas.microsoft.com/office/powerpoint/2010/main" val="1028132201"/>
                    </p:ext>
                  </p:extLst>
                </p:nvPr>
              </p:nvGraphicFramePr>
              <p:xfrm>
                <a:off x="4578" y="2113"/>
                <a:ext cx="132" cy="156"/>
              </p:xfrm>
              <a:graphic>
                <a:graphicData uri="http://schemas.openxmlformats.org/presentationml/2006/ole">
                  <mc:AlternateContent xmlns:mc="http://schemas.openxmlformats.org/markup-compatibility/2006">
                    <mc:Choice xmlns:v="urn:schemas-microsoft-com:vml" Requires="v">
                      <p:oleObj spid="_x0000_s83037" name="Equation" r:id="rId6" imgW="139680" imgH="164880" progId="Equation.DSMT4">
                        <p:embed/>
                      </p:oleObj>
                    </mc:Choice>
                    <mc:Fallback>
                      <p:oleObj name="Equation" r:id="rId6" imgW="139680" imgH="16488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8" y="2113"/>
                              <a:ext cx="132" cy="156"/>
                            </a:xfrm>
                            <a:prstGeom prst="rect">
                              <a:avLst/>
                            </a:prstGeom>
                            <a:solidFill>
                              <a:srgbClr val="EAEAE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sp>
        <p:nvSpPr>
          <p:cNvPr id="383019" name="Oval 43"/>
          <p:cNvSpPr>
            <a:spLocks noChangeArrowheads="1"/>
          </p:cNvSpPr>
          <p:nvPr/>
        </p:nvSpPr>
        <p:spPr bwMode="auto">
          <a:xfrm>
            <a:off x="4038600" y="914400"/>
            <a:ext cx="2133600" cy="2790825"/>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383020" name="Object 44"/>
          <p:cNvGraphicFramePr>
            <a:graphicFrameLocks noChangeAspect="1"/>
          </p:cNvGraphicFramePr>
          <p:nvPr/>
        </p:nvGraphicFramePr>
        <p:xfrm>
          <a:off x="1714500" y="4892675"/>
          <a:ext cx="5621338" cy="822325"/>
        </p:xfrm>
        <a:graphic>
          <a:graphicData uri="http://schemas.openxmlformats.org/presentationml/2006/ole">
            <mc:AlternateContent xmlns:mc="http://schemas.openxmlformats.org/markup-compatibility/2006">
              <mc:Choice xmlns:v="urn:schemas-microsoft-com:vml" Requires="v">
                <p:oleObj spid="_x0000_s83038" name="Equation" r:id="rId7" imgW="3733560" imgH="545760" progId="Equation.DSMT4">
                  <p:embed/>
                </p:oleObj>
              </mc:Choice>
              <mc:Fallback>
                <p:oleObj name="Equation" r:id="rId7" imgW="3733560" imgH="54576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14500" y="4892675"/>
                        <a:ext cx="5621338" cy="822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 name="Rectangle 2"/>
          <p:cNvSpPr txBox="1">
            <a:spLocks noChangeArrowheads="1"/>
          </p:cNvSpPr>
          <p:nvPr/>
        </p:nvSpPr>
        <p:spPr bwMode="auto">
          <a:xfrm>
            <a:off x="293200" y="34950"/>
            <a:ext cx="817245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173" tIns="45587" rIns="91173" bIns="45587" numCol="1" anchor="ctr" anchorCtr="0" compatLnSpc="1">
            <a:prstTxWarp prst="textNoShape">
              <a:avLst/>
            </a:prstTxWarp>
          </a:bodyPr>
          <a:lstStyle>
            <a:lvl1pPr algn="l" defTabSz="901700" rtl="0" eaLnBrk="0" fontAlgn="base" hangingPunct="0">
              <a:lnSpc>
                <a:spcPct val="90000"/>
              </a:lnSpc>
              <a:spcBef>
                <a:spcPct val="0"/>
              </a:spcBef>
              <a:spcAft>
                <a:spcPct val="0"/>
              </a:spcAft>
              <a:defRPr sz="2600" b="1">
                <a:solidFill>
                  <a:srgbClr val="B0AC00"/>
                </a:solidFill>
                <a:latin typeface="Arial" pitchFamily="34" charset="0"/>
                <a:ea typeface="+mj-ea"/>
                <a:cs typeface="Arial" pitchFamily="34" charset="0"/>
              </a:defRPr>
            </a:lvl1pPr>
            <a:lvl2pPr algn="l" defTabSz="901700" rtl="0" eaLnBrk="0" fontAlgn="base" hangingPunct="0">
              <a:lnSpc>
                <a:spcPct val="90000"/>
              </a:lnSpc>
              <a:spcBef>
                <a:spcPct val="0"/>
              </a:spcBef>
              <a:spcAft>
                <a:spcPct val="0"/>
              </a:spcAft>
              <a:defRPr sz="2600" b="1">
                <a:solidFill>
                  <a:srgbClr val="B0AC00"/>
                </a:solidFill>
                <a:latin typeface="Arial" pitchFamily="34" charset="0"/>
                <a:cs typeface="Arial" pitchFamily="34" charset="0"/>
              </a:defRPr>
            </a:lvl2pPr>
            <a:lvl3pPr algn="l" defTabSz="901700" rtl="0" eaLnBrk="0" fontAlgn="base" hangingPunct="0">
              <a:lnSpc>
                <a:spcPct val="90000"/>
              </a:lnSpc>
              <a:spcBef>
                <a:spcPct val="0"/>
              </a:spcBef>
              <a:spcAft>
                <a:spcPct val="0"/>
              </a:spcAft>
              <a:defRPr sz="2600" b="1">
                <a:solidFill>
                  <a:srgbClr val="B0AC00"/>
                </a:solidFill>
                <a:latin typeface="Arial" pitchFamily="34" charset="0"/>
                <a:cs typeface="Arial" pitchFamily="34" charset="0"/>
              </a:defRPr>
            </a:lvl3pPr>
            <a:lvl4pPr algn="l" defTabSz="901700" rtl="0" eaLnBrk="0" fontAlgn="base" hangingPunct="0">
              <a:lnSpc>
                <a:spcPct val="90000"/>
              </a:lnSpc>
              <a:spcBef>
                <a:spcPct val="0"/>
              </a:spcBef>
              <a:spcAft>
                <a:spcPct val="0"/>
              </a:spcAft>
              <a:defRPr sz="2600" b="1">
                <a:solidFill>
                  <a:srgbClr val="B0AC00"/>
                </a:solidFill>
                <a:latin typeface="Arial" pitchFamily="34" charset="0"/>
                <a:cs typeface="Arial" pitchFamily="34" charset="0"/>
              </a:defRPr>
            </a:lvl4pPr>
            <a:lvl5pPr algn="l" defTabSz="901700" rtl="0" eaLnBrk="0" fontAlgn="base" hangingPunct="0">
              <a:lnSpc>
                <a:spcPct val="90000"/>
              </a:lnSpc>
              <a:spcBef>
                <a:spcPct val="0"/>
              </a:spcBef>
              <a:spcAft>
                <a:spcPct val="0"/>
              </a:spcAft>
              <a:defRPr sz="2600" b="1">
                <a:solidFill>
                  <a:srgbClr val="B0AC00"/>
                </a:solidFill>
                <a:latin typeface="Arial" pitchFamily="34" charset="0"/>
                <a:cs typeface="Arial" pitchFamily="34" charset="0"/>
              </a:defRPr>
            </a:lvl5pPr>
            <a:lvl6pPr marL="457200" algn="l" defTabSz="901700" rtl="0" eaLnBrk="1" fontAlgn="base" hangingPunct="1">
              <a:lnSpc>
                <a:spcPct val="90000"/>
              </a:lnSpc>
              <a:spcBef>
                <a:spcPct val="0"/>
              </a:spcBef>
              <a:spcAft>
                <a:spcPct val="0"/>
              </a:spcAft>
              <a:defRPr sz="2600" b="1">
                <a:solidFill>
                  <a:srgbClr val="B0AC00"/>
                </a:solidFill>
                <a:latin typeface="Helvetica" pitchFamily="1" charset="0"/>
              </a:defRPr>
            </a:lvl6pPr>
            <a:lvl7pPr marL="914400" algn="l" defTabSz="901700" rtl="0" eaLnBrk="1" fontAlgn="base" hangingPunct="1">
              <a:lnSpc>
                <a:spcPct val="90000"/>
              </a:lnSpc>
              <a:spcBef>
                <a:spcPct val="0"/>
              </a:spcBef>
              <a:spcAft>
                <a:spcPct val="0"/>
              </a:spcAft>
              <a:defRPr sz="2600" b="1">
                <a:solidFill>
                  <a:srgbClr val="B0AC00"/>
                </a:solidFill>
                <a:latin typeface="Helvetica" pitchFamily="1" charset="0"/>
              </a:defRPr>
            </a:lvl7pPr>
            <a:lvl8pPr marL="1371600" algn="l" defTabSz="901700" rtl="0" eaLnBrk="1" fontAlgn="base" hangingPunct="1">
              <a:lnSpc>
                <a:spcPct val="90000"/>
              </a:lnSpc>
              <a:spcBef>
                <a:spcPct val="0"/>
              </a:spcBef>
              <a:spcAft>
                <a:spcPct val="0"/>
              </a:spcAft>
              <a:defRPr sz="2600" b="1">
                <a:solidFill>
                  <a:srgbClr val="B0AC00"/>
                </a:solidFill>
                <a:latin typeface="Helvetica" pitchFamily="1" charset="0"/>
              </a:defRPr>
            </a:lvl8pPr>
            <a:lvl9pPr marL="1828800" algn="l" defTabSz="901700" rtl="0" eaLnBrk="1" fontAlgn="base" hangingPunct="1">
              <a:lnSpc>
                <a:spcPct val="90000"/>
              </a:lnSpc>
              <a:spcBef>
                <a:spcPct val="0"/>
              </a:spcBef>
              <a:spcAft>
                <a:spcPct val="0"/>
              </a:spcAft>
              <a:defRPr sz="2600" b="1">
                <a:solidFill>
                  <a:srgbClr val="B0AC00"/>
                </a:solidFill>
                <a:latin typeface="Helvetica" pitchFamily="1" charset="0"/>
              </a:defRPr>
            </a:lvl9pPr>
          </a:lstStyle>
          <a:p>
            <a:r>
              <a:rPr lang="en-US" altLang="en-US" sz="2400" kern="0" dirty="0" smtClean="0"/>
              <a:t>In QM, it is not necessary to conserve energy </a:t>
            </a:r>
            <a:r>
              <a:rPr lang="en-US" altLang="en-US" sz="1600" kern="0" dirty="0" smtClean="0"/>
              <a:t>(at each step) </a:t>
            </a:r>
            <a:endParaRPr lang="en-US" altLang="en-US" sz="1600" kern="0" dirty="0"/>
          </a:p>
        </p:txBody>
      </p:sp>
    </p:spTree>
    <p:extLst>
      <p:ext uri="{BB962C8B-B14F-4D97-AF65-F5344CB8AC3E}">
        <p14:creationId xmlns:p14="http://schemas.microsoft.com/office/powerpoint/2010/main" val="28089766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29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29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8297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8302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297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297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979"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501" name="Picture 5" descr="Untitled-3 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860425"/>
            <a:ext cx="8683625" cy="4654550"/>
          </a:xfrm>
          <a:prstGeom prst="rect">
            <a:avLst/>
          </a:prstGeom>
          <a:noFill/>
          <a:extLst>
            <a:ext uri="{909E8E84-426E-40DD-AFC4-6F175D3DCCD1}">
              <a14:hiddenFill xmlns:a14="http://schemas.microsoft.com/office/drawing/2010/main">
                <a:solidFill>
                  <a:srgbClr val="FFFFFF"/>
                </a:solidFill>
              </a14:hiddenFill>
            </a:ext>
          </a:extLst>
        </p:spPr>
      </p:pic>
      <p:pic>
        <p:nvPicPr>
          <p:cNvPr id="362500" name="Picture 4" descr="Untitled-4 cop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350" y="1289050"/>
            <a:ext cx="8683625" cy="4654550"/>
          </a:xfrm>
          <a:prstGeom prst="rect">
            <a:avLst/>
          </a:prstGeom>
          <a:noFill/>
          <a:extLst>
            <a:ext uri="{909E8E84-426E-40DD-AFC4-6F175D3DCCD1}">
              <a14:hiddenFill xmlns:a14="http://schemas.microsoft.com/office/drawing/2010/main">
                <a:solidFill>
                  <a:srgbClr val="FFFFFF"/>
                </a:solidFill>
              </a14:hiddenFill>
            </a:ext>
          </a:extLst>
        </p:spPr>
      </p:pic>
      <p:sp>
        <p:nvSpPr>
          <p:cNvPr id="362498" name="Rectangle 2"/>
          <p:cNvSpPr>
            <a:spLocks noGrp="1" noChangeArrowheads="1"/>
          </p:cNvSpPr>
          <p:nvPr>
            <p:ph type="title"/>
          </p:nvPr>
        </p:nvSpPr>
        <p:spPr>
          <a:xfrm>
            <a:off x="285750" y="311150"/>
            <a:ext cx="7562850" cy="534988"/>
          </a:xfrm>
        </p:spPr>
        <p:txBody>
          <a:bodyPr/>
          <a:lstStyle/>
          <a:p>
            <a:r>
              <a:rPr lang="en-US" altLang="en-US" dirty="0" smtClean="0"/>
              <a:t>Energy is conserved when </a:t>
            </a:r>
            <a:r>
              <a:rPr lang="en-US" altLang="en-US" baseline="30000" dirty="0" smtClean="0"/>
              <a:t>76</a:t>
            </a:r>
            <a:r>
              <a:rPr lang="en-US" altLang="en-US" dirty="0" smtClean="0"/>
              <a:t>Ge decays to </a:t>
            </a:r>
            <a:r>
              <a:rPr lang="en-US" altLang="en-US" baseline="30000" dirty="0" smtClean="0"/>
              <a:t>76</a:t>
            </a:r>
            <a:r>
              <a:rPr lang="en-US" altLang="en-US" dirty="0" smtClean="0"/>
              <a:t>Se</a:t>
            </a:r>
            <a:endParaRPr lang="en-US" altLang="en-US" dirty="0"/>
          </a:p>
        </p:txBody>
      </p:sp>
      <p:sp>
        <p:nvSpPr>
          <p:cNvPr id="6" name="TextBox 3"/>
          <p:cNvSpPr txBox="1">
            <a:spLocks noChangeArrowheads="1"/>
          </p:cNvSpPr>
          <p:nvPr/>
        </p:nvSpPr>
        <p:spPr bwMode="auto">
          <a:xfrm>
            <a:off x="1356691" y="6094754"/>
            <a:ext cx="6430617" cy="338554"/>
          </a:xfrm>
          <a:prstGeom prst="rect">
            <a:avLst/>
          </a:prstGeom>
          <a:solidFill>
            <a:schemeClr val="accent1">
              <a:lumMod val="20000"/>
              <a:lumOff val="80000"/>
            </a:schemeClr>
          </a:solidFill>
          <a:ln w="9525">
            <a:solidFill>
              <a:schemeClr val="tx1"/>
            </a:solidFill>
            <a:miter lim="800000"/>
            <a:headEnd/>
            <a:tailEnd/>
          </a:ln>
        </p:spPr>
        <p:txBody>
          <a:bodyPr wrap="square">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gn="ctr" eaLnBrk="1" hangingPunct="1"/>
            <a:r>
              <a:rPr lang="en-US" altLang="en-US" dirty="0">
                <a:solidFill>
                  <a:schemeClr val="tx1"/>
                </a:solidFill>
                <a:sym typeface="Symbol"/>
              </a:rPr>
              <a:t>2</a:t>
            </a:r>
            <a:r>
              <a:rPr lang="en-US" altLang="en-US" dirty="0" smtClean="0">
                <a:solidFill>
                  <a:schemeClr val="tx1"/>
                </a:solidFill>
                <a:sym typeface="Symbol"/>
              </a:rPr>
              <a:t></a:t>
            </a:r>
            <a:r>
              <a:rPr lang="en-US" altLang="en-US" dirty="0" smtClean="0">
                <a:solidFill>
                  <a:schemeClr val="tx1"/>
                </a:solidFill>
              </a:rPr>
              <a:t>  double beta decay is an allowed process, just very slow</a:t>
            </a:r>
            <a:endParaRPr lang="en-US" altLang="en-US" dirty="0">
              <a:solidFill>
                <a:schemeClr val="tx1"/>
              </a:solidFill>
            </a:endParaRPr>
          </a:p>
        </p:txBody>
      </p:sp>
      <p:sp>
        <p:nvSpPr>
          <p:cNvPr id="10" name="TextBox 9"/>
          <p:cNvSpPr txBox="1"/>
          <p:nvPr/>
        </p:nvSpPr>
        <p:spPr>
          <a:xfrm>
            <a:off x="4800600" y="5486400"/>
            <a:ext cx="1524000" cy="307777"/>
          </a:xfrm>
          <a:prstGeom prst="rect">
            <a:avLst/>
          </a:prstGeom>
          <a:noFill/>
        </p:spPr>
        <p:txBody>
          <a:bodyPr wrap="square" rtlCol="0">
            <a:spAutoFit/>
          </a:bodyPr>
          <a:lstStyle/>
          <a:p>
            <a:r>
              <a:rPr lang="en-US" sz="1400" dirty="0" smtClean="0">
                <a:solidFill>
                  <a:srgbClr val="FF0000"/>
                </a:solidFill>
              </a:rPr>
              <a:t>Stable Isotope</a:t>
            </a:r>
            <a:endParaRPr lang="en-US" sz="1400" dirty="0">
              <a:solidFill>
                <a:srgbClr val="FF0000"/>
              </a:solidFill>
            </a:endParaRPr>
          </a:p>
        </p:txBody>
      </p:sp>
      <p:sp>
        <p:nvSpPr>
          <p:cNvPr id="11" name="TextBox 10"/>
          <p:cNvSpPr txBox="1"/>
          <p:nvPr/>
        </p:nvSpPr>
        <p:spPr>
          <a:xfrm>
            <a:off x="2895600" y="5178623"/>
            <a:ext cx="1524000" cy="461665"/>
          </a:xfrm>
          <a:prstGeom prst="rect">
            <a:avLst/>
          </a:prstGeom>
          <a:noFill/>
        </p:spPr>
        <p:txBody>
          <a:bodyPr wrap="square" rtlCol="0">
            <a:spAutoFit/>
          </a:bodyPr>
          <a:lstStyle/>
          <a:p>
            <a:r>
              <a:rPr lang="en-US" sz="1400" dirty="0" smtClean="0">
                <a:solidFill>
                  <a:srgbClr val="FF0000"/>
                </a:solidFill>
              </a:rPr>
              <a:t>Stable Isotope</a:t>
            </a:r>
          </a:p>
          <a:p>
            <a:r>
              <a:rPr lang="en-US" sz="1000" dirty="0">
                <a:solidFill>
                  <a:srgbClr val="FF0000"/>
                </a:solidFill>
              </a:rPr>
              <a:t>e</a:t>
            </a:r>
            <a:r>
              <a:rPr lang="en-US" sz="1000" dirty="0" smtClean="0">
                <a:solidFill>
                  <a:srgbClr val="FF0000"/>
                </a:solidFill>
              </a:rPr>
              <a:t>xcept for </a:t>
            </a:r>
            <a:r>
              <a:rPr lang="en-US" sz="1000" dirty="0" smtClean="0">
                <a:solidFill>
                  <a:srgbClr val="FF0000"/>
                </a:solidFill>
                <a:sym typeface="Symbol"/>
              </a:rPr>
              <a:t> decay</a:t>
            </a:r>
            <a:endParaRPr lang="en-US" sz="1000" dirty="0" smtClean="0">
              <a:solidFill>
                <a:srgbClr val="FF0000"/>
              </a:solidFill>
            </a:endParaRPr>
          </a:p>
        </p:txBody>
      </p:sp>
      <p:cxnSp>
        <p:nvCxnSpPr>
          <p:cNvPr id="12" name="Straight Arrow Connector 11"/>
          <p:cNvCxnSpPr>
            <a:stCxn id="11" idx="0"/>
          </p:cNvCxnSpPr>
          <p:nvPr/>
        </p:nvCxnSpPr>
        <p:spPr bwMode="auto">
          <a:xfrm flipV="1">
            <a:off x="3657600" y="4648201"/>
            <a:ext cx="228600" cy="530422"/>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4179799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accel="50000" decel="50000" fill="hold" nodeType="withEffect">
                                  <p:stCondLst>
                                    <p:cond delay="0"/>
                                  </p:stCondLst>
                                  <p:childTnLst>
                                    <p:animMotion origin="layout" path="M 3.05556E-6 -2.86144E-6 L 3.05556E-6 -0.06662 " pathEditMode="relative" ptsTypes="AA">
                                      <p:cBhvr>
                                        <p:cTn id="6" dur="2000" fill="hold"/>
                                        <p:tgtEl>
                                          <p:spTgt spid="362500"/>
                                        </p:tgtEl>
                                        <p:attrNameLst>
                                          <p:attrName>ppt_x</p:attrName>
                                          <p:attrName>ppt_y</p:attrName>
                                        </p:attrNameLst>
                                      </p:cBhvr>
                                    </p:animMotion>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7715250" cy="534988"/>
          </a:xfrm>
        </p:spPr>
        <p:txBody>
          <a:bodyPr/>
          <a:lstStyle/>
          <a:p>
            <a:r>
              <a:rPr lang="en-US" dirty="0" smtClean="0"/>
              <a:t>Uncertainties in our theoretical understanding </a:t>
            </a:r>
            <a:endParaRPr lang="en-US" dirty="0"/>
          </a:p>
        </p:txBody>
      </p:sp>
      <p:sp>
        <p:nvSpPr>
          <p:cNvPr id="3" name="Content Placeholder 2"/>
          <p:cNvSpPr>
            <a:spLocks noGrp="1"/>
          </p:cNvSpPr>
          <p:nvPr>
            <p:ph idx="1"/>
          </p:nvPr>
        </p:nvSpPr>
        <p:spPr>
          <a:xfrm>
            <a:off x="1038224" y="1981200"/>
            <a:ext cx="7572375" cy="4243387"/>
          </a:xfrm>
        </p:spPr>
        <p:txBody>
          <a:bodyPr/>
          <a:lstStyle/>
          <a:p>
            <a:r>
              <a:rPr lang="en-US" b="0" dirty="0"/>
              <a:t>Concerning the quantitative understanding of the CME in heavy-ion </a:t>
            </a:r>
            <a:r>
              <a:rPr lang="en-US" b="0" dirty="0" smtClean="0"/>
              <a:t>collisions, the </a:t>
            </a:r>
            <a:r>
              <a:rPr lang="en-US" b="0" dirty="0"/>
              <a:t>dominant theoretical uncertainties originate </a:t>
            </a:r>
            <a:r>
              <a:rPr lang="en-US" b="0" dirty="0" smtClean="0"/>
              <a:t>from</a:t>
            </a:r>
          </a:p>
          <a:p>
            <a:endParaRPr lang="en-US" sz="800" b="0" dirty="0"/>
          </a:p>
          <a:p>
            <a:pPr marL="283464" indent="0">
              <a:buNone/>
            </a:pPr>
            <a:r>
              <a:rPr lang="en-US" b="0" dirty="0" smtClean="0"/>
              <a:t>A</a:t>
            </a:r>
            <a:r>
              <a:rPr lang="en-US" b="0" dirty="0"/>
              <a:t>) the initial distribution of axial </a:t>
            </a:r>
            <a:r>
              <a:rPr lang="en-US" b="0" dirty="0" smtClean="0"/>
              <a:t>charges (e.g. </a:t>
            </a:r>
            <a:r>
              <a:rPr lang="en-US" b="0" dirty="0" err="1" smtClean="0"/>
              <a:t>Sphaleron</a:t>
            </a:r>
            <a:r>
              <a:rPr lang="en-US" b="0" dirty="0" smtClean="0"/>
              <a:t> transitions)</a:t>
            </a:r>
            <a:endParaRPr lang="en-US" b="0" dirty="0"/>
          </a:p>
          <a:p>
            <a:pPr marL="283464" indent="0">
              <a:buNone/>
            </a:pPr>
            <a:r>
              <a:rPr lang="en-US" b="0" dirty="0"/>
              <a:t>B) the evolution of the magnetic </a:t>
            </a:r>
            <a:r>
              <a:rPr lang="en-US" b="0" dirty="0" smtClean="0"/>
              <a:t>field</a:t>
            </a:r>
            <a:endParaRPr lang="en-US" b="0" dirty="0"/>
          </a:p>
          <a:p>
            <a:pPr marL="283464" indent="0">
              <a:buNone/>
            </a:pPr>
            <a:r>
              <a:rPr lang="en-US" b="0" dirty="0"/>
              <a:t>C) the dynamics of the CME during the pre-equilibrium </a:t>
            </a:r>
            <a:r>
              <a:rPr lang="en-US" b="0" dirty="0" smtClean="0"/>
              <a:t>stage</a:t>
            </a:r>
            <a:endParaRPr lang="en-US" b="0" dirty="0"/>
          </a:p>
          <a:p>
            <a:pPr marL="283464" indent="0">
              <a:buNone/>
            </a:pPr>
            <a:r>
              <a:rPr lang="en-US" b="0" dirty="0"/>
              <a:t>D) the uncertainties in the hadronic phase and the </a:t>
            </a:r>
            <a:r>
              <a:rPr lang="en-US" b="0" dirty="0" smtClean="0"/>
              <a:t>freeze-out</a:t>
            </a:r>
            <a:endParaRPr lang="en-US" dirty="0"/>
          </a:p>
        </p:txBody>
      </p:sp>
    </p:spTree>
    <p:extLst>
      <p:ext uri="{BB962C8B-B14F-4D97-AF65-F5344CB8AC3E}">
        <p14:creationId xmlns:p14="http://schemas.microsoft.com/office/powerpoint/2010/main" val="25587232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a:xfrm>
            <a:off x="285750" y="311150"/>
            <a:ext cx="7639050" cy="534988"/>
          </a:xfrm>
        </p:spPr>
        <p:txBody>
          <a:bodyPr/>
          <a:lstStyle/>
          <a:p>
            <a:r>
              <a:rPr lang="en-US" altLang="en-US" dirty="0" smtClean="0"/>
              <a:t>Experimental Background – a few words</a:t>
            </a:r>
          </a:p>
        </p:txBody>
      </p:sp>
      <p:sp>
        <p:nvSpPr>
          <p:cNvPr id="8196" name="Content Placeholder 2"/>
          <p:cNvSpPr>
            <a:spLocks noGrp="1"/>
          </p:cNvSpPr>
          <p:nvPr>
            <p:ph idx="1"/>
          </p:nvPr>
        </p:nvSpPr>
        <p:spPr>
          <a:xfrm>
            <a:off x="495300" y="1066800"/>
            <a:ext cx="8191500" cy="5410200"/>
          </a:xfrm>
        </p:spPr>
        <p:txBody>
          <a:bodyPr/>
          <a:lstStyle/>
          <a:p>
            <a:r>
              <a:rPr lang="en-US" altLang="en-US" smtClean="0"/>
              <a:t>Our observable is parity even and so may contain effects that are not related to strong parity violation</a:t>
            </a:r>
          </a:p>
          <a:p>
            <a:endParaRPr lang="en-US" altLang="en-US" sz="800" smtClean="0"/>
          </a:p>
          <a:p>
            <a:r>
              <a:rPr lang="en-US" altLang="en-US" smtClean="0"/>
              <a:t>Structure of correlator allows control of a wide class of backgrounds</a:t>
            </a:r>
          </a:p>
          <a:p>
            <a:endParaRPr lang="en-US" altLang="en-US" smtClean="0"/>
          </a:p>
          <a:p>
            <a:endParaRPr lang="en-US" altLang="en-US" smtClean="0"/>
          </a:p>
          <a:p>
            <a:r>
              <a:rPr lang="en-US" altLang="en-US" smtClean="0"/>
              <a:t>As previously noted, the magnitude of v</a:t>
            </a:r>
            <a:r>
              <a:rPr lang="en-US" altLang="en-US" baseline="-25000" smtClean="0"/>
              <a:t>1</a:t>
            </a:r>
            <a:r>
              <a:rPr lang="en-US" altLang="en-US" smtClean="0"/>
              <a:t> is small and the directed flow terms sum to zero due to our choice to *not* weight the sum by sign(</a:t>
            </a:r>
            <a:r>
              <a:rPr lang="en-US" altLang="en-US" smtClean="0">
                <a:sym typeface="Symbol" pitchFamily="18" charset="2"/>
              </a:rPr>
              <a:t>)</a:t>
            </a:r>
          </a:p>
          <a:p>
            <a:endParaRPr lang="en-US" altLang="en-US" sz="800" smtClean="0">
              <a:sym typeface="Symbol" pitchFamily="18" charset="2"/>
            </a:endParaRPr>
          </a:p>
          <a:p>
            <a:r>
              <a:rPr lang="en-US" altLang="en-US" smtClean="0"/>
              <a:t>The correlator represents the difference between correlations</a:t>
            </a:r>
          </a:p>
          <a:p>
            <a:pPr>
              <a:spcBef>
                <a:spcPct val="0"/>
              </a:spcBef>
              <a:buFontTx/>
              <a:buNone/>
            </a:pPr>
            <a:r>
              <a:rPr lang="en-US" altLang="en-US" smtClean="0"/>
              <a:t>	projected onto an axis in the reaction plane and an axis perpendicular to the reaction plane</a:t>
            </a:r>
          </a:p>
          <a:p>
            <a:pPr lvl="1"/>
            <a:r>
              <a:rPr lang="en-US" altLang="en-US" smtClean="0"/>
              <a:t>This removes correlations among particles that are not related to the reaction plane orientation</a:t>
            </a:r>
            <a:endParaRPr lang="en-US" altLang="en-US" sz="800" smtClean="0"/>
          </a:p>
          <a:p>
            <a:endParaRPr lang="en-US" altLang="en-US" baseline="-25000" smtClean="0">
              <a:sym typeface="Symbol" pitchFamily="18" charset="2"/>
            </a:endParaRPr>
          </a:p>
          <a:p>
            <a:r>
              <a:rPr lang="en-US" altLang="en-US" smtClean="0">
                <a:sym typeface="Symbol" pitchFamily="18" charset="2"/>
              </a:rPr>
              <a:t>So a source of background that may persist in the data are particles from a cluster (resonance decay or jet) where the cluster is flowing with respect to the reaction plane</a:t>
            </a:r>
          </a:p>
          <a:p>
            <a:pPr lvl="1"/>
            <a:r>
              <a:rPr lang="en-US" altLang="en-US" smtClean="0">
                <a:sym typeface="Symbol" pitchFamily="18" charset="2"/>
              </a:rPr>
              <a:t>These studies, and other simulations studies, are a continuing effort</a:t>
            </a:r>
            <a:endParaRPr lang="en-US" altLang="en-US" smtClean="0"/>
          </a:p>
        </p:txBody>
      </p:sp>
      <p:graphicFrame>
        <p:nvGraphicFramePr>
          <p:cNvPr id="8194" name="Object 6"/>
          <p:cNvGraphicFramePr>
            <a:graphicFrameLocks noChangeAspect="1"/>
          </p:cNvGraphicFramePr>
          <p:nvPr/>
        </p:nvGraphicFramePr>
        <p:xfrm>
          <a:off x="914400" y="2225675"/>
          <a:ext cx="7364413" cy="365125"/>
        </p:xfrm>
        <a:graphic>
          <a:graphicData uri="http://schemas.openxmlformats.org/presentationml/2006/ole">
            <mc:AlternateContent xmlns:mc="http://schemas.openxmlformats.org/markup-compatibility/2006">
              <mc:Choice xmlns:v="urn:schemas-microsoft-com:vml" Requires="v">
                <p:oleObj spid="_x0000_s8226" name="Equation" r:id="rId4" imgW="5435280" imgH="279360" progId="Equation.3">
                  <p:embed/>
                </p:oleObj>
              </mc:Choice>
              <mc:Fallback>
                <p:oleObj name="Equation" r:id="rId4" imgW="5435280" imgH="279360"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225675"/>
                        <a:ext cx="7364413" cy="365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 of the Magnetic Fields</a:t>
            </a:r>
            <a:endParaRPr lang="en-US" dirty="0"/>
          </a:p>
        </p:txBody>
      </p:sp>
      <p:sp>
        <p:nvSpPr>
          <p:cNvPr id="3" name="Content Placeholder 2"/>
          <p:cNvSpPr>
            <a:spLocks noGrp="1"/>
          </p:cNvSpPr>
          <p:nvPr>
            <p:ph idx="1"/>
          </p:nvPr>
        </p:nvSpPr>
        <p:spPr>
          <a:xfrm>
            <a:off x="1314450" y="5694230"/>
            <a:ext cx="7067550" cy="1054100"/>
          </a:xfrm>
        </p:spPr>
        <p:txBody>
          <a:bodyPr/>
          <a:lstStyle/>
          <a:p>
            <a:r>
              <a:rPr lang="en-US" sz="1600" dirty="0" smtClean="0"/>
              <a:t>Strength of the magnetic field (squared) in </a:t>
            </a:r>
            <a:r>
              <a:rPr lang="en-US" sz="1600" baseline="30000" dirty="0" smtClean="0"/>
              <a:t>96</a:t>
            </a:r>
            <a:r>
              <a:rPr lang="en-US" sz="1600" dirty="0" smtClean="0"/>
              <a:t>Zr and </a:t>
            </a:r>
            <a:r>
              <a:rPr lang="en-US" sz="1600" baseline="30000" dirty="0" smtClean="0"/>
              <a:t>96</a:t>
            </a:r>
            <a:r>
              <a:rPr lang="en-US" sz="1600" dirty="0" smtClean="0"/>
              <a:t>Ru collisions measured in terms of the mass of the pion (squared)</a:t>
            </a:r>
          </a:p>
          <a:p>
            <a:r>
              <a:rPr lang="en-US" sz="1600" dirty="0" smtClean="0"/>
              <a:t>Dashed and dotted lines are represent different assumptions about the shape of the nuclei  (i.e.  </a:t>
            </a:r>
            <a:r>
              <a:rPr lang="en-US" sz="1600" dirty="0"/>
              <a:t>n</a:t>
            </a:r>
            <a:r>
              <a:rPr lang="en-US" sz="1600" dirty="0" smtClean="0"/>
              <a:t>ot spherical)</a:t>
            </a:r>
            <a:endParaRPr lang="en-US" sz="1600" dirty="0"/>
          </a:p>
        </p:txBody>
      </p:sp>
      <p:pic>
        <p:nvPicPr>
          <p:cNvPr id="880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990600"/>
            <a:ext cx="5654040" cy="461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600200" y="5181600"/>
            <a:ext cx="2955809" cy="276999"/>
          </a:xfrm>
          <a:prstGeom prst="rect">
            <a:avLst/>
          </a:prstGeom>
        </p:spPr>
        <p:txBody>
          <a:bodyPr wrap="none">
            <a:spAutoFit/>
          </a:bodyPr>
          <a:lstStyle/>
          <a:p>
            <a:r>
              <a:rPr lang="en-US" sz="1200" b="0" dirty="0">
                <a:solidFill>
                  <a:schemeClr val="tx1"/>
                </a:solidFill>
              </a:rPr>
              <a:t>arXiv:1608.00982v1 [</a:t>
            </a:r>
            <a:r>
              <a:rPr lang="en-US" sz="1200" b="0" dirty="0" err="1">
                <a:solidFill>
                  <a:schemeClr val="tx1"/>
                </a:solidFill>
              </a:rPr>
              <a:t>nucl-th</a:t>
            </a:r>
            <a:r>
              <a:rPr lang="en-US" sz="1200" b="0" dirty="0">
                <a:solidFill>
                  <a:schemeClr val="tx1"/>
                </a:solidFill>
              </a:rPr>
              <a:t>] 2 Aug 2016</a:t>
            </a:r>
            <a:endParaRPr lang="en-US" sz="1200" dirty="0">
              <a:solidFill>
                <a:schemeClr val="tx1"/>
              </a:solidFill>
            </a:endParaRPr>
          </a:p>
        </p:txBody>
      </p:sp>
    </p:spTree>
    <p:extLst>
      <p:ext uri="{BB962C8B-B14F-4D97-AF65-F5344CB8AC3E}">
        <p14:creationId xmlns:p14="http://schemas.microsoft.com/office/powerpoint/2010/main" val="375196453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85750" y="311150"/>
            <a:ext cx="8172450" cy="534988"/>
          </a:xfrm>
        </p:spPr>
        <p:txBody>
          <a:bodyPr/>
          <a:lstStyle/>
          <a:p>
            <a:r>
              <a:rPr lang="en-US" altLang="en-US" dirty="0" smtClean="0"/>
              <a:t>Hot QCD is not simply a cold and static theory</a:t>
            </a:r>
          </a:p>
        </p:txBody>
      </p:sp>
      <p:sp>
        <p:nvSpPr>
          <p:cNvPr id="16387" name="Content Placeholder 2"/>
          <p:cNvSpPr>
            <a:spLocks noGrp="1"/>
          </p:cNvSpPr>
          <p:nvPr>
            <p:ph idx="1"/>
          </p:nvPr>
        </p:nvSpPr>
        <p:spPr>
          <a:xfrm>
            <a:off x="914400" y="1143000"/>
            <a:ext cx="7696200" cy="4243387"/>
          </a:xfrm>
        </p:spPr>
        <p:txBody>
          <a:bodyPr/>
          <a:lstStyle/>
          <a:p>
            <a:r>
              <a:rPr lang="en-US" altLang="en-US" dirty="0" smtClean="0"/>
              <a:t>You may have heard the Parity is conserved in the strong interaction</a:t>
            </a:r>
          </a:p>
          <a:p>
            <a:endParaRPr lang="en-US" altLang="en-US" sz="800" dirty="0" smtClean="0"/>
          </a:p>
          <a:p>
            <a:r>
              <a:rPr lang="en-US" altLang="en-US" dirty="0" err="1" smtClean="0"/>
              <a:t>Vafa</a:t>
            </a:r>
            <a:r>
              <a:rPr lang="en-US" altLang="en-US" dirty="0" smtClean="0"/>
              <a:t> and Witten (‘84) showed that </a:t>
            </a:r>
            <a:r>
              <a:rPr lang="en-US" altLang="en-US" dirty="0" smtClean="0">
                <a:sym typeface="Symbol" pitchFamily="18" charset="2"/>
              </a:rPr>
              <a:t>P and CP violation are not possible in QCD </a:t>
            </a:r>
            <a:r>
              <a:rPr lang="en-US" altLang="en-US" sz="1400" dirty="0" smtClean="0">
                <a:solidFill>
                  <a:schemeClr val="bg1">
                    <a:lumMod val="65000"/>
                  </a:schemeClr>
                </a:solidFill>
                <a:sym typeface="Symbol" pitchFamily="18" charset="2"/>
              </a:rPr>
              <a:t>(under certain fairly general conditions, with one exception that is not important to us, now)</a:t>
            </a:r>
          </a:p>
          <a:p>
            <a:pPr lvl="1"/>
            <a:r>
              <a:rPr lang="en-US" altLang="en-US" dirty="0" smtClean="0">
                <a:sym typeface="Symbol" pitchFamily="18" charset="2"/>
              </a:rPr>
              <a:t>Theorem is valid for ground state QCD at zero temperature </a:t>
            </a:r>
          </a:p>
          <a:p>
            <a:pPr lvl="1">
              <a:spcBef>
                <a:spcPct val="0"/>
              </a:spcBef>
              <a:buFontTx/>
              <a:buNone/>
            </a:pPr>
            <a:r>
              <a:rPr lang="en-US" altLang="en-US" dirty="0" smtClean="0">
                <a:sym typeface="Symbol" pitchFamily="18" charset="2"/>
              </a:rPr>
              <a:t>	and zero density</a:t>
            </a:r>
          </a:p>
          <a:p>
            <a:pPr lvl="1"/>
            <a:endParaRPr lang="en-US" altLang="en-US" sz="800" dirty="0" smtClean="0">
              <a:sym typeface="Symbol" pitchFamily="18" charset="2"/>
            </a:endParaRPr>
          </a:p>
          <a:p>
            <a:r>
              <a:rPr lang="en-US" altLang="en-US" dirty="0" smtClean="0">
                <a:sym typeface="Symbol" pitchFamily="18" charset="2"/>
              </a:rPr>
              <a:t>Heavy Ion Collisions are not representative of ground state QCD</a:t>
            </a:r>
          </a:p>
          <a:p>
            <a:endParaRPr lang="en-US" altLang="en-US" sz="800" dirty="0" smtClean="0">
              <a:sym typeface="Symbol" pitchFamily="18" charset="2"/>
            </a:endParaRPr>
          </a:p>
          <a:p>
            <a:r>
              <a:rPr lang="en-US" altLang="en-US" dirty="0" smtClean="0">
                <a:sym typeface="Symbol" pitchFamily="18" charset="2"/>
              </a:rPr>
              <a:t>Conditions that allow for implicit P and CP violation in QCD</a:t>
            </a:r>
          </a:p>
          <a:p>
            <a:pPr lvl="1"/>
            <a:r>
              <a:rPr lang="en-US" altLang="en-US" dirty="0" smtClean="0">
                <a:sym typeface="Symbol" pitchFamily="18" charset="2"/>
              </a:rPr>
              <a:t>Finite temperature</a:t>
            </a:r>
          </a:p>
          <a:p>
            <a:pPr lvl="1"/>
            <a:r>
              <a:rPr lang="en-US" altLang="en-US" dirty="0" smtClean="0">
                <a:sym typeface="Symbol" pitchFamily="18" charset="2"/>
              </a:rPr>
              <a:t>Finite density</a:t>
            </a:r>
          </a:p>
          <a:p>
            <a:pPr lvl="1"/>
            <a:r>
              <a:rPr lang="en-US" altLang="en-US" dirty="0" smtClean="0">
                <a:sym typeface="Symbol" pitchFamily="18" charset="2"/>
              </a:rPr>
              <a:t>Metastable </a:t>
            </a:r>
            <a:r>
              <a:rPr lang="en-US" altLang="en-US" dirty="0" err="1" smtClean="0">
                <a:sym typeface="Symbol" pitchFamily="18" charset="2"/>
              </a:rPr>
              <a:t>vacua</a:t>
            </a:r>
            <a:endParaRPr lang="en-US" altLang="en-US" dirty="0" smtClean="0">
              <a:sym typeface="Symbol" pitchFamily="18" charset="2"/>
            </a:endParaRPr>
          </a:p>
          <a:p>
            <a:pPr lvl="1"/>
            <a:r>
              <a:rPr lang="en-US" altLang="en-US" dirty="0" smtClean="0">
                <a:sym typeface="Symbol" pitchFamily="18" charset="2"/>
              </a:rPr>
              <a:t>Out of equilibrium </a:t>
            </a:r>
          </a:p>
          <a:p>
            <a:pPr lvl="1"/>
            <a:r>
              <a:rPr lang="en-US" altLang="en-US" dirty="0" smtClean="0">
                <a:sym typeface="Symbol" pitchFamily="18" charset="2"/>
              </a:rPr>
              <a:t>All of these are possible in a heavy ion collisions where, by hypothesis, Axial symmetry and Chiral symmetry are in transition.</a:t>
            </a:r>
            <a:endParaRPr lang="en-US" altLang="en-US" dirty="0" smtClean="0"/>
          </a:p>
        </p:txBody>
      </p:sp>
      <p:sp>
        <p:nvSpPr>
          <p:cNvPr id="2" name="TextBox 1"/>
          <p:cNvSpPr txBox="1"/>
          <p:nvPr/>
        </p:nvSpPr>
        <p:spPr>
          <a:xfrm>
            <a:off x="1828800" y="5943600"/>
            <a:ext cx="5715000" cy="369332"/>
          </a:xfrm>
          <a:prstGeom prst="rect">
            <a:avLst/>
          </a:prstGeom>
          <a:solidFill>
            <a:schemeClr val="accent1">
              <a:lumMod val="20000"/>
              <a:lumOff val="80000"/>
            </a:schemeClr>
          </a:solidFill>
          <a:ln w="12700">
            <a:solidFill>
              <a:schemeClr val="tx1"/>
            </a:solidFill>
          </a:ln>
        </p:spPr>
        <p:txBody>
          <a:bodyPr wrap="square" rtlCol="0">
            <a:spAutoFit/>
          </a:bodyPr>
          <a:lstStyle/>
          <a:p>
            <a:pPr algn="ctr"/>
            <a:r>
              <a:rPr lang="en-US" altLang="en-US" sz="1800" dirty="0">
                <a:solidFill>
                  <a:schemeClr val="tx1"/>
                </a:solidFill>
              </a:rPr>
              <a:t>Implicit P and CP violation </a:t>
            </a:r>
            <a:r>
              <a:rPr lang="en-US" altLang="en-US" sz="1800" dirty="0">
                <a:solidFill>
                  <a:srgbClr val="FF0000"/>
                </a:solidFill>
              </a:rPr>
              <a:t>is</a:t>
            </a:r>
            <a:r>
              <a:rPr lang="en-US" altLang="en-US" sz="1800" dirty="0">
                <a:solidFill>
                  <a:schemeClr val="tx1"/>
                </a:solidFill>
              </a:rPr>
              <a:t> allowed in </a:t>
            </a:r>
            <a:r>
              <a:rPr lang="en-US" altLang="en-US" sz="1800" dirty="0" smtClean="0">
                <a:solidFill>
                  <a:schemeClr val="tx1"/>
                </a:solidFill>
              </a:rPr>
              <a:t>(hot) QCD</a:t>
            </a:r>
            <a:endParaRPr lang="en-US" sz="1800" dirty="0">
              <a:solidFill>
                <a:schemeClr val="tx1"/>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285750" y="311150"/>
            <a:ext cx="7486650" cy="534988"/>
          </a:xfrm>
        </p:spPr>
        <p:txBody>
          <a:bodyPr/>
          <a:lstStyle/>
          <a:p>
            <a:r>
              <a:rPr lang="en-US" altLang="en-US" smtClean="0"/>
              <a:t>Making particles – neutral mesons won’t flow</a:t>
            </a:r>
          </a:p>
        </p:txBody>
      </p:sp>
      <p:sp>
        <p:nvSpPr>
          <p:cNvPr id="50179" name="Content Placeholder 2"/>
          <p:cNvSpPr>
            <a:spLocks noGrp="1"/>
          </p:cNvSpPr>
          <p:nvPr>
            <p:ph idx="1"/>
          </p:nvPr>
        </p:nvSpPr>
        <p:spPr>
          <a:xfrm>
            <a:off x="668338" y="1066800"/>
            <a:ext cx="7788275" cy="4953000"/>
          </a:xfrm>
        </p:spPr>
        <p:txBody>
          <a:bodyPr/>
          <a:lstStyle/>
          <a:p>
            <a:r>
              <a:rPr lang="en-US" altLang="en-US" smtClean="0"/>
              <a:t>Only a specific set of quarks can flow “up” in our example</a:t>
            </a:r>
          </a:p>
          <a:p>
            <a:pPr lvl="1"/>
            <a:r>
              <a:rPr lang="en-US" altLang="en-US" smtClean="0"/>
              <a:t>Upwards Flow:   	u, d̅, s̅</a:t>
            </a:r>
          </a:p>
          <a:p>
            <a:pPr lvl="1"/>
            <a:r>
              <a:rPr lang="en-US" altLang="en-US" smtClean="0"/>
              <a:t>Downwards Flow:  	u̅, d, s</a:t>
            </a:r>
          </a:p>
          <a:p>
            <a:pPr lvl="1"/>
            <a:r>
              <a:rPr lang="en-US" altLang="en-US" smtClean="0"/>
              <a:t>Assuming that down and strange </a:t>
            </a:r>
          </a:p>
          <a:p>
            <a:pPr lvl="1">
              <a:spcBef>
                <a:spcPct val="0"/>
              </a:spcBef>
              <a:buFontTx/>
              <a:buNone/>
            </a:pPr>
            <a:r>
              <a:rPr lang="en-US" altLang="en-US" smtClean="0"/>
              <a:t>	behave the same way in a B</a:t>
            </a:r>
            <a:r>
              <a:rPr lang="en-US" altLang="en-US" baseline="-25000" smtClean="0"/>
              <a:t>EM</a:t>
            </a:r>
            <a:r>
              <a:rPr lang="en-US" altLang="en-US" smtClean="0"/>
              <a:t> field</a:t>
            </a:r>
          </a:p>
          <a:p>
            <a:pPr lvl="1"/>
            <a:endParaRPr lang="en-US" altLang="en-US" sz="1200" smtClean="0"/>
          </a:p>
          <a:p>
            <a:r>
              <a:rPr lang="en-US" altLang="en-US" smtClean="0"/>
              <a:t>Meson flow is easy to understand</a:t>
            </a:r>
          </a:p>
          <a:p>
            <a:pPr lvl="1"/>
            <a:r>
              <a:rPr lang="en-US" altLang="en-US" smtClean="0"/>
              <a:t>Upwards Flow: 	u d̅ (</a:t>
            </a:r>
            <a:r>
              <a:rPr lang="en-US" altLang="en-US" smtClean="0">
                <a:sym typeface="Symbol" pitchFamily="18" charset="2"/>
              </a:rPr>
              <a:t></a:t>
            </a:r>
            <a:r>
              <a:rPr lang="en-US" altLang="en-US" baseline="30000" smtClean="0">
                <a:sym typeface="Symbol" pitchFamily="18" charset="2"/>
              </a:rPr>
              <a:t>+</a:t>
            </a:r>
            <a:r>
              <a:rPr lang="en-US" altLang="en-US" smtClean="0">
                <a:sym typeface="Symbol" pitchFamily="18" charset="2"/>
              </a:rPr>
              <a:t>),  </a:t>
            </a:r>
            <a:r>
              <a:rPr lang="en-US" altLang="en-US" smtClean="0"/>
              <a:t>u s̅ (K</a:t>
            </a:r>
            <a:r>
              <a:rPr lang="en-US" altLang="en-US" baseline="30000" smtClean="0"/>
              <a:t>+</a:t>
            </a:r>
            <a:r>
              <a:rPr lang="en-US" altLang="en-US" smtClean="0"/>
              <a:t>) </a:t>
            </a:r>
            <a:endParaRPr lang="en-US" altLang="en-US" smtClean="0">
              <a:sym typeface="Symbol" pitchFamily="18" charset="2"/>
            </a:endParaRPr>
          </a:p>
          <a:p>
            <a:pPr lvl="1"/>
            <a:r>
              <a:rPr lang="en-US" altLang="en-US" smtClean="0"/>
              <a:t>Downwards Flow: 	u̅ d (</a:t>
            </a:r>
            <a:r>
              <a:rPr lang="en-US" altLang="en-US" smtClean="0">
                <a:sym typeface="Symbol" pitchFamily="18" charset="2"/>
              </a:rPr>
              <a:t></a:t>
            </a:r>
            <a:r>
              <a:rPr lang="en-US" altLang="en-US" baseline="30000" smtClean="0">
                <a:sym typeface="Symbol" pitchFamily="18" charset="2"/>
              </a:rPr>
              <a:t>-</a:t>
            </a:r>
            <a:r>
              <a:rPr lang="en-US" altLang="en-US" smtClean="0">
                <a:sym typeface="Symbol" pitchFamily="18" charset="2"/>
              </a:rPr>
              <a:t>),   </a:t>
            </a:r>
            <a:r>
              <a:rPr lang="en-US" altLang="en-US" smtClean="0"/>
              <a:t>u̅ s (</a:t>
            </a:r>
            <a:r>
              <a:rPr lang="en-US" altLang="en-US" smtClean="0">
                <a:sym typeface="Symbol" pitchFamily="18" charset="2"/>
              </a:rPr>
              <a:t>K</a:t>
            </a:r>
            <a:r>
              <a:rPr lang="en-US" altLang="en-US" baseline="30000" smtClean="0">
                <a:sym typeface="Symbol" pitchFamily="18" charset="2"/>
              </a:rPr>
              <a:t>-</a:t>
            </a:r>
            <a:r>
              <a:rPr lang="en-US" altLang="en-US" smtClean="0">
                <a:sym typeface="Symbol" pitchFamily="18" charset="2"/>
              </a:rPr>
              <a:t>) </a:t>
            </a:r>
          </a:p>
          <a:p>
            <a:pPr lvl="1"/>
            <a:r>
              <a:rPr lang="en-US" altLang="en-US" smtClean="0">
                <a:sym typeface="Symbol" pitchFamily="18" charset="2"/>
              </a:rPr>
              <a:t>Just by coincidence … neutral mesons fail</a:t>
            </a:r>
          </a:p>
          <a:p>
            <a:pPr lvl="1">
              <a:spcBef>
                <a:spcPct val="0"/>
              </a:spcBef>
              <a:buFontTx/>
              <a:buNone/>
            </a:pPr>
            <a:r>
              <a:rPr lang="en-US" altLang="en-US" smtClean="0">
                <a:sym typeface="Symbol" pitchFamily="18" charset="2"/>
              </a:rPr>
              <a:t>	to &lt;flow&gt;, even those combinations that</a:t>
            </a:r>
          </a:p>
          <a:p>
            <a:pPr lvl="1">
              <a:spcBef>
                <a:spcPct val="0"/>
              </a:spcBef>
              <a:buFontTx/>
              <a:buNone/>
            </a:pPr>
            <a:r>
              <a:rPr lang="en-US" altLang="en-US" smtClean="0">
                <a:sym typeface="Symbol" pitchFamily="18" charset="2"/>
              </a:rPr>
              <a:t>	coalesce from the vacuum.  Event average == 0.</a:t>
            </a:r>
          </a:p>
          <a:p>
            <a:pPr lvl="1"/>
            <a:endParaRPr lang="en-US" altLang="en-US" sz="1200" smtClean="0">
              <a:sym typeface="Symbol" pitchFamily="18" charset="2"/>
            </a:endParaRPr>
          </a:p>
          <a:p>
            <a:r>
              <a:rPr lang="en-US" altLang="en-US" smtClean="0">
                <a:sym typeface="Symbol" pitchFamily="18" charset="2"/>
              </a:rPr>
              <a:t>Baryons are trickier … assume that they proceed via a coalescing di-quark and pick up the third quark from the vacuum</a:t>
            </a:r>
          </a:p>
          <a:p>
            <a:pPr lvl="1"/>
            <a:r>
              <a:rPr lang="en-US" altLang="en-US" smtClean="0"/>
              <a:t>Upwards Flow:	u u d (p),  u̅ d̅ s̅ (</a:t>
            </a:r>
            <a:r>
              <a:rPr lang="en-US" altLang="en-US" smtClean="0">
                <a:sym typeface="Symbol" pitchFamily="18" charset="2"/>
              </a:rPr>
              <a:t>̅</a:t>
            </a:r>
            <a:r>
              <a:rPr lang="en-US" altLang="en-US" baseline="30000" smtClean="0">
                <a:sym typeface="Symbol" pitchFamily="18" charset="2"/>
              </a:rPr>
              <a:t>0</a:t>
            </a:r>
            <a:r>
              <a:rPr lang="en-US" altLang="en-US" smtClean="0">
                <a:sym typeface="Symbol" pitchFamily="18" charset="2"/>
              </a:rPr>
              <a:t> </a:t>
            </a:r>
            <a:r>
              <a:rPr lang="en-US" altLang="en-US" smtClean="0"/>
              <a:t>) ,  d̅ s̅ s̅ (</a:t>
            </a:r>
            <a:r>
              <a:rPr lang="en-US" altLang="en-US" smtClean="0">
                <a:sym typeface="Symbol" pitchFamily="18" charset="2"/>
              </a:rPr>
              <a:t>̅</a:t>
            </a:r>
            <a:r>
              <a:rPr lang="en-US" altLang="en-US" baseline="30000" smtClean="0">
                <a:sym typeface="Symbol" pitchFamily="18" charset="2"/>
              </a:rPr>
              <a:t>-</a:t>
            </a:r>
            <a:r>
              <a:rPr lang="en-US" altLang="en-US" smtClean="0">
                <a:sym typeface="Symbol" pitchFamily="18" charset="2"/>
              </a:rPr>
              <a:t> </a:t>
            </a:r>
            <a:r>
              <a:rPr lang="en-US" altLang="en-US" smtClean="0"/>
              <a:t>),  s̅ s̅ s̅ (</a:t>
            </a:r>
            <a:r>
              <a:rPr lang="en-US" altLang="en-US" smtClean="0">
                <a:sym typeface="Symbol" pitchFamily="18" charset="2"/>
              </a:rPr>
              <a:t>̅</a:t>
            </a:r>
            <a:r>
              <a:rPr lang="en-US" altLang="en-US" baseline="30000" smtClean="0">
                <a:sym typeface="Symbol" pitchFamily="18" charset="2"/>
              </a:rPr>
              <a:t>-</a:t>
            </a:r>
            <a:r>
              <a:rPr lang="en-US" altLang="en-US" smtClean="0"/>
              <a:t>) </a:t>
            </a:r>
          </a:p>
          <a:p>
            <a:pPr lvl="1"/>
            <a:r>
              <a:rPr lang="en-US" altLang="en-US" smtClean="0"/>
              <a:t>Downwards Flow:	u̅ u̅ d̅ (p̅),  u d s (</a:t>
            </a:r>
            <a:r>
              <a:rPr lang="en-US" altLang="en-US" smtClean="0">
                <a:sym typeface="Symbol" pitchFamily="18" charset="2"/>
              </a:rPr>
              <a:t></a:t>
            </a:r>
            <a:r>
              <a:rPr lang="en-US" altLang="en-US" baseline="30000" smtClean="0">
                <a:sym typeface="Symbol" pitchFamily="18" charset="2"/>
              </a:rPr>
              <a:t>0</a:t>
            </a:r>
            <a:r>
              <a:rPr lang="en-US" altLang="en-US" smtClean="0"/>
              <a:t>),    d s s (</a:t>
            </a:r>
            <a:r>
              <a:rPr lang="en-US" altLang="en-US" smtClean="0">
                <a:sym typeface="Symbol" pitchFamily="18" charset="2"/>
              </a:rPr>
              <a:t></a:t>
            </a:r>
            <a:r>
              <a:rPr lang="en-US" altLang="en-US" baseline="30000" smtClean="0">
                <a:sym typeface="Symbol" pitchFamily="18" charset="2"/>
              </a:rPr>
              <a:t>-</a:t>
            </a:r>
            <a:r>
              <a:rPr lang="en-US" altLang="en-US" smtClean="0"/>
              <a:t>),   s s s (</a:t>
            </a:r>
            <a:r>
              <a:rPr lang="en-US" altLang="en-US" smtClean="0">
                <a:sym typeface="Symbol" pitchFamily="18" charset="2"/>
              </a:rPr>
              <a:t></a:t>
            </a:r>
            <a:r>
              <a:rPr lang="en-US" altLang="en-US" baseline="30000" smtClean="0">
                <a:sym typeface="Symbol" pitchFamily="18" charset="2"/>
              </a:rPr>
              <a:t>-</a:t>
            </a:r>
            <a:r>
              <a:rPr lang="en-US" altLang="en-US" smtClean="0"/>
              <a:t>)</a:t>
            </a:r>
            <a:endParaRPr lang="en-US" altLang="en-US" smtClean="0">
              <a:sym typeface="Symbol" pitchFamily="18" charset="2"/>
            </a:endParaRPr>
          </a:p>
          <a:p>
            <a:pPr lvl="1"/>
            <a:r>
              <a:rPr lang="en-US" altLang="en-US" smtClean="0"/>
              <a:t>Di-quark combinations that coalesce one quark from the vacuum will have event average == 0.</a:t>
            </a:r>
          </a:p>
        </p:txBody>
      </p:sp>
      <p:pic>
        <p:nvPicPr>
          <p:cNvPr id="50180" name="Picture 6" descr="Picture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05525" y="1495425"/>
            <a:ext cx="2733675" cy="264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TextBox 7"/>
          <p:cNvSpPr txBox="1">
            <a:spLocks noChangeArrowheads="1"/>
          </p:cNvSpPr>
          <p:nvPr/>
        </p:nvSpPr>
        <p:spPr bwMode="auto">
          <a:xfrm>
            <a:off x="1990725" y="6391275"/>
            <a:ext cx="5105400" cy="338138"/>
          </a:xfrm>
          <a:prstGeom prst="rect">
            <a:avLst/>
          </a:prstGeom>
          <a:solidFill>
            <a:schemeClr val="accent1">
              <a:lumMod val="40000"/>
              <a:lumOff val="60000"/>
            </a:schemeClr>
          </a:solidFill>
          <a:ln w="9525">
            <a:solidFill>
              <a:schemeClr val="tx1"/>
            </a:solidFill>
            <a:miter lim="800000"/>
            <a:headEnd/>
            <a:tailEnd/>
          </a:ln>
        </p:spPr>
        <p:txBody>
          <a:bodyPr>
            <a:spAutoFit/>
          </a:bodyPr>
          <a:lstStyle/>
          <a:p>
            <a:pPr algn="ctr">
              <a:defRPr/>
            </a:pPr>
            <a:r>
              <a:rPr lang="en-US">
                <a:solidFill>
                  <a:schemeClr val="tx1"/>
                </a:solidFill>
              </a:rPr>
              <a:t>Useful to study other mesons and baryons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Title 1"/>
          <p:cNvSpPr>
            <a:spLocks noGrp="1"/>
          </p:cNvSpPr>
          <p:nvPr>
            <p:ph type="title"/>
          </p:nvPr>
        </p:nvSpPr>
        <p:spPr/>
        <p:txBody>
          <a:bodyPr/>
          <a:lstStyle/>
          <a:p>
            <a:r>
              <a:rPr lang="en-US" altLang="en-US" smtClean="0"/>
              <a:t>CP Violation – all scenarios involve  </a:t>
            </a:r>
          </a:p>
        </p:txBody>
      </p:sp>
      <p:sp>
        <p:nvSpPr>
          <p:cNvPr id="11270" name="Content Placeholder 2"/>
          <p:cNvSpPr>
            <a:spLocks noGrp="1"/>
          </p:cNvSpPr>
          <p:nvPr>
            <p:ph idx="1"/>
          </p:nvPr>
        </p:nvSpPr>
        <p:spPr>
          <a:xfrm>
            <a:off x="1333500" y="1066800"/>
            <a:ext cx="7543800" cy="4648200"/>
          </a:xfrm>
        </p:spPr>
        <p:txBody>
          <a:bodyPr/>
          <a:lstStyle/>
          <a:p>
            <a:r>
              <a:rPr lang="en-US" altLang="en-US" smtClean="0"/>
              <a:t>If the color B field has a component that is parallel to </a:t>
            </a:r>
          </a:p>
          <a:p>
            <a:pPr>
              <a:spcBef>
                <a:spcPct val="0"/>
              </a:spcBef>
              <a:buFontTx/>
              <a:buNone/>
            </a:pPr>
            <a:r>
              <a:rPr lang="en-US" altLang="en-US" smtClean="0"/>
              <a:t>	the color E field then </a:t>
            </a:r>
          </a:p>
          <a:p>
            <a:endParaRPr lang="en-US" altLang="en-US" smtClean="0"/>
          </a:p>
          <a:p>
            <a:endParaRPr lang="en-US" altLang="en-US" smtClean="0"/>
          </a:p>
          <a:p>
            <a:endParaRPr lang="en-US" altLang="en-US" sz="800" smtClean="0"/>
          </a:p>
          <a:p>
            <a:pPr>
              <a:buFontTx/>
              <a:buNone/>
            </a:pPr>
            <a:r>
              <a:rPr lang="en-US" altLang="en-US" smtClean="0"/>
              <a:t>	and under P and CP transformations</a:t>
            </a:r>
          </a:p>
          <a:p>
            <a:pPr>
              <a:buFontTx/>
              <a:buNone/>
            </a:pPr>
            <a:endParaRPr lang="en-US" altLang="en-US" smtClean="0"/>
          </a:p>
          <a:p>
            <a:pPr>
              <a:buFontTx/>
              <a:buNone/>
            </a:pPr>
            <a:endParaRPr lang="en-US" altLang="en-US" smtClean="0"/>
          </a:p>
          <a:p>
            <a:pPr>
              <a:buFontTx/>
              <a:buNone/>
            </a:pPr>
            <a:r>
              <a:rPr lang="en-US" altLang="en-US" smtClean="0"/>
              <a:t>	which means that parity and CP symmetries are broken</a:t>
            </a:r>
          </a:p>
          <a:p>
            <a:pPr>
              <a:buFontTx/>
              <a:buNone/>
            </a:pPr>
            <a:endParaRPr lang="en-US" altLang="en-US" smtClean="0"/>
          </a:p>
          <a:p>
            <a:r>
              <a:rPr lang="en-US" altLang="en-US" smtClean="0"/>
              <a:t>Finally, gauge field configurations exist with finite action and quantized topological charge</a:t>
            </a:r>
          </a:p>
          <a:p>
            <a:pPr lvl="1"/>
            <a:r>
              <a:rPr lang="en-US" altLang="en-US" smtClean="0"/>
              <a:t>Q</a:t>
            </a:r>
            <a:r>
              <a:rPr lang="en-US" altLang="en-US" baseline="-25000" smtClean="0"/>
              <a:t>w</a:t>
            </a:r>
            <a:r>
              <a:rPr lang="en-US" altLang="en-US" smtClean="0"/>
              <a:t> is the winding number .</a:t>
            </a:r>
          </a:p>
        </p:txBody>
      </p:sp>
      <p:graphicFrame>
        <p:nvGraphicFramePr>
          <p:cNvPr id="11266" name="Object 3"/>
          <p:cNvGraphicFramePr>
            <a:graphicFrameLocks noChangeAspect="1"/>
          </p:cNvGraphicFramePr>
          <p:nvPr/>
        </p:nvGraphicFramePr>
        <p:xfrm>
          <a:off x="6002338" y="285750"/>
          <a:ext cx="1674812" cy="609600"/>
        </p:xfrm>
        <a:graphic>
          <a:graphicData uri="http://schemas.openxmlformats.org/presentationml/2006/ole">
            <mc:AlternateContent xmlns:mc="http://schemas.openxmlformats.org/markup-compatibility/2006">
              <mc:Choice xmlns:v="urn:schemas-microsoft-com:vml" Requires="v">
                <p:oleObj spid="_x0000_s11360" name="Equation" r:id="rId4" imgW="838080" imgH="304560" progId="Equation.3">
                  <p:embed/>
                </p:oleObj>
              </mc:Choice>
              <mc:Fallback>
                <p:oleObj name="Equation" r:id="rId4" imgW="838080" imgH="30456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02338" y="285750"/>
                        <a:ext cx="1674812"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67" name="Object 4"/>
          <p:cNvGraphicFramePr>
            <a:graphicFrameLocks noChangeAspect="1"/>
          </p:cNvGraphicFramePr>
          <p:nvPr/>
        </p:nvGraphicFramePr>
        <p:xfrm>
          <a:off x="1981200" y="1752600"/>
          <a:ext cx="3705225" cy="609600"/>
        </p:xfrm>
        <a:graphic>
          <a:graphicData uri="http://schemas.openxmlformats.org/presentationml/2006/ole">
            <mc:AlternateContent xmlns:mc="http://schemas.openxmlformats.org/markup-compatibility/2006">
              <mc:Choice xmlns:v="urn:schemas-microsoft-com:vml" Requires="v">
                <p:oleObj spid="_x0000_s11361" name="Equation" r:id="rId6" imgW="1854000" imgH="304560" progId="Equation.3">
                  <p:embed/>
                </p:oleObj>
              </mc:Choice>
              <mc:Fallback>
                <p:oleObj name="Equation" r:id="rId6" imgW="1854000" imgH="30456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81200" y="1752600"/>
                        <a:ext cx="3705225"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68" name="Object 5"/>
          <p:cNvGraphicFramePr>
            <a:graphicFrameLocks noChangeAspect="1"/>
          </p:cNvGraphicFramePr>
          <p:nvPr/>
        </p:nvGraphicFramePr>
        <p:xfrm>
          <a:off x="1973263" y="2886075"/>
          <a:ext cx="3046412" cy="482600"/>
        </p:xfrm>
        <a:graphic>
          <a:graphicData uri="http://schemas.openxmlformats.org/presentationml/2006/ole">
            <mc:AlternateContent xmlns:mc="http://schemas.openxmlformats.org/markup-compatibility/2006">
              <mc:Choice xmlns:v="urn:schemas-microsoft-com:vml" Requires="v">
                <p:oleObj spid="_x0000_s11362" name="Equation" r:id="rId8" imgW="1523880" imgH="253800" progId="Equation.3">
                  <p:embed/>
                </p:oleObj>
              </mc:Choice>
              <mc:Fallback>
                <p:oleObj name="Equation" r:id="rId8" imgW="1523880" imgH="253800" progId="Equation.3">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73263" y="2886075"/>
                        <a:ext cx="3046412"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1271"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43075" y="5029200"/>
            <a:ext cx="550227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2" name="TextBox 8"/>
          <p:cNvSpPr txBox="1">
            <a:spLocks noChangeArrowheads="1"/>
          </p:cNvSpPr>
          <p:nvPr/>
        </p:nvSpPr>
        <p:spPr bwMode="auto">
          <a:xfrm>
            <a:off x="1476375" y="5876925"/>
            <a:ext cx="6296025" cy="584200"/>
          </a:xfrm>
          <a:prstGeom prst="rect">
            <a:avLst/>
          </a:prstGeom>
          <a:solidFill>
            <a:srgbClr val="FFFD8F"/>
          </a:solidFill>
          <a:ln w="9525">
            <a:solidFill>
              <a:schemeClr val="tx1"/>
            </a:solidFill>
            <a:miter lim="800000"/>
            <a:headEnd/>
            <a:tailEnd/>
          </a:ln>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gn="ctr" eaLnBrk="1" hangingPunct="1"/>
            <a:r>
              <a:rPr lang="en-US" altLang="en-US">
                <a:solidFill>
                  <a:schemeClr val="tx1"/>
                </a:solidFill>
              </a:rPr>
              <a:t>These configurations are related to instanton and sphaleron transitions … but that topic is beyond the scope of my talk</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p:nvPr>
        </p:nvSpPr>
        <p:spPr>
          <a:xfrm>
            <a:off x="285750" y="311150"/>
            <a:ext cx="8248650" cy="534988"/>
          </a:xfrm>
        </p:spPr>
        <p:txBody>
          <a:bodyPr/>
          <a:lstStyle/>
          <a:p>
            <a:r>
              <a:rPr lang="en-US" altLang="en-US" sz="2400" smtClean="0"/>
              <a:t>Cumulants and full PID for pions</a:t>
            </a:r>
          </a:p>
        </p:txBody>
      </p:sp>
      <p:sp>
        <p:nvSpPr>
          <p:cNvPr id="6148" name="Content Placeholder 2"/>
          <p:cNvSpPr>
            <a:spLocks noGrp="1"/>
          </p:cNvSpPr>
          <p:nvPr>
            <p:ph idx="1"/>
          </p:nvPr>
        </p:nvSpPr>
        <p:spPr>
          <a:xfrm>
            <a:off x="609600" y="1143000"/>
            <a:ext cx="7924800" cy="1817688"/>
          </a:xfrm>
        </p:spPr>
        <p:txBody>
          <a:bodyPr/>
          <a:lstStyle/>
          <a:p>
            <a:r>
              <a:rPr lang="en-US" altLang="en-US" smtClean="0">
                <a:sym typeface="Symbol" pitchFamily="18" charset="2"/>
              </a:rPr>
              <a:t>Note that …  cos (</a:t>
            </a:r>
            <a:r>
              <a:rPr lang="en-US" altLang="en-US" baseline="-25000" smtClean="0">
                <a:sym typeface="Symbol" pitchFamily="18" charset="2"/>
              </a:rPr>
              <a:t>i</a:t>
            </a:r>
            <a:r>
              <a:rPr lang="en-US" altLang="en-US" smtClean="0">
                <a:sym typeface="Symbol" pitchFamily="18" charset="2"/>
              </a:rPr>
              <a:t> + </a:t>
            </a:r>
            <a:r>
              <a:rPr lang="en-US" altLang="en-US" baseline="-25000" smtClean="0">
                <a:sym typeface="Symbol" pitchFamily="18" charset="2"/>
              </a:rPr>
              <a:t>j</a:t>
            </a:r>
            <a:r>
              <a:rPr lang="en-US" altLang="en-US" smtClean="0">
                <a:sym typeface="Symbol" pitchFamily="18" charset="2"/>
              </a:rPr>
              <a:t> - 2 </a:t>
            </a:r>
            <a:r>
              <a:rPr lang="en-US" altLang="en-US" baseline="-25000" smtClean="0">
                <a:sym typeface="Symbol" pitchFamily="18" charset="2"/>
              </a:rPr>
              <a:t>k</a:t>
            </a:r>
            <a:r>
              <a:rPr lang="en-US" altLang="en-US" smtClean="0">
                <a:sym typeface="Symbol" pitchFamily="18" charset="2"/>
              </a:rPr>
              <a:t> )   =  Re  e</a:t>
            </a:r>
            <a:r>
              <a:rPr lang="en-US" altLang="en-US" baseline="30000" smtClean="0">
                <a:sym typeface="Symbol" pitchFamily="18" charset="2"/>
              </a:rPr>
              <a:t>i</a:t>
            </a:r>
            <a:r>
              <a:rPr lang="en-US" altLang="en-US" smtClean="0">
                <a:sym typeface="Symbol" pitchFamily="18" charset="2"/>
              </a:rPr>
              <a:t> </a:t>
            </a:r>
            <a:r>
              <a:rPr lang="en-US" altLang="en-US" baseline="30000" smtClean="0">
                <a:sym typeface="Symbol" pitchFamily="18" charset="2"/>
              </a:rPr>
              <a:t>(i + j - 2 k )</a:t>
            </a:r>
            <a:r>
              <a:rPr lang="en-US" altLang="en-US" smtClean="0">
                <a:sym typeface="Symbol" pitchFamily="18" charset="2"/>
              </a:rPr>
              <a:t> </a:t>
            </a:r>
          </a:p>
          <a:p>
            <a:pPr lvl="1"/>
            <a:r>
              <a:rPr lang="en-US" altLang="en-US" smtClean="0">
                <a:sym typeface="Symbol" pitchFamily="18" charset="2"/>
              </a:rPr>
              <a:t>This is the basis for the cumulant technique</a:t>
            </a:r>
          </a:p>
          <a:p>
            <a:pPr lvl="1"/>
            <a:r>
              <a:rPr lang="en-US" altLang="en-US" smtClean="0">
                <a:sym typeface="Symbol" pitchFamily="18" charset="2"/>
              </a:rPr>
              <a:t>A powerful tool that allows us to subtract two particles correlations from the three particle correlation that we are trying to measure</a:t>
            </a:r>
          </a:p>
          <a:p>
            <a:pPr lvl="1"/>
            <a:r>
              <a:rPr lang="en-US" altLang="en-US" smtClean="0">
                <a:sym typeface="Symbol" pitchFamily="18" charset="2"/>
              </a:rPr>
              <a:t>Automatically ‘re-centers’ the data  (i.e. acceptance corrections)</a:t>
            </a:r>
          </a:p>
          <a:p>
            <a:pPr lvl="1"/>
            <a:endParaRPr lang="en-US" altLang="en-US" smtClean="0">
              <a:sym typeface="Symbol" pitchFamily="18" charset="2"/>
            </a:endParaRPr>
          </a:p>
          <a:p>
            <a:r>
              <a:rPr lang="en-US" altLang="en-US" smtClean="0"/>
              <a:t>So for example:</a:t>
            </a:r>
          </a:p>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a:p>
            <a:r>
              <a:rPr lang="en-US" altLang="en-US" smtClean="0"/>
              <a:t>Test acceptance corrections … but also to test full PID </a:t>
            </a:r>
          </a:p>
          <a:p>
            <a:pPr lvl="1"/>
            <a:r>
              <a:rPr lang="en-US" altLang="en-US" smtClean="0"/>
              <a:t>All previous analyses were done for all-charged particles</a:t>
            </a:r>
          </a:p>
          <a:p>
            <a:pPr lvl="1"/>
            <a:r>
              <a:rPr lang="en-US" altLang="en-US" smtClean="0"/>
              <a:t>Now select pions (</a:t>
            </a:r>
            <a:r>
              <a:rPr lang="en-US" altLang="en-US" smtClean="0">
                <a:sym typeface="Symbol" pitchFamily="18" charset="2"/>
              </a:rPr>
              <a:t> 2) and reject electrons ( 2)</a:t>
            </a:r>
          </a:p>
          <a:p>
            <a:pPr lvl="1"/>
            <a:r>
              <a:rPr lang="en-US" altLang="en-US" smtClean="0">
                <a:sym typeface="Symbol" pitchFamily="18" charset="2"/>
              </a:rPr>
              <a:t>Goal: to confirm that it is hadrons, not leptons, that show the PV signal</a:t>
            </a:r>
            <a:endParaRPr lang="en-US" altLang="en-US" smtClean="0"/>
          </a:p>
        </p:txBody>
      </p:sp>
      <p:graphicFrame>
        <p:nvGraphicFramePr>
          <p:cNvPr id="6146" name="Object 5"/>
          <p:cNvGraphicFramePr>
            <a:graphicFrameLocks noChangeAspect="1"/>
          </p:cNvGraphicFramePr>
          <p:nvPr/>
        </p:nvGraphicFramePr>
        <p:xfrm>
          <a:off x="1314450" y="3386138"/>
          <a:ext cx="6173788" cy="1490662"/>
        </p:xfrm>
        <a:graphic>
          <a:graphicData uri="http://schemas.openxmlformats.org/presentationml/2006/ole">
            <mc:AlternateContent xmlns:mc="http://schemas.openxmlformats.org/markup-compatibility/2006">
              <mc:Choice xmlns:v="urn:schemas-microsoft-com:vml" Requires="v">
                <p:oleObj spid="_x0000_s6178" name="Equation" r:id="rId3" imgW="4101840" imgH="990360" progId="Equation.3">
                  <p:embed/>
                </p:oleObj>
              </mc:Choice>
              <mc:Fallback>
                <p:oleObj name="Equation" r:id="rId3" imgW="4101840" imgH="99036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4450" y="3386138"/>
                        <a:ext cx="6173788" cy="1490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7" name="Title 1"/>
          <p:cNvSpPr>
            <a:spLocks noGrp="1"/>
          </p:cNvSpPr>
          <p:nvPr>
            <p:ph type="title"/>
          </p:nvPr>
        </p:nvSpPr>
        <p:spPr/>
        <p:txBody>
          <a:bodyPr/>
          <a:lstStyle/>
          <a:p>
            <a:r>
              <a:rPr lang="en-US" altLang="en-US" smtClean="0"/>
              <a:t>Full Cumulant – Analysis and Results</a:t>
            </a:r>
          </a:p>
        </p:txBody>
      </p:sp>
      <p:sp>
        <p:nvSpPr>
          <p:cNvPr id="7178" name="Content Placeholder 2"/>
          <p:cNvSpPr>
            <a:spLocks noGrp="1"/>
          </p:cNvSpPr>
          <p:nvPr>
            <p:ph idx="1"/>
          </p:nvPr>
        </p:nvSpPr>
        <p:spPr>
          <a:xfrm>
            <a:off x="428625" y="2667000"/>
            <a:ext cx="7067550" cy="457200"/>
          </a:xfrm>
        </p:spPr>
        <p:txBody>
          <a:bodyPr/>
          <a:lstStyle/>
          <a:p>
            <a:pPr>
              <a:buFontTx/>
              <a:buNone/>
            </a:pPr>
            <a:r>
              <a:rPr lang="en-US" altLang="en-US" smtClean="0"/>
              <a:t>Real Terms</a:t>
            </a:r>
          </a:p>
        </p:txBody>
      </p:sp>
      <p:grpSp>
        <p:nvGrpSpPr>
          <p:cNvPr id="7179" name="Group 7"/>
          <p:cNvGrpSpPr>
            <a:grpSpLocks/>
          </p:cNvGrpSpPr>
          <p:nvPr/>
        </p:nvGrpSpPr>
        <p:grpSpPr bwMode="auto">
          <a:xfrm>
            <a:off x="1514475" y="3048000"/>
            <a:ext cx="6846888" cy="1203325"/>
            <a:chOff x="695325" y="2301875"/>
            <a:chExt cx="6846888" cy="1203325"/>
          </a:xfrm>
        </p:grpSpPr>
        <p:graphicFrame>
          <p:nvGraphicFramePr>
            <p:cNvPr id="7174" name="Object 3"/>
            <p:cNvGraphicFramePr>
              <a:graphicFrameLocks noChangeAspect="1"/>
            </p:cNvGraphicFramePr>
            <p:nvPr/>
          </p:nvGraphicFramePr>
          <p:xfrm>
            <a:off x="695325" y="2301875"/>
            <a:ext cx="2843213" cy="422275"/>
          </p:xfrm>
          <a:graphic>
            <a:graphicData uri="http://schemas.openxmlformats.org/presentationml/2006/ole">
              <mc:AlternateContent xmlns:mc="http://schemas.openxmlformats.org/markup-compatibility/2006">
                <mc:Choice xmlns:v="urn:schemas-microsoft-com:vml" Requires="v">
                  <p:oleObj spid="_x0000_s7386" name="Equation" r:id="rId3" imgW="1879560" imgH="279360" progId="Equation.3">
                    <p:embed/>
                  </p:oleObj>
                </mc:Choice>
                <mc:Fallback>
                  <p:oleObj name="Equation" r:id="rId3" imgW="1879560" imgH="27936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325" y="2301875"/>
                          <a:ext cx="2843213" cy="422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5" name="Object 7"/>
            <p:cNvGraphicFramePr>
              <a:graphicFrameLocks noChangeAspect="1"/>
            </p:cNvGraphicFramePr>
            <p:nvPr/>
          </p:nvGraphicFramePr>
          <p:xfrm>
            <a:off x="1241425" y="2705100"/>
            <a:ext cx="5530850" cy="422275"/>
          </p:xfrm>
          <a:graphic>
            <a:graphicData uri="http://schemas.openxmlformats.org/presentationml/2006/ole">
              <mc:AlternateContent xmlns:mc="http://schemas.openxmlformats.org/markup-compatibility/2006">
                <mc:Choice xmlns:v="urn:schemas-microsoft-com:vml" Requires="v">
                  <p:oleObj spid="_x0000_s7387" name="Equation" r:id="rId5" imgW="3657600" imgH="279360" progId="Equation.3">
                    <p:embed/>
                  </p:oleObj>
                </mc:Choice>
                <mc:Fallback>
                  <p:oleObj name="Equation" r:id="rId5" imgW="3657600" imgH="279360"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41425" y="2705100"/>
                          <a:ext cx="5530850" cy="422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6" name="Object 8"/>
            <p:cNvGraphicFramePr>
              <a:graphicFrameLocks noChangeAspect="1"/>
            </p:cNvGraphicFramePr>
            <p:nvPr/>
          </p:nvGraphicFramePr>
          <p:xfrm>
            <a:off x="1238250" y="3082925"/>
            <a:ext cx="6303963" cy="422275"/>
          </p:xfrm>
          <a:graphic>
            <a:graphicData uri="http://schemas.openxmlformats.org/presentationml/2006/ole">
              <mc:AlternateContent xmlns:mc="http://schemas.openxmlformats.org/markup-compatibility/2006">
                <mc:Choice xmlns:v="urn:schemas-microsoft-com:vml" Requires="v">
                  <p:oleObj spid="_x0000_s7388" name="Equation" r:id="rId7" imgW="4165560" imgH="279360" progId="Equation.3">
                    <p:embed/>
                  </p:oleObj>
                </mc:Choice>
                <mc:Fallback>
                  <p:oleObj name="Equation" r:id="rId7" imgW="4165560" imgH="279360"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38250" y="3082925"/>
                          <a:ext cx="6303963" cy="422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7" name="Content Placeholder 2"/>
          <p:cNvSpPr txBox="1">
            <a:spLocks/>
          </p:cNvSpPr>
          <p:nvPr/>
        </p:nvSpPr>
        <p:spPr bwMode="auto">
          <a:xfrm>
            <a:off x="438150" y="4279900"/>
            <a:ext cx="7715250" cy="444500"/>
          </a:xfrm>
          <a:prstGeom prst="rect">
            <a:avLst/>
          </a:prstGeom>
          <a:noFill/>
          <a:ln w="12700">
            <a:noFill/>
            <a:miter lim="800000"/>
            <a:headEnd/>
            <a:tailEnd/>
          </a:ln>
        </p:spPr>
        <p:txBody>
          <a:bodyPr lIns="91173" tIns="45587" rIns="91173" bIns="45587"/>
          <a:lstStyle/>
          <a:p>
            <a:pPr marL="282575" indent="-282575" defTabSz="901700">
              <a:spcBef>
                <a:spcPct val="30000"/>
              </a:spcBef>
              <a:buSzPct val="100000"/>
              <a:defRPr/>
            </a:pPr>
            <a:r>
              <a:rPr lang="en-US" sz="1800" kern="0" dirty="0">
                <a:solidFill>
                  <a:schemeClr val="tx1"/>
                </a:solidFill>
                <a:latin typeface="Arial" pitchFamily="34" charset="0"/>
              </a:rPr>
              <a:t>Imaginary Terms enter via cross-terms to create additional real terms</a:t>
            </a:r>
          </a:p>
        </p:txBody>
      </p:sp>
      <p:graphicFrame>
        <p:nvGraphicFramePr>
          <p:cNvPr id="7170" name="Object 5"/>
          <p:cNvGraphicFramePr>
            <a:graphicFrameLocks noChangeAspect="1"/>
          </p:cNvGraphicFramePr>
          <p:nvPr/>
        </p:nvGraphicFramePr>
        <p:xfrm>
          <a:off x="390525" y="1143000"/>
          <a:ext cx="6192838" cy="1490663"/>
        </p:xfrm>
        <a:graphic>
          <a:graphicData uri="http://schemas.openxmlformats.org/presentationml/2006/ole">
            <mc:AlternateContent xmlns:mc="http://schemas.openxmlformats.org/markup-compatibility/2006">
              <mc:Choice xmlns:v="urn:schemas-microsoft-com:vml" Requires="v">
                <p:oleObj spid="_x0000_s7389" name="Equation" r:id="rId9" imgW="4114800" imgH="990360" progId="Equation.3">
                  <p:embed/>
                </p:oleObj>
              </mc:Choice>
              <mc:Fallback>
                <p:oleObj name="Equation" r:id="rId9" imgW="4114800" imgH="990360" progId="Equation.3">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0525" y="1143000"/>
                        <a:ext cx="6192838" cy="1490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7181" name="Group 12"/>
          <p:cNvGrpSpPr>
            <a:grpSpLocks/>
          </p:cNvGrpSpPr>
          <p:nvPr/>
        </p:nvGrpSpPr>
        <p:grpSpPr bwMode="auto">
          <a:xfrm>
            <a:off x="2057400" y="4686300"/>
            <a:ext cx="6704013" cy="1181100"/>
            <a:chOff x="1223963" y="5143500"/>
            <a:chExt cx="6704012" cy="1181100"/>
          </a:xfrm>
        </p:grpSpPr>
        <p:graphicFrame>
          <p:nvGraphicFramePr>
            <p:cNvPr id="7171" name="Object 6"/>
            <p:cNvGraphicFramePr>
              <a:graphicFrameLocks noChangeAspect="1"/>
            </p:cNvGraphicFramePr>
            <p:nvPr/>
          </p:nvGraphicFramePr>
          <p:xfrm>
            <a:off x="1227138" y="5143500"/>
            <a:ext cx="5395912" cy="422275"/>
          </p:xfrm>
          <a:graphic>
            <a:graphicData uri="http://schemas.openxmlformats.org/presentationml/2006/ole">
              <mc:AlternateContent xmlns:mc="http://schemas.openxmlformats.org/markup-compatibility/2006">
                <mc:Choice xmlns:v="urn:schemas-microsoft-com:vml" Requires="v">
                  <p:oleObj spid="_x0000_s7390" name="Equation" r:id="rId11" imgW="3568680" imgH="279360" progId="Equation.3">
                    <p:embed/>
                  </p:oleObj>
                </mc:Choice>
                <mc:Fallback>
                  <p:oleObj name="Equation" r:id="rId11" imgW="3568680" imgH="279360" progId="Equation.3">
                    <p:embed/>
                    <p:pic>
                      <p:nvPicPr>
                        <p:cNvPr id="0"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27138" y="5143500"/>
                          <a:ext cx="5395912" cy="422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2" name="Object 7"/>
            <p:cNvGraphicFramePr>
              <a:graphicFrameLocks noChangeAspect="1"/>
            </p:cNvGraphicFramePr>
            <p:nvPr/>
          </p:nvGraphicFramePr>
          <p:xfrm>
            <a:off x="1223963" y="5521325"/>
            <a:ext cx="6170612" cy="422275"/>
          </p:xfrm>
          <a:graphic>
            <a:graphicData uri="http://schemas.openxmlformats.org/presentationml/2006/ole">
              <mc:AlternateContent xmlns:mc="http://schemas.openxmlformats.org/markup-compatibility/2006">
                <mc:Choice xmlns:v="urn:schemas-microsoft-com:vml" Requires="v">
                  <p:oleObj spid="_x0000_s7391" name="Equation" r:id="rId13" imgW="4076640" imgH="279360" progId="Equation.3">
                    <p:embed/>
                  </p:oleObj>
                </mc:Choice>
                <mc:Fallback>
                  <p:oleObj name="Equation" r:id="rId13" imgW="4076640" imgH="279360" progId="Equation.3">
                    <p:embed/>
                    <p:pic>
                      <p:nvPicPr>
                        <p:cNvPr id="0"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23963" y="5521325"/>
                          <a:ext cx="6170612" cy="422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3" name="Object 8"/>
            <p:cNvGraphicFramePr>
              <a:graphicFrameLocks noChangeAspect="1"/>
            </p:cNvGraphicFramePr>
            <p:nvPr/>
          </p:nvGraphicFramePr>
          <p:xfrm>
            <a:off x="1238250" y="5902325"/>
            <a:ext cx="6689725" cy="422275"/>
          </p:xfrm>
          <a:graphic>
            <a:graphicData uri="http://schemas.openxmlformats.org/presentationml/2006/ole">
              <mc:AlternateContent xmlns:mc="http://schemas.openxmlformats.org/markup-compatibility/2006">
                <mc:Choice xmlns:v="urn:schemas-microsoft-com:vml" Requires="v">
                  <p:oleObj spid="_x0000_s7392" name="Equation" r:id="rId15" imgW="4419360" imgH="279360" progId="Equation.3">
                    <p:embed/>
                  </p:oleObj>
                </mc:Choice>
                <mc:Fallback>
                  <p:oleObj name="Equation" r:id="rId15" imgW="4419360" imgH="279360" progId="Equation.3">
                    <p:embed/>
                    <p:pic>
                      <p:nvPicPr>
                        <p:cNvPr id="0"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238250" y="5902325"/>
                          <a:ext cx="6689725" cy="422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7182" name="TextBox 13"/>
          <p:cNvSpPr txBox="1">
            <a:spLocks noChangeArrowheads="1"/>
          </p:cNvSpPr>
          <p:nvPr/>
        </p:nvSpPr>
        <p:spPr bwMode="auto">
          <a:xfrm>
            <a:off x="1219200" y="6062663"/>
            <a:ext cx="6705600" cy="338137"/>
          </a:xfrm>
          <a:prstGeom prst="rect">
            <a:avLst/>
          </a:prstGeom>
          <a:solidFill>
            <a:srgbClr val="FFFD8F"/>
          </a:solidFill>
          <a:ln w="9525">
            <a:solidFill>
              <a:schemeClr val="tx1"/>
            </a:solidFill>
            <a:miter lim="800000"/>
            <a:headEnd/>
            <a:tailEnd/>
          </a:ln>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gn="ctr" eaLnBrk="1" hangingPunct="1"/>
            <a:r>
              <a:rPr lang="en-US" altLang="en-US">
                <a:solidFill>
                  <a:schemeClr val="tx1"/>
                </a:solidFill>
              </a:rPr>
              <a:t>Acceptance corrections are </a:t>
            </a:r>
            <a:r>
              <a:rPr lang="en-US" altLang="en-US" u="sng">
                <a:solidFill>
                  <a:schemeClr val="tx1"/>
                </a:solidFill>
              </a:rPr>
              <a:t>crucial</a:t>
            </a:r>
            <a:r>
              <a:rPr lang="en-US" altLang="en-US">
                <a:solidFill>
                  <a:schemeClr val="tx1"/>
                </a:solidFill>
              </a:rPr>
              <a:t> when doing full PID in STAR</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285750" y="311150"/>
            <a:ext cx="8020050" cy="534988"/>
          </a:xfrm>
        </p:spPr>
        <p:txBody>
          <a:bodyPr/>
          <a:lstStyle/>
          <a:p>
            <a:pPr eaLnBrk="1" hangingPunct="1"/>
            <a:r>
              <a:rPr lang="en-US" altLang="en-US" smtClean="0"/>
              <a:t>Looking for new physics </a:t>
            </a:r>
            <a:r>
              <a:rPr lang="en-US" altLang="en-US" smtClean="0">
                <a:solidFill>
                  <a:schemeClr val="accent2"/>
                </a:solidFill>
              </a:rPr>
              <a:t>– </a:t>
            </a:r>
            <a:r>
              <a:rPr lang="en-US" altLang="en-US" sz="2400" smtClean="0">
                <a:solidFill>
                  <a:schemeClr val="accent2"/>
                </a:solidFill>
              </a:rPr>
              <a:t>Strong Parity Violation </a:t>
            </a:r>
          </a:p>
        </p:txBody>
      </p:sp>
      <p:sp>
        <p:nvSpPr>
          <p:cNvPr id="14339" name="Content Placeholder 2"/>
          <p:cNvSpPr>
            <a:spLocks noGrp="1"/>
          </p:cNvSpPr>
          <p:nvPr>
            <p:ph idx="1"/>
          </p:nvPr>
        </p:nvSpPr>
        <p:spPr>
          <a:xfrm>
            <a:off x="533400" y="1828800"/>
            <a:ext cx="8077200" cy="3581400"/>
          </a:xfrm>
        </p:spPr>
        <p:txBody>
          <a:bodyPr/>
          <a:lstStyle/>
          <a:p>
            <a:pPr eaLnBrk="1" hangingPunct="1"/>
            <a:r>
              <a:rPr lang="en-US" altLang="en-US" smtClean="0"/>
              <a:t>The conventional point of view</a:t>
            </a:r>
          </a:p>
          <a:p>
            <a:pPr lvl="1" eaLnBrk="1" hangingPunct="1"/>
            <a:r>
              <a:rPr lang="en-US" altLang="en-US" smtClean="0">
                <a:solidFill>
                  <a:schemeClr val="accent2"/>
                </a:solidFill>
              </a:rPr>
              <a:t>“Parity is conserved in the strong and electromagnetic interactions” </a:t>
            </a:r>
          </a:p>
          <a:p>
            <a:pPr lvl="2" eaLnBrk="1" hangingPunct="1"/>
            <a:r>
              <a:rPr lang="en-US" altLang="en-US" smtClean="0"/>
              <a:t>See, for example, Perkins “Introduction to High Energy Physics”</a:t>
            </a:r>
          </a:p>
          <a:p>
            <a:pPr lvl="2" eaLnBrk="1" hangingPunct="1"/>
            <a:endParaRPr lang="en-US" altLang="en-US" smtClean="0"/>
          </a:p>
          <a:p>
            <a:pPr eaLnBrk="1" hangingPunct="1"/>
            <a:endParaRPr lang="en-US" altLang="en-US" smtClean="0"/>
          </a:p>
          <a:p>
            <a:pPr eaLnBrk="1" hangingPunct="1"/>
            <a:endParaRPr lang="en-US" altLang="en-US" smtClean="0"/>
          </a:p>
          <a:p>
            <a:pPr eaLnBrk="1" hangingPunct="1"/>
            <a:r>
              <a:rPr lang="en-US" altLang="en-US" smtClean="0"/>
              <a:t>The less-conventional point of view</a:t>
            </a:r>
          </a:p>
          <a:p>
            <a:pPr lvl="1"/>
            <a:r>
              <a:rPr lang="en-US" altLang="en-US" smtClean="0">
                <a:solidFill>
                  <a:schemeClr val="accent2"/>
                </a:solidFill>
              </a:rPr>
              <a:t>In the vicinity of a deconfining phase transition, the QCD vacuum can possess meta-stable domains leading to P and CP violation.</a:t>
            </a:r>
          </a:p>
          <a:p>
            <a:pPr lvl="2"/>
            <a:r>
              <a:rPr lang="en-US" altLang="en-US" smtClean="0"/>
              <a:t>See, for example, Kharzeev, Pisarski, and Tytgat   PRL 81, 512 (1998).</a:t>
            </a:r>
          </a:p>
          <a:p>
            <a:pPr eaLnBrk="1" hangingPunct="1"/>
            <a:endParaRPr lang="en-US" altLang="en-US" smtClean="0"/>
          </a:p>
        </p:txBody>
      </p:sp>
      <p:sp>
        <p:nvSpPr>
          <p:cNvPr id="14340" name="TextBox 3"/>
          <p:cNvSpPr txBox="1">
            <a:spLocks noChangeArrowheads="1"/>
          </p:cNvSpPr>
          <p:nvPr/>
        </p:nvSpPr>
        <p:spPr bwMode="auto">
          <a:xfrm>
            <a:off x="1066800" y="5773738"/>
            <a:ext cx="7010400" cy="246062"/>
          </a:xfrm>
          <a:prstGeom prst="rect">
            <a:avLst/>
          </a:prstGeom>
          <a:solidFill>
            <a:srgbClr val="FFFD8F"/>
          </a:solidFill>
          <a:ln w="9525">
            <a:solidFill>
              <a:schemeClr val="tx1"/>
            </a:solidFill>
            <a:miter lim="800000"/>
            <a:headEnd/>
            <a:tailEnd/>
          </a:ln>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gn="ctr" eaLnBrk="1" hangingPunct="1"/>
            <a:r>
              <a:rPr lang="en-US" altLang="en-US" sz="1000">
                <a:solidFill>
                  <a:schemeClr val="tx1"/>
                </a:solidFill>
              </a:rPr>
              <a:t>Thanks to wonderful talks given by Harmen Warringa at BNL, Sergei Voloshin QM2009 and Evan Finch CPOD</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85750" y="311150"/>
            <a:ext cx="7562850" cy="534988"/>
          </a:xfrm>
        </p:spPr>
        <p:txBody>
          <a:bodyPr/>
          <a:lstStyle/>
          <a:p>
            <a:r>
              <a:rPr lang="en-US" altLang="en-US" smtClean="0"/>
              <a:t>Explicit P and CP violation is allowed in QCD</a:t>
            </a:r>
          </a:p>
        </p:txBody>
      </p:sp>
      <p:sp>
        <p:nvSpPr>
          <p:cNvPr id="15363" name="Content Placeholder 2"/>
          <p:cNvSpPr>
            <a:spLocks noGrp="1"/>
          </p:cNvSpPr>
          <p:nvPr>
            <p:ph idx="1"/>
          </p:nvPr>
        </p:nvSpPr>
        <p:spPr>
          <a:xfrm>
            <a:off x="628650" y="1143000"/>
            <a:ext cx="7839075" cy="5334000"/>
          </a:xfrm>
        </p:spPr>
        <p:txBody>
          <a:bodyPr/>
          <a:lstStyle/>
          <a:p>
            <a:r>
              <a:rPr lang="en-US" altLang="en-US" smtClean="0"/>
              <a:t>A very simple addition to the bare QCD Lagrangian is interesting </a:t>
            </a:r>
          </a:p>
          <a:p>
            <a:pPr lvl="1"/>
            <a:r>
              <a:rPr lang="en-US" altLang="en-US" i="1" smtClean="0"/>
              <a:t>L</a:t>
            </a:r>
            <a:r>
              <a:rPr lang="en-US" altLang="en-US" i="1" baseline="-25000" smtClean="0"/>
              <a:t>QCD</a:t>
            </a:r>
            <a:r>
              <a:rPr lang="en-US" altLang="en-US" i="1" smtClean="0"/>
              <a:t>  </a:t>
            </a:r>
            <a:r>
              <a:rPr lang="en-US" altLang="en-US" i="1" smtClean="0">
                <a:sym typeface="Symbol" pitchFamily="18" charset="2"/>
              </a:rPr>
              <a:t>   </a:t>
            </a:r>
            <a:r>
              <a:rPr lang="en-US" altLang="en-US" i="1" smtClean="0"/>
              <a:t>L</a:t>
            </a:r>
            <a:r>
              <a:rPr lang="en-US" altLang="en-US" i="1" baseline="-25000" smtClean="0"/>
              <a:t>QCD</a:t>
            </a:r>
            <a:r>
              <a:rPr lang="en-US" altLang="en-US" i="1" smtClean="0"/>
              <a:t>  +  </a:t>
            </a:r>
            <a:r>
              <a:rPr lang="en-US" altLang="en-US" i="1" smtClean="0">
                <a:sym typeface="Symbol" pitchFamily="18" charset="2"/>
              </a:rPr>
              <a:t> </a:t>
            </a:r>
            <a:r>
              <a:rPr lang="en-US" altLang="en-US" i="1" smtClean="0"/>
              <a:t>L </a:t>
            </a:r>
          </a:p>
          <a:p>
            <a:endParaRPr lang="en-US" altLang="en-US" i="1" smtClean="0"/>
          </a:p>
          <a:p>
            <a:endParaRPr lang="en-US" altLang="en-US" i="1" smtClean="0"/>
          </a:p>
          <a:p>
            <a:endParaRPr lang="en-US" altLang="en-US" i="1" smtClean="0"/>
          </a:p>
          <a:p>
            <a:endParaRPr lang="en-US" altLang="en-US" i="1" smtClean="0"/>
          </a:p>
          <a:p>
            <a:endParaRPr lang="en-US" altLang="en-US" i="1" smtClean="0"/>
          </a:p>
          <a:p>
            <a:endParaRPr lang="en-US" altLang="en-US" i="1" smtClean="0"/>
          </a:p>
          <a:p>
            <a:endParaRPr lang="en-US" altLang="en-US" i="1" smtClean="0"/>
          </a:p>
          <a:p>
            <a:endParaRPr lang="en-US" altLang="en-US" i="1" smtClean="0"/>
          </a:p>
          <a:p>
            <a:endParaRPr lang="en-US" altLang="en-US" i="1" smtClean="0"/>
          </a:p>
          <a:p>
            <a:endParaRPr lang="en-US" altLang="en-US" i="1" smtClean="0"/>
          </a:p>
          <a:p>
            <a:endParaRPr lang="en-US" altLang="en-US" i="1" smtClean="0"/>
          </a:p>
          <a:p>
            <a:r>
              <a:rPr lang="en-US" altLang="en-US" smtClean="0"/>
              <a:t>Why is </a:t>
            </a:r>
            <a:r>
              <a:rPr lang="en-US" altLang="en-US" smtClean="0">
                <a:sym typeface="Symbol" pitchFamily="18" charset="2"/>
              </a:rPr>
              <a:t> so small?  </a:t>
            </a:r>
          </a:p>
          <a:p>
            <a:pPr lvl="1"/>
            <a:r>
              <a:rPr lang="en-US" altLang="en-US" smtClean="0">
                <a:sym typeface="Symbol" pitchFamily="18" charset="2"/>
              </a:rPr>
              <a:t>Perhaps due to Peccei-Quinn symmetry … which would imply the existence of axions.</a:t>
            </a:r>
            <a:endParaRPr lang="en-US" altLang="en-US" smtClean="0"/>
          </a:p>
        </p:txBody>
      </p:sp>
      <p:pic>
        <p:nvPicPr>
          <p:cNvPr id="153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775" y="1952625"/>
            <a:ext cx="7664450" cy="326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TextBox 6"/>
          <p:cNvSpPr txBox="1">
            <a:spLocks noChangeArrowheads="1"/>
          </p:cNvSpPr>
          <p:nvPr/>
        </p:nvSpPr>
        <p:spPr bwMode="auto">
          <a:xfrm>
            <a:off x="2286000" y="6315075"/>
            <a:ext cx="4572000" cy="338138"/>
          </a:xfrm>
          <a:prstGeom prst="rect">
            <a:avLst/>
          </a:prstGeom>
          <a:solidFill>
            <a:srgbClr val="FFFD8F"/>
          </a:solidFill>
          <a:ln w="9525">
            <a:solidFill>
              <a:schemeClr val="tx1"/>
            </a:solidFill>
            <a:miter lim="800000"/>
            <a:headEnd/>
            <a:tailEnd/>
          </a:ln>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gn="ctr" eaLnBrk="1" hangingPunct="1"/>
            <a:r>
              <a:rPr lang="en-US" altLang="en-US">
                <a:solidFill>
                  <a:schemeClr val="tx1"/>
                </a:solidFill>
              </a:rPr>
              <a:t>An old but still interesting problem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p:cNvSpPr>
            <a:spLocks noGrp="1" noChangeArrowheads="1"/>
          </p:cNvSpPr>
          <p:nvPr>
            <p:ph type="title"/>
          </p:nvPr>
        </p:nvSpPr>
        <p:spPr>
          <a:xfrm>
            <a:off x="285750" y="311150"/>
            <a:ext cx="7562850" cy="534988"/>
          </a:xfrm>
        </p:spPr>
        <p:txBody>
          <a:bodyPr/>
          <a:lstStyle/>
          <a:p>
            <a:r>
              <a:rPr lang="en-US" altLang="en-US"/>
              <a:t>Two </a:t>
            </a:r>
            <a:r>
              <a:rPr lang="en-US" altLang="en-US">
                <a:latin typeface="Symbol" pitchFamily="18" charset="2"/>
              </a:rPr>
              <a:t>n</a:t>
            </a:r>
            <a:r>
              <a:rPr lang="en-US" altLang="en-US"/>
              <a:t> Double Beta Decay is a 4 Body Process</a:t>
            </a:r>
          </a:p>
        </p:txBody>
      </p:sp>
      <p:sp>
        <p:nvSpPr>
          <p:cNvPr id="386051" name="Rectangle 3"/>
          <p:cNvSpPr>
            <a:spLocks noGrp="1" noChangeArrowheads="1"/>
          </p:cNvSpPr>
          <p:nvPr>
            <p:ph type="body" idx="1"/>
          </p:nvPr>
        </p:nvSpPr>
        <p:spPr>
          <a:xfrm>
            <a:off x="1038225" y="4495800"/>
            <a:ext cx="7067550" cy="914400"/>
          </a:xfrm>
        </p:spPr>
        <p:txBody>
          <a:bodyPr/>
          <a:lstStyle/>
          <a:p>
            <a:r>
              <a:rPr lang="en-US" altLang="en-US" dirty="0"/>
              <a:t>The summed energy of the 2 electrons in the final state is a broad spectrum that reaches from 0 to T</a:t>
            </a:r>
            <a:r>
              <a:rPr lang="en-US" altLang="en-US" baseline="-25000" dirty="0"/>
              <a:t>0 </a:t>
            </a:r>
            <a:r>
              <a:rPr lang="en-US" altLang="en-US" dirty="0"/>
              <a:t>where T</a:t>
            </a:r>
            <a:r>
              <a:rPr lang="en-US" altLang="en-US" baseline="-25000" dirty="0"/>
              <a:t>0 </a:t>
            </a:r>
            <a:r>
              <a:rPr lang="en-US" altLang="en-US" dirty="0"/>
              <a:t>is the </a:t>
            </a:r>
            <a:r>
              <a:rPr lang="en-US" altLang="en-US" dirty="0" err="1"/>
              <a:t>kinematically</a:t>
            </a:r>
            <a:r>
              <a:rPr lang="en-US" altLang="en-US" dirty="0"/>
              <a:t> allowed endpoint (shown as 1.0 in the figure).</a:t>
            </a:r>
          </a:p>
          <a:p>
            <a:endParaRPr lang="en-US" altLang="en-US" sz="1200" dirty="0"/>
          </a:p>
          <a:p>
            <a:r>
              <a:rPr lang="en-US" altLang="en-US" dirty="0"/>
              <a:t>The decay rate depends on T</a:t>
            </a:r>
            <a:r>
              <a:rPr lang="en-US" altLang="en-US" baseline="-25000" dirty="0"/>
              <a:t>0</a:t>
            </a:r>
            <a:r>
              <a:rPr lang="en-US" altLang="en-US" baseline="30000" dirty="0"/>
              <a:t>11 </a:t>
            </a:r>
            <a:r>
              <a:rPr lang="en-US" altLang="en-US" dirty="0"/>
              <a:t>and so there is great advantage to studying nuclear systems where the decay energy is large (typically a few MeV).</a:t>
            </a:r>
            <a:endParaRPr lang="en-US" altLang="en-US" baseline="30000" dirty="0"/>
          </a:p>
        </p:txBody>
      </p:sp>
      <p:grpSp>
        <p:nvGrpSpPr>
          <p:cNvPr id="386056" name="Group 8"/>
          <p:cNvGrpSpPr>
            <a:grpSpLocks/>
          </p:cNvGrpSpPr>
          <p:nvPr/>
        </p:nvGrpSpPr>
        <p:grpSpPr bwMode="auto">
          <a:xfrm>
            <a:off x="1368425" y="1066800"/>
            <a:ext cx="6405563" cy="3344863"/>
            <a:chOff x="704" y="1014"/>
            <a:chExt cx="4035" cy="2107"/>
          </a:xfrm>
        </p:grpSpPr>
        <p:pic>
          <p:nvPicPr>
            <p:cNvPr id="386052" name="Picture 4" descr="Vogel-E-Fi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4" y="1014"/>
              <a:ext cx="4035" cy="2107"/>
            </a:xfrm>
            <a:prstGeom prst="rect">
              <a:avLst/>
            </a:prstGeom>
            <a:noFill/>
            <a:extLst>
              <a:ext uri="{909E8E84-426E-40DD-AFC4-6F175D3DCCD1}">
                <a14:hiddenFill xmlns:a14="http://schemas.microsoft.com/office/drawing/2010/main">
                  <a:solidFill>
                    <a:srgbClr val="FFFFFF"/>
                  </a:solidFill>
                </a14:hiddenFill>
              </a:ext>
            </a:extLst>
          </p:spPr>
        </p:pic>
        <p:sp>
          <p:nvSpPr>
            <p:cNvPr id="386053" name="Rectangle 5"/>
            <p:cNvSpPr>
              <a:spLocks noChangeArrowheads="1"/>
            </p:cNvSpPr>
            <p:nvPr/>
          </p:nvSpPr>
          <p:spPr bwMode="auto">
            <a:xfrm>
              <a:off x="2754" y="1188"/>
              <a:ext cx="1344" cy="81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6054" name="Rectangle 6"/>
            <p:cNvSpPr>
              <a:spLocks noChangeArrowheads="1"/>
            </p:cNvSpPr>
            <p:nvPr/>
          </p:nvSpPr>
          <p:spPr bwMode="auto">
            <a:xfrm>
              <a:off x="3612" y="2484"/>
              <a:ext cx="432" cy="2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2539315878"/>
      </p:ext>
    </p:extLst>
  </p:cSld>
  <p:clrMapOvr>
    <a:masterClrMapping/>
  </p:clrMapOvr>
  <p:timing>
    <p:tnLst>
      <p:par>
        <p:cTn id="1" dur="indefinite" restart="never" nodeType="tmRoot"/>
      </p:par>
    </p:tnLst>
  </p:timing>
</p:sld>
</file>

<file path=ppt/theme/theme1.xml><?xml version="1.0" encoding="utf-8"?>
<a:theme xmlns:a="http://schemas.openxmlformats.org/drawingml/2006/main" name="StarTemplate">
  <a:themeElements>
    <a:clrScheme name="starmaster 14">
      <a:dk1>
        <a:srgbClr val="000000"/>
      </a:dk1>
      <a:lt1>
        <a:srgbClr val="FFFFFF"/>
      </a:lt1>
      <a:dk2>
        <a:srgbClr val="000000"/>
      </a:dk2>
      <a:lt2>
        <a:srgbClr val="919191"/>
      </a:lt2>
      <a:accent1>
        <a:srgbClr val="E5E000"/>
      </a:accent1>
      <a:accent2>
        <a:srgbClr val="0000CC"/>
      </a:accent2>
      <a:accent3>
        <a:srgbClr val="FFFFFF"/>
      </a:accent3>
      <a:accent4>
        <a:srgbClr val="000000"/>
      </a:accent4>
      <a:accent5>
        <a:srgbClr val="F0EDAA"/>
      </a:accent5>
      <a:accent6>
        <a:srgbClr val="0000B9"/>
      </a:accent6>
      <a:hlink>
        <a:srgbClr val="008000"/>
      </a:hlink>
      <a:folHlink>
        <a:srgbClr val="E5E000"/>
      </a:folHlink>
    </a:clrScheme>
    <a:fontScheme name="starmaster">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90000"/>
          </a:lnSpc>
          <a:spcBef>
            <a:spcPct val="0"/>
          </a:spcBef>
          <a:spcAft>
            <a:spcPct val="0"/>
          </a:spcAft>
          <a:buClrTx/>
          <a:buSzTx/>
          <a:buFontTx/>
          <a:buNone/>
          <a:tabLst/>
          <a:defRPr kumimoji="0" lang="en-US" sz="1600" b="1" i="0" u="none" strike="noStrike" cap="none" normalizeH="0" baseline="0" smtClean="0">
            <a:ln>
              <a:noFill/>
            </a:ln>
            <a:solidFill>
              <a:srgbClr val="618FFD"/>
            </a:solidFill>
            <a:effectLst/>
            <a:latin typeface="Helvetica" pitchFamily="1"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90000"/>
          </a:lnSpc>
          <a:spcBef>
            <a:spcPct val="0"/>
          </a:spcBef>
          <a:spcAft>
            <a:spcPct val="0"/>
          </a:spcAft>
          <a:buClrTx/>
          <a:buSzTx/>
          <a:buFontTx/>
          <a:buNone/>
          <a:tabLst/>
          <a:defRPr kumimoji="0" lang="en-US" sz="1600" b="1" i="0" u="none" strike="noStrike" cap="none" normalizeH="0" baseline="0" smtClean="0">
            <a:ln>
              <a:noFill/>
            </a:ln>
            <a:solidFill>
              <a:srgbClr val="618FFD"/>
            </a:solidFill>
            <a:effectLst/>
            <a:latin typeface="Helvetica" pitchFamily="1" charset="0"/>
          </a:defRPr>
        </a:defPPr>
      </a:lstStyle>
    </a:lnDef>
  </a:objectDefaults>
  <a:extraClrSchemeLst>
    <a:extraClrScheme>
      <a:clrScheme name="starmaster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rmaster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rmaster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rmaster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rmaster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rmaster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rmaster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tarmaster 8">
        <a:dk1>
          <a:srgbClr val="000000"/>
        </a:dk1>
        <a:lt1>
          <a:srgbClr val="FFFFFF"/>
        </a:lt1>
        <a:dk2>
          <a:srgbClr val="081D58"/>
        </a:dk2>
        <a:lt2>
          <a:srgbClr val="919191"/>
        </a:lt2>
        <a:accent1>
          <a:srgbClr val="FC0128"/>
        </a:accent1>
        <a:accent2>
          <a:srgbClr val="063DE8"/>
        </a:accent2>
        <a:accent3>
          <a:srgbClr val="FFFFFF"/>
        </a:accent3>
        <a:accent4>
          <a:srgbClr val="000000"/>
        </a:accent4>
        <a:accent5>
          <a:srgbClr val="FDAAAC"/>
        </a:accent5>
        <a:accent6>
          <a:srgbClr val="0536D2"/>
        </a:accent6>
        <a:hlink>
          <a:srgbClr val="009900"/>
        </a:hlink>
        <a:folHlink>
          <a:srgbClr val="EAEC5E"/>
        </a:folHlink>
      </a:clrScheme>
      <a:clrMap bg1="lt1" tx1="dk1" bg2="lt2" tx2="dk2" accent1="accent1" accent2="accent2" accent3="accent3" accent4="accent4" accent5="accent5" accent6="accent6" hlink="hlink" folHlink="folHlink"/>
    </a:extraClrScheme>
    <a:extraClrScheme>
      <a:clrScheme name="starmaster 9">
        <a:dk1>
          <a:srgbClr val="000000"/>
        </a:dk1>
        <a:lt1>
          <a:srgbClr val="FFFFFF"/>
        </a:lt1>
        <a:dk2>
          <a:srgbClr val="081D58"/>
        </a:dk2>
        <a:lt2>
          <a:srgbClr val="919191"/>
        </a:lt2>
        <a:accent1>
          <a:srgbClr val="EEE800"/>
        </a:accent1>
        <a:accent2>
          <a:srgbClr val="000000"/>
        </a:accent2>
        <a:accent3>
          <a:srgbClr val="FFFFFF"/>
        </a:accent3>
        <a:accent4>
          <a:srgbClr val="000000"/>
        </a:accent4>
        <a:accent5>
          <a:srgbClr val="F5F2AA"/>
        </a:accent5>
        <a:accent6>
          <a:srgbClr val="000000"/>
        </a:accent6>
        <a:hlink>
          <a:srgbClr val="009900"/>
        </a:hlink>
        <a:folHlink>
          <a:srgbClr val="EAEC5E"/>
        </a:folHlink>
      </a:clrScheme>
      <a:clrMap bg1="lt1" tx1="dk1" bg2="lt2" tx2="dk2" accent1="accent1" accent2="accent2" accent3="accent3" accent4="accent4" accent5="accent5" accent6="accent6" hlink="hlink" folHlink="folHlink"/>
    </a:extraClrScheme>
    <a:extraClrScheme>
      <a:clrScheme name="starmaster 10">
        <a:dk1>
          <a:srgbClr val="000000"/>
        </a:dk1>
        <a:lt1>
          <a:srgbClr val="FFFFFF"/>
        </a:lt1>
        <a:dk2>
          <a:srgbClr val="000000"/>
        </a:dk2>
        <a:lt2>
          <a:srgbClr val="919191"/>
        </a:lt2>
        <a:accent1>
          <a:srgbClr val="EEE800"/>
        </a:accent1>
        <a:accent2>
          <a:srgbClr val="000000"/>
        </a:accent2>
        <a:accent3>
          <a:srgbClr val="FFFFFF"/>
        </a:accent3>
        <a:accent4>
          <a:srgbClr val="000000"/>
        </a:accent4>
        <a:accent5>
          <a:srgbClr val="F5F2AA"/>
        </a:accent5>
        <a:accent6>
          <a:srgbClr val="000000"/>
        </a:accent6>
        <a:hlink>
          <a:srgbClr val="009900"/>
        </a:hlink>
        <a:folHlink>
          <a:srgbClr val="EAEC5E"/>
        </a:folHlink>
      </a:clrScheme>
      <a:clrMap bg1="lt1" tx1="dk1" bg2="lt2" tx2="dk2" accent1="accent1" accent2="accent2" accent3="accent3" accent4="accent4" accent5="accent5" accent6="accent6" hlink="hlink" folHlink="folHlink"/>
    </a:extraClrScheme>
    <a:extraClrScheme>
      <a:clrScheme name="starmaster 11">
        <a:dk1>
          <a:srgbClr val="000000"/>
        </a:dk1>
        <a:lt1>
          <a:srgbClr val="FFFFFF"/>
        </a:lt1>
        <a:dk2>
          <a:srgbClr val="000000"/>
        </a:dk2>
        <a:lt2>
          <a:srgbClr val="919191"/>
        </a:lt2>
        <a:accent1>
          <a:srgbClr val="EEE800"/>
        </a:accent1>
        <a:accent2>
          <a:srgbClr val="0000CC"/>
        </a:accent2>
        <a:accent3>
          <a:srgbClr val="FFFFFF"/>
        </a:accent3>
        <a:accent4>
          <a:srgbClr val="000000"/>
        </a:accent4>
        <a:accent5>
          <a:srgbClr val="F5F2AA"/>
        </a:accent5>
        <a:accent6>
          <a:srgbClr val="0000B9"/>
        </a:accent6>
        <a:hlink>
          <a:srgbClr val="009900"/>
        </a:hlink>
        <a:folHlink>
          <a:srgbClr val="D63CE2"/>
        </a:folHlink>
      </a:clrScheme>
      <a:clrMap bg1="lt1" tx1="dk1" bg2="lt2" tx2="dk2" accent1="accent1" accent2="accent2" accent3="accent3" accent4="accent4" accent5="accent5" accent6="accent6" hlink="hlink" folHlink="folHlink"/>
    </a:extraClrScheme>
    <a:extraClrScheme>
      <a:clrScheme name="starmaster 12">
        <a:dk1>
          <a:srgbClr val="000000"/>
        </a:dk1>
        <a:lt1>
          <a:srgbClr val="FFFFFF"/>
        </a:lt1>
        <a:dk2>
          <a:srgbClr val="000000"/>
        </a:dk2>
        <a:lt2>
          <a:srgbClr val="919191"/>
        </a:lt2>
        <a:accent1>
          <a:srgbClr val="EEE800"/>
        </a:accent1>
        <a:accent2>
          <a:srgbClr val="0000CC"/>
        </a:accent2>
        <a:accent3>
          <a:srgbClr val="FFFFFF"/>
        </a:accent3>
        <a:accent4>
          <a:srgbClr val="000000"/>
        </a:accent4>
        <a:accent5>
          <a:srgbClr val="F5F2AA"/>
        </a:accent5>
        <a:accent6>
          <a:srgbClr val="0000B9"/>
        </a:accent6>
        <a:hlink>
          <a:srgbClr val="009900"/>
        </a:hlink>
        <a:folHlink>
          <a:srgbClr val="E5E000"/>
        </a:folHlink>
      </a:clrScheme>
      <a:clrMap bg1="lt1" tx1="dk1" bg2="lt2" tx2="dk2" accent1="accent1" accent2="accent2" accent3="accent3" accent4="accent4" accent5="accent5" accent6="accent6" hlink="hlink" folHlink="folHlink"/>
    </a:extraClrScheme>
    <a:extraClrScheme>
      <a:clrScheme name="starmaster 13">
        <a:dk1>
          <a:srgbClr val="000000"/>
        </a:dk1>
        <a:lt1>
          <a:srgbClr val="FFFFFF"/>
        </a:lt1>
        <a:dk2>
          <a:srgbClr val="000000"/>
        </a:dk2>
        <a:lt2>
          <a:srgbClr val="919191"/>
        </a:lt2>
        <a:accent1>
          <a:srgbClr val="E5E000"/>
        </a:accent1>
        <a:accent2>
          <a:srgbClr val="0000CC"/>
        </a:accent2>
        <a:accent3>
          <a:srgbClr val="FFFFFF"/>
        </a:accent3>
        <a:accent4>
          <a:srgbClr val="000000"/>
        </a:accent4>
        <a:accent5>
          <a:srgbClr val="F0EDAA"/>
        </a:accent5>
        <a:accent6>
          <a:srgbClr val="0000B9"/>
        </a:accent6>
        <a:hlink>
          <a:srgbClr val="009900"/>
        </a:hlink>
        <a:folHlink>
          <a:srgbClr val="E5E000"/>
        </a:folHlink>
      </a:clrScheme>
      <a:clrMap bg1="lt1" tx1="dk1" bg2="lt2" tx2="dk2" accent1="accent1" accent2="accent2" accent3="accent3" accent4="accent4" accent5="accent5" accent6="accent6" hlink="hlink" folHlink="folHlink"/>
    </a:extraClrScheme>
    <a:extraClrScheme>
      <a:clrScheme name="starmaster 14">
        <a:dk1>
          <a:srgbClr val="000000"/>
        </a:dk1>
        <a:lt1>
          <a:srgbClr val="FFFFFF"/>
        </a:lt1>
        <a:dk2>
          <a:srgbClr val="000000"/>
        </a:dk2>
        <a:lt2>
          <a:srgbClr val="919191"/>
        </a:lt2>
        <a:accent1>
          <a:srgbClr val="E5E000"/>
        </a:accent1>
        <a:accent2>
          <a:srgbClr val="0000CC"/>
        </a:accent2>
        <a:accent3>
          <a:srgbClr val="FFFFFF"/>
        </a:accent3>
        <a:accent4>
          <a:srgbClr val="000000"/>
        </a:accent4>
        <a:accent5>
          <a:srgbClr val="F0EDAA"/>
        </a:accent5>
        <a:accent6>
          <a:srgbClr val="0000B9"/>
        </a:accent6>
        <a:hlink>
          <a:srgbClr val="008000"/>
        </a:hlink>
        <a:folHlink>
          <a:srgbClr val="E5E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StarTemplate</Template>
  <TotalTime>6044</TotalTime>
  <Words>4391</Words>
  <Application>Microsoft Office PowerPoint</Application>
  <PresentationFormat>On-screen Show (4:3)</PresentationFormat>
  <Paragraphs>629</Paragraphs>
  <Slides>50</Slides>
  <Notes>21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2" baseType="lpstr">
      <vt:lpstr>StarTemplate</vt:lpstr>
      <vt:lpstr>Equation</vt:lpstr>
      <vt:lpstr>Isobaric Nuclear Systems A laboratory for studying fundamental nuclear physics     </vt:lpstr>
      <vt:lpstr>Outline</vt:lpstr>
      <vt:lpstr>Table of the Isotopes</vt:lpstr>
      <vt:lpstr>Table of the Isotopes</vt:lpstr>
      <vt:lpstr>Even the Neutron decays …</vt:lpstr>
      <vt:lpstr>Isobars: The Valley of Stability  at  A = 77</vt:lpstr>
      <vt:lpstr>The Pairing of Nucleons is Important  (A = 76)</vt:lpstr>
      <vt:lpstr>Detour regarding Double Beta Decay</vt:lpstr>
      <vt:lpstr>Two neutrons can decay simultaneously …</vt:lpstr>
      <vt:lpstr>PowerPoint Presentation</vt:lpstr>
      <vt:lpstr>Two Modes of Double Beta Decay, 2n and 0n</vt:lpstr>
      <vt:lpstr>Other Isobars &amp; Double Beta Decay systems</vt:lpstr>
      <vt:lpstr>End Detour</vt:lpstr>
      <vt:lpstr>Accelerated Beams of Isobars</vt:lpstr>
      <vt:lpstr>Accelerated Beams of Isobars</vt:lpstr>
      <vt:lpstr>Why compare 96Zr collisions to 96Ru collisions? </vt:lpstr>
      <vt:lpstr>The Chiral Magnetic Effect</vt:lpstr>
      <vt:lpstr>A collision has Angular Momentum and a B field </vt:lpstr>
      <vt:lpstr>Quarks interact with the B field via their spin</vt:lpstr>
      <vt:lpstr>How does the B field affect the Quarks?</vt:lpstr>
      <vt:lpstr>So far … </vt:lpstr>
      <vt:lpstr>Hot QCD allows for metastable states … lots of them</vt:lpstr>
      <vt:lpstr>Topological Charge change flips chirality: L to R </vt:lpstr>
      <vt:lpstr>After flipping the helicity of 2 quarks  (always 2)</vt:lpstr>
      <vt:lpstr>Separation of Charge wrt the reaction plane</vt:lpstr>
      <vt:lpstr>PowerPoint Presentation</vt:lpstr>
      <vt:lpstr>Ultra-Relativistic Nuclear Collisions</vt:lpstr>
      <vt:lpstr>Full Fourier Transform of the Invariant Yield</vt:lpstr>
      <vt:lpstr>Analysis Uses Standard Flow Tools</vt:lpstr>
      <vt:lpstr>Analysis Uses Standard Flow Tools</vt:lpstr>
      <vt:lpstr>Interpreting Flow – order by order</vt:lpstr>
      <vt:lpstr>The Experimental Observable </vt:lpstr>
      <vt:lpstr>Like Sign and Opposite Sign Correlations</vt:lpstr>
      <vt:lpstr>ALICE, STAR and the Beam Energy Scan</vt:lpstr>
      <vt:lpstr>Proposal to run Isobaric Beams in 2018</vt:lpstr>
      <vt:lpstr>Summary</vt:lpstr>
      <vt:lpstr>PowerPoint Presentation</vt:lpstr>
      <vt:lpstr>Two neutrons can decay simultaneously …</vt:lpstr>
      <vt:lpstr>Energy is conserved when 76Ge decays to 76Se</vt:lpstr>
      <vt:lpstr>Uncertainties in our theoretical understanding </vt:lpstr>
      <vt:lpstr>Experimental Background – a few words</vt:lpstr>
      <vt:lpstr>Strength of the Magnetic Fields</vt:lpstr>
      <vt:lpstr>Hot QCD is not simply a cold and static theory</vt:lpstr>
      <vt:lpstr>Making particles – neutral mesons won’t flow</vt:lpstr>
      <vt:lpstr>CP Violation – all scenarios involve  </vt:lpstr>
      <vt:lpstr>Cumulants and full PID for pions</vt:lpstr>
      <vt:lpstr>Full Cumulant – Analysis and Results</vt:lpstr>
      <vt:lpstr>Looking for new physics – Strong Parity Violation </vt:lpstr>
      <vt:lpstr>Explicit P and CP violation is allowed in QCD</vt:lpstr>
      <vt:lpstr>Two n Double Beta Decay is a 4 Body Process</vt:lpstr>
    </vt:vector>
  </TitlesOfParts>
  <Company>Lawrence Berkeley Laboratory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Strong Parity Violation</dc:title>
  <dc:creator>Jim Thomas</dc:creator>
  <cp:lastModifiedBy>jhthomas</cp:lastModifiedBy>
  <cp:revision>570</cp:revision>
  <dcterms:created xsi:type="dcterms:W3CDTF">2008-06-17T23:43:13Z</dcterms:created>
  <dcterms:modified xsi:type="dcterms:W3CDTF">2016-08-15T05:57:43Z</dcterms:modified>
</cp:coreProperties>
</file>