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Default Extension="tiff" ContentType="image/tiff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7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345" r:id="rId2"/>
    <p:sldId id="416" r:id="rId3"/>
    <p:sldId id="421" r:id="rId4"/>
    <p:sldId id="417" r:id="rId5"/>
    <p:sldId id="419" r:id="rId6"/>
    <p:sldId id="423" r:id="rId7"/>
    <p:sldId id="364" r:id="rId8"/>
    <p:sldId id="363" r:id="rId9"/>
    <p:sldId id="438" r:id="rId10"/>
    <p:sldId id="424" r:id="rId11"/>
    <p:sldId id="425" r:id="rId12"/>
    <p:sldId id="426" r:id="rId13"/>
    <p:sldId id="432" r:id="rId14"/>
    <p:sldId id="428" r:id="rId15"/>
    <p:sldId id="449" r:id="rId16"/>
    <p:sldId id="418" r:id="rId17"/>
    <p:sldId id="431" r:id="rId18"/>
    <p:sldId id="430" r:id="rId19"/>
    <p:sldId id="427" r:id="rId20"/>
    <p:sldId id="448" r:id="rId21"/>
    <p:sldId id="435" r:id="rId22"/>
    <p:sldId id="440" r:id="rId23"/>
    <p:sldId id="439" r:id="rId24"/>
    <p:sldId id="434" r:id="rId25"/>
    <p:sldId id="322" r:id="rId26"/>
    <p:sldId id="350" r:id="rId27"/>
    <p:sldId id="441" r:id="rId28"/>
    <p:sldId id="442" r:id="rId29"/>
    <p:sldId id="444" r:id="rId30"/>
    <p:sldId id="422" r:id="rId31"/>
    <p:sldId id="447" r:id="rId32"/>
    <p:sldId id="437" r:id="rId33"/>
    <p:sldId id="445" r:id="rId34"/>
    <p:sldId id="433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oward Matis" initials="HM" lastIdx="2" clrIdx="0"/>
  <p:cmAuthor id="1" name="jhthomas" initials="jt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008000"/>
    <a:srgbClr val="009900"/>
    <a:srgbClr val="0000CC"/>
    <a:srgbClr val="FFFF99"/>
    <a:srgbClr val="FF66FF"/>
    <a:srgbClr val="FF00FF"/>
    <a:srgbClr val="3399FF"/>
    <a:srgbClr val="66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596" autoAdjust="0"/>
    <p:restoredTop sz="94041" autoAdjust="0"/>
  </p:normalViewPr>
  <p:slideViewPr>
    <p:cSldViewPr snapToGrid="0" snapToObjects="1">
      <p:cViewPr varScale="1">
        <p:scale>
          <a:sx n="106" d="100"/>
          <a:sy n="106" d="100"/>
        </p:scale>
        <p:origin x="-510" y="-96"/>
      </p:cViewPr>
      <p:guideLst>
        <p:guide orient="horz" pos="4170"/>
        <p:guide pos="287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59" d="100"/>
          <a:sy n="59" d="100"/>
        </p:scale>
        <p:origin x="-2142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5003AC-7F37-4190-9C53-78711146467E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BF352-6B0F-405D-8828-A06B28DF96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E5475-AA97-0341-B936-747899162F52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AAACE7-A931-A849-B1F0-4D667D0A41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68825" cy="3427413"/>
          </a:xfrm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宋体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F342F-25F9-D141-B479-C6804B571C3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7458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Ladder</a:t>
            </a:r>
            <a:r>
              <a:rPr lang="en-US" baseline="0" dirty="0" smtClean="0"/>
              <a:t> cards: one on each end of ladder, each reads out one face of ladder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Fiber links connect ladders to RDO</a:t>
            </a:r>
          </a:p>
          <a:p>
            <a:endParaRPr lang="en-US" dirty="0" smtClean="0"/>
          </a:p>
          <a:p>
            <a:r>
              <a:rPr lang="en-US" dirty="0" smtClean="0"/>
              <a:t>5 ladder</a:t>
            </a:r>
            <a:r>
              <a:rPr lang="en-US" baseline="0" dirty="0" smtClean="0"/>
              <a:t> cards – 5 ladder faces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One chip (slave FPGA) is dedicated to processing</a:t>
            </a:r>
            <a:r>
              <a:rPr lang="en-US" baseline="0" dirty="0" smtClean="0"/>
              <a:t> and buffering data from a single ladder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Master FPGA handles interaction with TRG and DAQ</a:t>
            </a:r>
          </a:p>
          <a:p>
            <a:endParaRPr lang="en-US" baseline="0" dirty="0" smtClean="0"/>
          </a:p>
          <a:p>
            <a:r>
              <a:rPr lang="en-US" baseline="0" dirty="0" smtClean="0"/>
              <a:t>Link to DAQ PC (DDL) is bidirectional 1.5 </a:t>
            </a:r>
            <a:r>
              <a:rPr lang="en-US" baseline="0" dirty="0" err="1" smtClean="0"/>
              <a:t>Gbps</a:t>
            </a:r>
            <a:r>
              <a:rPr lang="en-US" baseline="0" dirty="0" smtClean="0"/>
              <a:t> fiber [designed for ALICE @LHC]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AA1E1D-1532-4F0F-8BD3-620A8DED24D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0A8968-C72A-47F0-9A75-01DDDC7A8E18}" type="slidenum">
              <a:rPr lang="en-US"/>
              <a:pPr/>
              <a:t>30</a:t>
            </a:fld>
            <a:endParaRPr lang="en-US"/>
          </a:p>
        </p:txBody>
      </p:sp>
      <p:sp>
        <p:nvSpPr>
          <p:cNvPr id="439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AF26D9C-C37E-A343-B094-13EDEEF00173}" type="slidenum">
              <a:rPr lang="en-US" sz="1200" b="0" baseline="0">
                <a:latin typeface="Times New Roman" charset="0"/>
              </a:rPr>
              <a:pPr eaLnBrk="1" hangingPunct="1"/>
              <a:t>32</a:t>
            </a:fld>
            <a:endParaRPr lang="en-US" sz="1200" b="0" baseline="0">
              <a:latin typeface="Times New Roman" charset="0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6615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945" y="1476000"/>
            <a:ext cx="7390800" cy="4212310"/>
          </a:xfrm>
        </p:spPr>
        <p:txBody>
          <a:bodyPr/>
          <a:lstStyle>
            <a:lvl1pPr>
              <a:defRPr sz="1800"/>
            </a:lvl1pPr>
            <a:lvl2pPr>
              <a:defRPr sz="1600">
                <a:solidFill>
                  <a:srgbClr val="0000FF"/>
                </a:solidFill>
              </a:defRPr>
            </a:lvl2pPr>
            <a:lvl3pPr>
              <a:defRPr sz="1600">
                <a:solidFill>
                  <a:srgbClr val="008000"/>
                </a:solidFill>
              </a:defRPr>
            </a:lvl3pPr>
            <a:lvl4pPr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8257" y="6394048"/>
            <a:ext cx="979734" cy="365125"/>
          </a:xfrm>
          <a:prstGeom prst="rect">
            <a:avLst/>
          </a:prstGeom>
        </p:spPr>
        <p:txBody>
          <a:bodyPr/>
          <a:lstStyle>
            <a:lvl1pPr algn="r">
              <a:defRPr sz="1400" b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 </a:t>
            </a:r>
            <a:fld id="{7E47A86D-EEB9-C74E-AC24-B9D1E6A4A89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15 -Nov-12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3A5686-80B4-294D-ADF9-DB056E55A7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07392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4800" y="406491"/>
            <a:ext cx="7107235" cy="604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25" y="1476000"/>
            <a:ext cx="7390800" cy="4212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8" name="Picture 4" descr="SC-Banner-CMYK-whitethumb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25171" y="6372946"/>
            <a:ext cx="9906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50965" y="918184"/>
            <a:ext cx="823266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453000" y="6248816"/>
            <a:ext cx="8230625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pic>
        <p:nvPicPr>
          <p:cNvPr id="12" name="Picture 11" descr="Picture3.png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490666" y="319843"/>
            <a:ext cx="1293708" cy="542743"/>
          </a:xfrm>
          <a:prstGeom prst="rect">
            <a:avLst/>
          </a:prstGeom>
        </p:spPr>
      </p:pic>
      <p:pic>
        <p:nvPicPr>
          <p:cNvPr id="13" name="Picture 8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462525" y="6353884"/>
            <a:ext cx="617220" cy="37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 userDrawn="1"/>
        </p:nvSpPr>
        <p:spPr>
          <a:xfrm>
            <a:off x="2019567" y="6391996"/>
            <a:ext cx="22119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LBL Directors</a:t>
            </a:r>
            <a:r>
              <a:rPr lang="en-US" sz="1400" b="1" baseline="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Review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5206260" y="6393584"/>
            <a:ext cx="16239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baseline="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Nov.  27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2012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effectLst/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 baseline="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 baseline="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 baseline="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 baseline="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 baseline="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jhthomas\Desktop\Directors%20Review%202012\2012-10-24%20STAR%20PXL%20Insertion%20Test.wmv" TargetMode="Externa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jhthomas\Desktop\Directors%20Review%202012\2011-11-14%20kin%20mount%20insertion%201_1.wmv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5630" y="3796959"/>
            <a:ext cx="6400800" cy="8948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Jim Thomas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chemeClr val="tx1"/>
                </a:solidFill>
              </a:rPr>
              <a:t>Lawrence Berkeley National Laboratory</a:t>
            </a:r>
          </a:p>
        </p:txBody>
      </p:sp>
      <p:sp>
        <p:nvSpPr>
          <p:cNvPr id="5" name="Title 7"/>
          <p:cNvSpPr txBox="1">
            <a:spLocks/>
          </p:cNvSpPr>
          <p:nvPr/>
        </p:nvSpPr>
        <p:spPr>
          <a:xfrm>
            <a:off x="1008285" y="2557452"/>
            <a:ext cx="7107235" cy="604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latin typeface="Arial"/>
                <a:ea typeface="+mj-ea"/>
                <a:cs typeface="+mj-cs"/>
              </a:rPr>
              <a:t>The STAR Heavy Flavor Tracker</a:t>
            </a:r>
            <a:endParaRPr kumimoji="0" lang="en-US" sz="28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STAR Detector at RHIC w/ HFT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fld id="{7E47A86D-EEB9-C74E-AC24-B9D1E6A4A89D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1110" descr="detectorview "/>
          <p:cNvPicPr>
            <a:picLocks noChangeAspect="1" noChangeArrowheads="1"/>
          </p:cNvPicPr>
          <p:nvPr/>
        </p:nvPicPr>
        <p:blipFill>
          <a:blip r:embed="rId2"/>
          <a:srcRect t="6861" b="5146"/>
          <a:stretch>
            <a:fillRect/>
          </a:stretch>
        </p:blipFill>
        <p:spPr bwMode="auto">
          <a:xfrm>
            <a:off x="220663" y="1348925"/>
            <a:ext cx="8702675" cy="4685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4968783" y="1421893"/>
            <a:ext cx="1007984" cy="224768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183410" y="1093020"/>
            <a:ext cx="33658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4 layers </a:t>
            </a:r>
            <a:r>
              <a:rPr lang="en-US" b="1" dirty="0">
                <a:solidFill>
                  <a:srgbClr val="FF0000"/>
                </a:solidFill>
              </a:rPr>
              <a:t>of </a:t>
            </a:r>
            <a:r>
              <a:rPr lang="en-US" b="1" dirty="0" smtClean="0">
                <a:solidFill>
                  <a:srgbClr val="FF0000"/>
                </a:solidFill>
              </a:rPr>
              <a:t>Si at the Vertex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86600" y="1196525"/>
            <a:ext cx="942975" cy="2822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372350" y="1348925"/>
            <a:ext cx="790575" cy="2822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239000" y="963528"/>
            <a:ext cx="8763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eavy </a:t>
            </a:r>
            <a:r>
              <a:rPr lang="en-US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lavor</a:t>
            </a:r>
          </a:p>
          <a:p>
            <a:r>
              <a:rPr lang="en-US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racker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8257" y="6394048"/>
            <a:ext cx="979734" cy="365125"/>
          </a:xfrm>
        </p:spPr>
        <p:txBody>
          <a:bodyPr/>
          <a:lstStyle/>
          <a:p>
            <a:r>
              <a:rPr lang="en-US" dirty="0" smtClean="0"/>
              <a:t> </a:t>
            </a:r>
            <a:fld id="{7E47A86D-EEB9-C74E-AC24-B9D1E6A4A89D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 descr="Charm_fractions.jpg"/>
          <p:cNvPicPr>
            <a:picLocks noChangeAspect="1"/>
          </p:cNvPicPr>
          <p:nvPr/>
        </p:nvPicPr>
        <p:blipFill>
          <a:blip r:embed="rId2"/>
          <a:srcRect l="7674" t="16743" r="31231" b="24724"/>
          <a:stretch>
            <a:fillRect/>
          </a:stretch>
        </p:blipFill>
        <p:spPr>
          <a:xfrm>
            <a:off x="2276342" y="2312231"/>
            <a:ext cx="4121275" cy="2835056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 rot="5400000">
            <a:off x="5329110" y="2398425"/>
            <a:ext cx="726776" cy="68037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6200000" flipH="1">
            <a:off x="3126067" y="2474801"/>
            <a:ext cx="586198" cy="12420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7" descr="ionvMass_LdL6_pix2"/>
          <p:cNvPicPr>
            <a:picLocks noChangeAspect="1" noChangeArrowheads="1"/>
          </p:cNvPicPr>
          <p:nvPr/>
        </p:nvPicPr>
        <p:blipFill>
          <a:blip r:embed="rId3"/>
          <a:srcRect l="51295" t="7531"/>
          <a:stretch>
            <a:fillRect/>
          </a:stretch>
        </p:blipFill>
        <p:spPr bwMode="auto">
          <a:xfrm>
            <a:off x="438205" y="4047283"/>
            <a:ext cx="1784363" cy="2312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Content Placeholder 4" descr="ptspectrum.png"/>
          <p:cNvPicPr>
            <a:picLocks noGrp="1" noChangeAspect="1"/>
          </p:cNvPicPr>
          <p:nvPr>
            <p:ph idx="1"/>
          </p:nvPr>
        </p:nvPicPr>
        <p:blipFill>
          <a:blip r:embed="rId4"/>
          <a:srcRect l="69" r="-360"/>
          <a:stretch>
            <a:fillRect/>
          </a:stretch>
        </p:blipFill>
        <p:spPr>
          <a:xfrm>
            <a:off x="3056054" y="10161"/>
            <a:ext cx="1606360" cy="1132690"/>
          </a:xfrm>
        </p:spPr>
      </p:pic>
      <p:pic>
        <p:nvPicPr>
          <p:cNvPr id="15" name="Picture 14" descr="Lc_summary.pdf"/>
          <p:cNvPicPr>
            <a:picLocks noChangeAspect="1"/>
          </p:cNvPicPr>
          <p:nvPr/>
        </p:nvPicPr>
        <p:blipFill>
          <a:blip r:embed="rId5"/>
          <a:srcRect l="17815" t="45202" r="12441" b="20844"/>
          <a:stretch>
            <a:fillRect/>
          </a:stretch>
        </p:blipFill>
        <p:spPr>
          <a:xfrm>
            <a:off x="3056054" y="1142851"/>
            <a:ext cx="1634266" cy="111134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1" name="Picture 20" descr="HFT_Ds_CD2.pdf"/>
          <p:cNvPicPr>
            <a:picLocks noChangeAspect="1"/>
          </p:cNvPicPr>
          <p:nvPr/>
        </p:nvPicPr>
        <p:blipFill>
          <a:blip r:embed="rId6"/>
          <a:srcRect l="51388" t="57778" r="6863" b="7510"/>
          <a:stretch>
            <a:fillRect/>
          </a:stretch>
        </p:blipFill>
        <p:spPr>
          <a:xfrm>
            <a:off x="248410" y="1992728"/>
            <a:ext cx="1805422" cy="2083744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>
            <a:off x="1859701" y="2840393"/>
            <a:ext cx="735738" cy="41400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2005759" y="4580270"/>
            <a:ext cx="783811" cy="3855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932" y="5115924"/>
            <a:ext cx="1639273" cy="148983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15026" y="5139582"/>
            <a:ext cx="1969979" cy="1536481"/>
          </a:xfrm>
          <a:prstGeom prst="rect">
            <a:avLst/>
          </a:prstGeom>
        </p:spPr>
      </p:pic>
      <p:cxnSp>
        <p:nvCxnSpPr>
          <p:cNvPr id="31" name="Straight Arrow Connector 30"/>
          <p:cNvCxnSpPr/>
          <p:nvPr/>
        </p:nvCxnSpPr>
        <p:spPr>
          <a:xfrm rot="10800000">
            <a:off x="5352309" y="4195710"/>
            <a:ext cx="1193964" cy="77012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Dsta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5573" y="502600"/>
            <a:ext cx="3078279" cy="1855498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38205" y="1173331"/>
            <a:ext cx="1980029" cy="646331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latin typeface="+mj-lt"/>
                <a:cs typeface="Comic Sans MS"/>
              </a:rPr>
              <a:t>HFT</a:t>
            </a:r>
          </a:p>
          <a:p>
            <a:pPr algn="ctr"/>
            <a:r>
              <a:rPr lang="en-US" b="1" dirty="0" smtClean="0">
                <a:latin typeface="+mj-lt"/>
                <a:cs typeface="Comic Sans MS"/>
              </a:rPr>
              <a:t>Charm Capabilities</a:t>
            </a:r>
            <a:endParaRPr lang="en-US" b="1" dirty="0">
              <a:latin typeface="+mj-lt"/>
              <a:cs typeface="Comic Sans MS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8825" y="5139582"/>
            <a:ext cx="2188548" cy="169930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152625" y="2909386"/>
            <a:ext cx="2927290" cy="1723549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82880" indent="-182880" defTabSz="9144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Comic Sans MS"/>
              </a:rPr>
              <a:t>Full topological reconstruction of open Charm</a:t>
            </a:r>
            <a:endParaRPr lang="en-US" sz="800" dirty="0" smtClean="0">
              <a:solidFill>
                <a:srgbClr val="000000"/>
              </a:solidFill>
              <a:cs typeface="Comic Sans MS"/>
            </a:endParaRPr>
          </a:p>
          <a:p>
            <a:pPr marL="182880" indent="-182880" defTabSz="9144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Comic Sans MS"/>
              </a:rPr>
              <a:t>Detailed flow &amp; R</a:t>
            </a:r>
            <a:r>
              <a:rPr lang="en-US" sz="1600" baseline="-25000" dirty="0" smtClean="0">
                <a:solidFill>
                  <a:srgbClr val="000000"/>
                </a:solidFill>
                <a:cs typeface="Comic Sans MS"/>
              </a:rPr>
              <a:t>AA</a:t>
            </a:r>
            <a:r>
              <a:rPr lang="en-US" sz="1600" dirty="0" smtClean="0">
                <a:solidFill>
                  <a:srgbClr val="000000"/>
                </a:solidFill>
                <a:cs typeface="Comic Sans MS"/>
              </a:rPr>
              <a:t> studies with identified charm</a:t>
            </a:r>
          </a:p>
          <a:p>
            <a:pPr marL="182880" indent="-182880" defTabSz="9144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Comic Sans MS"/>
              </a:rPr>
              <a:t>500 M Event samples, each fits comfortably in a 10 week Run</a:t>
            </a:r>
          </a:p>
        </p:txBody>
      </p:sp>
    </p:spTree>
    <p:extLst>
      <p:ext uri="{BB962C8B-B14F-4D97-AF65-F5344CB8AC3E}">
        <p14:creationId xmlns:p14="http://schemas.microsoft.com/office/powerpoint/2010/main" xmlns="" val="154245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800" y="406491"/>
            <a:ext cx="7228050" cy="604662"/>
          </a:xfrm>
        </p:spPr>
        <p:txBody>
          <a:bodyPr/>
          <a:lstStyle/>
          <a:p>
            <a:r>
              <a:rPr lang="en-US" sz="2400" dirty="0" smtClean="0"/>
              <a:t>Who, what, when, where, why &amp; how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594" y="1121670"/>
            <a:ext cx="3217806" cy="421231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Heavy Flavor Tracker provides exquisite resolution near the BP     </a:t>
            </a:r>
            <a:r>
              <a:rPr lang="en-US" sz="1700" dirty="0" smtClean="0">
                <a:solidFill>
                  <a:srgbClr val="008000"/>
                </a:solidFill>
              </a:rPr>
              <a:t>(w/10 </a:t>
            </a:r>
            <a:r>
              <a:rPr lang="en-US" sz="1700" dirty="0" smtClean="0">
                <a:solidFill>
                  <a:srgbClr val="008000"/>
                </a:solidFill>
                <a:sym typeface="Symbol"/>
              </a:rPr>
              <a:t>m space points)</a:t>
            </a:r>
            <a:endParaRPr lang="en-US" sz="1700" dirty="0" smtClean="0">
              <a:solidFill>
                <a:srgbClr val="008000"/>
              </a:solidFill>
            </a:endParaRPr>
          </a:p>
          <a:p>
            <a:endParaRPr lang="en-US" sz="900" dirty="0" smtClean="0"/>
          </a:p>
          <a:p>
            <a:r>
              <a:rPr lang="en-US" dirty="0" smtClean="0"/>
              <a:t>The HFT was designed to do the direct topological identification of open charm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fld id="{7E47A86D-EEB9-C74E-AC24-B9D1E6A4A89D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4095009" y="1001830"/>
            <a:ext cx="4753401" cy="4768850"/>
            <a:chOff x="3933084" y="815989"/>
            <a:chExt cx="4753401" cy="4768850"/>
          </a:xfrm>
        </p:grpSpPr>
        <p:pic>
          <p:nvPicPr>
            <p:cNvPr id="6" name="Picture 37" descr="Picture1.pn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287129" y="1365264"/>
              <a:ext cx="4226303" cy="4219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V="1">
              <a:off x="6538405" y="1531951"/>
              <a:ext cx="1690838" cy="182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10"/>
            <p:cNvSpPr>
              <a:spLocks noChangeShapeType="1"/>
            </p:cNvSpPr>
            <p:nvPr/>
          </p:nvSpPr>
          <p:spPr bwMode="auto">
            <a:xfrm flipH="1">
              <a:off x="6657478" y="1177939"/>
              <a:ext cx="142888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6552694" y="815989"/>
              <a:ext cx="609655" cy="3079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SSD</a:t>
              </a: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 flipV="1">
              <a:off x="5228600" y="1306526"/>
              <a:ext cx="609655" cy="1066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 Box 14"/>
            <p:cNvSpPr txBox="1">
              <a:spLocks noChangeArrowheads="1"/>
            </p:cNvSpPr>
            <p:nvPr/>
          </p:nvSpPr>
          <p:spPr bwMode="auto">
            <a:xfrm>
              <a:off x="4876144" y="976326"/>
              <a:ext cx="685861" cy="3079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IST</a:t>
              </a:r>
            </a:p>
          </p:txBody>
        </p:sp>
        <p:sp>
          <p:nvSpPr>
            <p:cNvPr id="12" name="Line 15"/>
            <p:cNvSpPr>
              <a:spLocks noChangeShapeType="1"/>
            </p:cNvSpPr>
            <p:nvPr/>
          </p:nvSpPr>
          <p:spPr bwMode="auto">
            <a:xfrm>
              <a:off x="4237912" y="1939939"/>
              <a:ext cx="1505085" cy="13287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4390325" y="1939939"/>
              <a:ext cx="1752757" cy="13763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3933084" y="1435114"/>
              <a:ext cx="914482" cy="476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/>
                <a:t>Pixel Detector</a:t>
              </a:r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7695796" y="1179526"/>
              <a:ext cx="990689" cy="2857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/>
                <a:t>Beampipe </a:t>
              </a:r>
            </a:p>
          </p:txBody>
        </p:sp>
      </p:grpSp>
      <p:pic>
        <p:nvPicPr>
          <p:cNvPr id="17" name="Picture 4" descr="decay-1"/>
          <p:cNvPicPr>
            <a:picLocks noChangeAspect="1" noChangeArrowheads="1"/>
          </p:cNvPicPr>
          <p:nvPr/>
        </p:nvPicPr>
        <p:blipFill>
          <a:blip r:embed="rId3"/>
          <a:srcRect l="6000" t="6531" r="12000" b="9404"/>
          <a:stretch>
            <a:fillRect/>
          </a:stretch>
        </p:blipFill>
        <p:spPr bwMode="auto">
          <a:xfrm>
            <a:off x="12078" y="3244733"/>
            <a:ext cx="3715723" cy="292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" name="Group 22"/>
          <p:cNvGrpSpPr/>
          <p:nvPr/>
        </p:nvGrpSpPr>
        <p:grpSpPr>
          <a:xfrm rot="16200000">
            <a:off x="6337625" y="3354543"/>
            <a:ext cx="446416" cy="5374573"/>
            <a:chOff x="1204898" y="1029500"/>
            <a:chExt cx="446416" cy="5374573"/>
          </a:xfrm>
          <a:noFill/>
        </p:grpSpPr>
        <p:sp>
          <p:nvSpPr>
            <p:cNvPr id="24" name="Text Box 46"/>
            <p:cNvSpPr txBox="1">
              <a:spLocks noChangeArrowheads="1"/>
            </p:cNvSpPr>
            <p:nvPr/>
          </p:nvSpPr>
          <p:spPr bwMode="auto">
            <a:xfrm rot="5400000">
              <a:off x="1071194" y="2772674"/>
              <a:ext cx="609600" cy="307777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400" b="0" dirty="0">
                  <a:solidFill>
                    <a:schemeClr val="tx1"/>
                  </a:solidFill>
                  <a:latin typeface="Arial" pitchFamily="34" charset="0"/>
                </a:rPr>
                <a:t>10 </a:t>
              </a:r>
            </a:p>
          </p:txBody>
        </p:sp>
        <p:sp>
          <p:nvSpPr>
            <p:cNvPr id="25" name="Text Box 47"/>
            <p:cNvSpPr txBox="1">
              <a:spLocks noChangeArrowheads="1"/>
            </p:cNvSpPr>
            <p:nvPr/>
          </p:nvSpPr>
          <p:spPr bwMode="auto">
            <a:xfrm rot="5400000">
              <a:off x="1066874" y="1978924"/>
              <a:ext cx="609600" cy="307777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400" b="0" dirty="0">
                  <a:solidFill>
                    <a:schemeClr val="tx1"/>
                  </a:solidFill>
                  <a:latin typeface="Arial" pitchFamily="34" charset="0"/>
                </a:rPr>
                <a:t>20 </a:t>
              </a:r>
            </a:p>
          </p:txBody>
        </p:sp>
        <p:sp>
          <p:nvSpPr>
            <p:cNvPr id="26" name="Text Box 48"/>
            <p:cNvSpPr txBox="1">
              <a:spLocks noChangeArrowheads="1"/>
            </p:cNvSpPr>
            <p:nvPr/>
          </p:nvSpPr>
          <p:spPr bwMode="auto">
            <a:xfrm rot="5400000">
              <a:off x="1060264" y="1180411"/>
              <a:ext cx="609600" cy="307777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400" b="0" dirty="0">
                  <a:solidFill>
                    <a:schemeClr val="tx1"/>
                  </a:solidFill>
                  <a:latin typeface="Arial" pitchFamily="34" charset="0"/>
                </a:rPr>
                <a:t>30 </a:t>
              </a:r>
            </a:p>
          </p:txBody>
        </p:sp>
        <p:sp>
          <p:nvSpPr>
            <p:cNvPr id="27" name="Text Box 49"/>
            <p:cNvSpPr txBox="1">
              <a:spLocks noChangeArrowheads="1"/>
            </p:cNvSpPr>
            <p:nvPr/>
          </p:nvSpPr>
          <p:spPr bwMode="auto">
            <a:xfrm rot="5400000">
              <a:off x="1053987" y="5945384"/>
              <a:ext cx="609600" cy="307777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400" b="0" dirty="0">
                  <a:solidFill>
                    <a:schemeClr val="tx1"/>
                  </a:solidFill>
                  <a:latin typeface="Arial" pitchFamily="34" charset="0"/>
                </a:rPr>
                <a:t>-30 </a:t>
              </a:r>
            </a:p>
          </p:txBody>
        </p:sp>
        <p:sp>
          <p:nvSpPr>
            <p:cNvPr id="28" name="Text Box 50"/>
            <p:cNvSpPr txBox="1">
              <a:spLocks noChangeArrowheads="1"/>
            </p:cNvSpPr>
            <p:nvPr/>
          </p:nvSpPr>
          <p:spPr bwMode="auto">
            <a:xfrm rot="5400000">
              <a:off x="1061482" y="4343596"/>
              <a:ext cx="609600" cy="307777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400" b="0" dirty="0">
                  <a:solidFill>
                    <a:schemeClr val="tx1"/>
                  </a:solidFill>
                  <a:latin typeface="Arial" pitchFamily="34" charset="0"/>
                </a:rPr>
                <a:t>-10 </a:t>
              </a:r>
            </a:p>
          </p:txBody>
        </p:sp>
        <p:sp>
          <p:nvSpPr>
            <p:cNvPr id="29" name="Text Box 51"/>
            <p:cNvSpPr txBox="1">
              <a:spLocks noChangeArrowheads="1"/>
            </p:cNvSpPr>
            <p:nvPr/>
          </p:nvSpPr>
          <p:spPr bwMode="auto">
            <a:xfrm rot="5400000">
              <a:off x="1059894" y="5151191"/>
              <a:ext cx="609600" cy="307777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400" b="0" dirty="0">
                  <a:solidFill>
                    <a:schemeClr val="tx1"/>
                  </a:solidFill>
                  <a:latin typeface="Arial" pitchFamily="34" charset="0"/>
                </a:rPr>
                <a:t>-20 </a:t>
              </a:r>
            </a:p>
          </p:txBody>
        </p:sp>
        <p:grpSp>
          <p:nvGrpSpPr>
            <p:cNvPr id="30" name="Group 81"/>
            <p:cNvGrpSpPr/>
            <p:nvPr/>
          </p:nvGrpSpPr>
          <p:grpSpPr>
            <a:xfrm>
              <a:off x="1488754" y="1332551"/>
              <a:ext cx="162560" cy="4778375"/>
              <a:chOff x="1503744" y="1031811"/>
              <a:chExt cx="162560" cy="4778375"/>
            </a:xfrm>
            <a:grpFill/>
          </p:grpSpPr>
          <p:sp>
            <p:nvSpPr>
              <p:cNvPr id="31" name="Line 19"/>
              <p:cNvSpPr>
                <a:spLocks noChangeShapeType="1"/>
              </p:cNvSpPr>
              <p:nvPr/>
            </p:nvSpPr>
            <p:spPr bwMode="auto">
              <a:xfrm rot="5400000">
                <a:off x="-809244" y="3420999"/>
                <a:ext cx="4778375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400" b="0">
                  <a:solidFill>
                    <a:schemeClr val="tx1"/>
                  </a:solidFill>
                  <a:latin typeface="Arial" pitchFamily="34" charset="0"/>
                </a:endParaRPr>
              </a:p>
            </p:txBody>
          </p:sp>
          <p:sp>
            <p:nvSpPr>
              <p:cNvPr id="32" name="Line 29"/>
              <p:cNvSpPr>
                <a:spLocks noChangeShapeType="1"/>
              </p:cNvSpPr>
              <p:nvPr/>
            </p:nvSpPr>
            <p:spPr bwMode="auto">
              <a:xfrm>
                <a:off x="1503744" y="3421000"/>
                <a:ext cx="15240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400" b="0">
                  <a:solidFill>
                    <a:schemeClr val="tx1"/>
                  </a:solidFill>
                  <a:latin typeface="Arial" pitchFamily="34" charset="0"/>
                </a:endParaRPr>
              </a:p>
            </p:txBody>
          </p:sp>
          <p:sp>
            <p:nvSpPr>
              <p:cNvPr id="33" name="Line 34"/>
              <p:cNvSpPr>
                <a:spLocks noChangeShapeType="1"/>
              </p:cNvSpPr>
              <p:nvPr/>
            </p:nvSpPr>
            <p:spPr bwMode="auto">
              <a:xfrm>
                <a:off x="1503744" y="1428687"/>
                <a:ext cx="15240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400" b="0">
                  <a:solidFill>
                    <a:schemeClr val="tx1"/>
                  </a:solidFill>
                  <a:latin typeface="Arial" pitchFamily="34" charset="0"/>
                </a:endParaRPr>
              </a:p>
            </p:txBody>
          </p:sp>
          <p:sp>
            <p:nvSpPr>
              <p:cNvPr id="34" name="Line 35"/>
              <p:cNvSpPr>
                <a:spLocks noChangeShapeType="1"/>
              </p:cNvSpPr>
              <p:nvPr/>
            </p:nvSpPr>
            <p:spPr bwMode="auto">
              <a:xfrm>
                <a:off x="1503744" y="3017775"/>
                <a:ext cx="15240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400" b="0">
                  <a:solidFill>
                    <a:schemeClr val="tx1"/>
                  </a:solidFill>
                  <a:latin typeface="Arial" pitchFamily="34" charset="0"/>
                </a:endParaRPr>
              </a:p>
            </p:txBody>
          </p:sp>
          <p:sp>
            <p:nvSpPr>
              <p:cNvPr id="35" name="Line 36"/>
              <p:cNvSpPr>
                <a:spLocks noChangeShapeType="1"/>
              </p:cNvSpPr>
              <p:nvPr/>
            </p:nvSpPr>
            <p:spPr bwMode="auto">
              <a:xfrm>
                <a:off x="1503744" y="3822637"/>
                <a:ext cx="15240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400" b="0">
                  <a:solidFill>
                    <a:schemeClr val="tx1"/>
                  </a:solidFill>
                  <a:latin typeface="Arial" pitchFamily="34" charset="0"/>
                </a:endParaRPr>
              </a:p>
            </p:txBody>
          </p:sp>
          <p:sp>
            <p:nvSpPr>
              <p:cNvPr id="36" name="Line 37"/>
              <p:cNvSpPr>
                <a:spLocks noChangeShapeType="1"/>
              </p:cNvSpPr>
              <p:nvPr/>
            </p:nvSpPr>
            <p:spPr bwMode="auto">
              <a:xfrm>
                <a:off x="1503744" y="4211575"/>
                <a:ext cx="15240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400" b="0">
                  <a:solidFill>
                    <a:schemeClr val="tx1"/>
                  </a:solidFill>
                  <a:latin typeface="Arial" pitchFamily="34" charset="0"/>
                </a:endParaRPr>
              </a:p>
            </p:txBody>
          </p:sp>
          <p:sp>
            <p:nvSpPr>
              <p:cNvPr id="37" name="Line 38"/>
              <p:cNvSpPr>
                <a:spLocks noChangeShapeType="1"/>
              </p:cNvSpPr>
              <p:nvPr/>
            </p:nvSpPr>
            <p:spPr bwMode="auto">
              <a:xfrm>
                <a:off x="1503744" y="5402199"/>
                <a:ext cx="15240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400" b="0">
                  <a:solidFill>
                    <a:schemeClr val="tx1"/>
                  </a:solidFill>
                  <a:latin typeface="Arial" pitchFamily="34" charset="0"/>
                </a:endParaRPr>
              </a:p>
            </p:txBody>
          </p:sp>
          <p:sp>
            <p:nvSpPr>
              <p:cNvPr id="38" name="Line 39"/>
              <p:cNvSpPr>
                <a:spLocks noChangeShapeType="1"/>
              </p:cNvSpPr>
              <p:nvPr/>
            </p:nvSpPr>
            <p:spPr bwMode="auto">
              <a:xfrm>
                <a:off x="1503744" y="2625662"/>
                <a:ext cx="15240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400" b="0">
                  <a:solidFill>
                    <a:schemeClr val="tx1"/>
                  </a:solidFill>
                  <a:latin typeface="Arial" pitchFamily="34" charset="0"/>
                </a:endParaRPr>
              </a:p>
            </p:txBody>
          </p:sp>
          <p:sp>
            <p:nvSpPr>
              <p:cNvPr id="39" name="Line 40"/>
              <p:cNvSpPr>
                <a:spLocks noChangeShapeType="1"/>
              </p:cNvSpPr>
              <p:nvPr/>
            </p:nvSpPr>
            <p:spPr bwMode="auto">
              <a:xfrm>
                <a:off x="1503744" y="2228787"/>
                <a:ext cx="15240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400" b="0">
                  <a:solidFill>
                    <a:schemeClr val="tx1"/>
                  </a:solidFill>
                  <a:latin typeface="Arial" pitchFamily="34" charset="0"/>
                </a:endParaRPr>
              </a:p>
            </p:txBody>
          </p:sp>
          <p:sp>
            <p:nvSpPr>
              <p:cNvPr id="40" name="Line 41"/>
              <p:cNvSpPr>
                <a:spLocks noChangeShapeType="1"/>
              </p:cNvSpPr>
              <p:nvPr/>
            </p:nvSpPr>
            <p:spPr bwMode="auto">
              <a:xfrm>
                <a:off x="1503744" y="4602100"/>
                <a:ext cx="15240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400" b="0">
                  <a:solidFill>
                    <a:schemeClr val="tx1"/>
                  </a:solidFill>
                  <a:latin typeface="Arial" pitchFamily="34" charset="0"/>
                </a:endParaRPr>
              </a:p>
            </p:txBody>
          </p:sp>
          <p:sp>
            <p:nvSpPr>
              <p:cNvPr id="41" name="Line 42"/>
              <p:cNvSpPr>
                <a:spLocks noChangeShapeType="1"/>
              </p:cNvSpPr>
              <p:nvPr/>
            </p:nvSpPr>
            <p:spPr bwMode="auto">
              <a:xfrm>
                <a:off x="1503744" y="1830325"/>
                <a:ext cx="15240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400" b="0">
                  <a:solidFill>
                    <a:schemeClr val="tx1"/>
                  </a:solidFill>
                  <a:latin typeface="Arial" pitchFamily="34" charset="0"/>
                </a:endParaRPr>
              </a:p>
            </p:txBody>
          </p:sp>
          <p:sp>
            <p:nvSpPr>
              <p:cNvPr id="42" name="Line 43"/>
              <p:cNvSpPr>
                <a:spLocks noChangeShapeType="1"/>
              </p:cNvSpPr>
              <p:nvPr/>
            </p:nvSpPr>
            <p:spPr bwMode="auto">
              <a:xfrm>
                <a:off x="1503744" y="5010087"/>
                <a:ext cx="15240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400" b="0">
                  <a:solidFill>
                    <a:schemeClr val="tx1"/>
                  </a:solidFill>
                  <a:latin typeface="Arial" pitchFamily="34" charset="0"/>
                </a:endParaRPr>
              </a:p>
            </p:txBody>
          </p:sp>
          <p:sp>
            <p:nvSpPr>
              <p:cNvPr id="43" name="Line 52"/>
              <p:cNvSpPr>
                <a:spLocks noChangeShapeType="1"/>
              </p:cNvSpPr>
              <p:nvPr/>
            </p:nvSpPr>
            <p:spPr bwMode="auto">
              <a:xfrm>
                <a:off x="1503744" y="5810186"/>
                <a:ext cx="15240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400" b="0">
                  <a:solidFill>
                    <a:schemeClr val="tx1"/>
                  </a:solidFill>
                  <a:latin typeface="Arial" pitchFamily="34" charset="0"/>
                </a:endParaRPr>
              </a:p>
            </p:txBody>
          </p:sp>
          <p:sp>
            <p:nvSpPr>
              <p:cNvPr id="44" name="Line 53"/>
              <p:cNvSpPr>
                <a:spLocks noChangeShapeType="1"/>
              </p:cNvSpPr>
              <p:nvPr/>
            </p:nvSpPr>
            <p:spPr bwMode="auto">
              <a:xfrm>
                <a:off x="1513904" y="1031813"/>
                <a:ext cx="15240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400" b="0">
                  <a:solidFill>
                    <a:schemeClr val="tx1"/>
                  </a:solidFill>
                  <a:latin typeface="Arial" pitchFamily="34" charset="0"/>
                </a:endParaRPr>
              </a:p>
            </p:txBody>
          </p:sp>
        </p:grpSp>
      </p:grpSp>
      <p:sp>
        <p:nvSpPr>
          <p:cNvPr id="45" name="Text Box 46"/>
          <p:cNvSpPr txBox="1">
            <a:spLocks noChangeArrowheads="1"/>
          </p:cNvSpPr>
          <p:nvPr/>
        </p:nvSpPr>
        <p:spPr bwMode="auto">
          <a:xfrm>
            <a:off x="6258289" y="5940053"/>
            <a:ext cx="609600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400" b="0" dirty="0" smtClean="0">
                <a:solidFill>
                  <a:schemeClr val="tx1"/>
                </a:solidFill>
                <a:latin typeface="Arial" pitchFamily="34" charset="0"/>
              </a:rPr>
              <a:t>0 </a:t>
            </a:r>
            <a:endParaRPr lang="en-US" sz="1400" b="0" dirty="0">
              <a:solidFill>
                <a:schemeClr val="tx1"/>
              </a:solidFill>
              <a:latin typeface="Arial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62878" y="4716043"/>
            <a:ext cx="3664923" cy="1408558"/>
            <a:chOff x="62878" y="4701295"/>
            <a:chExt cx="3664923" cy="1408558"/>
          </a:xfrm>
        </p:grpSpPr>
        <p:grpSp>
          <p:nvGrpSpPr>
            <p:cNvPr id="22" name="Group 21"/>
            <p:cNvGrpSpPr/>
            <p:nvPr/>
          </p:nvGrpSpPr>
          <p:grpSpPr>
            <a:xfrm>
              <a:off x="2035526" y="4701295"/>
              <a:ext cx="1692275" cy="1326585"/>
              <a:chOff x="1974566" y="4711455"/>
              <a:chExt cx="1692275" cy="1326585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1974566" y="4711455"/>
                <a:ext cx="1651635" cy="11986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5"/>
              <p:cNvGrpSpPr>
                <a:grpSpLocks/>
              </p:cNvGrpSpPr>
              <p:nvPr/>
            </p:nvGrpSpPr>
            <p:grpSpPr bwMode="auto">
              <a:xfrm>
                <a:off x="2072991" y="4733899"/>
                <a:ext cx="1593850" cy="1304141"/>
                <a:chOff x="4564" y="3028"/>
                <a:chExt cx="1004" cy="963"/>
              </a:xfrm>
            </p:grpSpPr>
            <p:sp>
              <p:nvSpPr>
                <p:cNvPr id="19" name="AutoShape 13"/>
                <p:cNvSpPr>
                  <a:spLocks/>
                </p:cNvSpPr>
                <p:nvPr/>
              </p:nvSpPr>
              <p:spPr bwMode="auto">
                <a:xfrm>
                  <a:off x="4564" y="3028"/>
                  <a:ext cx="290" cy="963"/>
                </a:xfrm>
                <a:prstGeom prst="rightBrace">
                  <a:avLst>
                    <a:gd name="adj1" fmla="val 26389"/>
                    <a:gd name="adj2" fmla="val 50000"/>
                  </a:avLst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4896" y="3439"/>
                  <a:ext cx="672" cy="183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1000" dirty="0">
                      <a:latin typeface="Arial" pitchFamily="34" charset="0"/>
                      <a:cs typeface="Arial" pitchFamily="34" charset="0"/>
                    </a:rPr>
                    <a:t>50-150 </a:t>
                  </a:r>
                  <a:r>
                    <a:rPr lang="en-US" sz="1000" dirty="0">
                      <a:latin typeface="Arial" pitchFamily="34" charset="0"/>
                      <a:cs typeface="Arial" pitchFamily="34" charset="0"/>
                      <a:sym typeface="Symbol" pitchFamily="18" charset="2"/>
                    </a:rPr>
                    <a:t>m</a:t>
                  </a:r>
                </a:p>
              </p:txBody>
            </p:sp>
          </p:grpSp>
        </p:grpSp>
        <p:sp>
          <p:nvSpPr>
            <p:cNvPr id="47" name="Rectangle 46"/>
            <p:cNvSpPr/>
            <p:nvPr/>
          </p:nvSpPr>
          <p:spPr>
            <a:xfrm>
              <a:off x="62878" y="4934903"/>
              <a:ext cx="1745602" cy="1174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6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HFT Location in STAR</a:t>
            </a:r>
            <a:endParaRPr lang="en-US" dirty="0"/>
          </a:p>
        </p:txBody>
      </p:sp>
      <p:sp>
        <p:nvSpPr>
          <p:cNvPr id="37" name="Slide Number Placeholder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2" name="Group 51"/>
          <p:cNvGrpSpPr/>
          <p:nvPr/>
        </p:nvGrpSpPr>
        <p:grpSpPr>
          <a:xfrm>
            <a:off x="772788" y="696346"/>
            <a:ext cx="8023469" cy="5382421"/>
            <a:chOff x="772788" y="696346"/>
            <a:chExt cx="8023469" cy="5382421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772788" y="696346"/>
              <a:ext cx="8023469" cy="5382421"/>
              <a:chOff x="775581" y="656358"/>
              <a:chExt cx="8166963" cy="5382421"/>
            </a:xfrm>
          </p:grpSpPr>
          <p:pic>
            <p:nvPicPr>
              <p:cNvPr id="44" name="Picture 2" descr="C:\Users\ECAnderssen_local\Desktop\Figures Integration\STAR HALL 3D_Zoom_1.jp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775581" y="1009579"/>
                <a:ext cx="7715004" cy="5029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6" name="Oval 45"/>
              <p:cNvSpPr/>
              <p:nvPr/>
            </p:nvSpPr>
            <p:spPr>
              <a:xfrm>
                <a:off x="4904431" y="656358"/>
                <a:ext cx="4038113" cy="2667000"/>
              </a:xfrm>
              <a:prstGeom prst="ellipse">
                <a:avLst/>
              </a:prstGeom>
              <a:blipFill>
                <a:blip r:embed="rId3" cstate="screen">
                  <a:extLst>
                    <a:ext uri="{BEBA8EAE-BF5A-486C-A8C5-ECC9F3942E4B}"/>
                  </a:extLst>
                </a:blip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rgbClr val="FF0000"/>
                    </a:solidFill>
                  </a:ln>
                  <a:noFill/>
                </a:endParaRPr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3532540" y="2789958"/>
                <a:ext cx="1677295" cy="1066800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rgbClr val="FF0000"/>
                    </a:solidFill>
                  </a:ln>
                  <a:noFill/>
                </a:endParaRPr>
              </a:p>
            </p:txBody>
          </p:sp>
          <p:cxnSp>
            <p:nvCxnSpPr>
              <p:cNvPr id="49" name="Straight Arrow Connector 48"/>
              <p:cNvCxnSpPr/>
              <p:nvPr/>
            </p:nvCxnSpPr>
            <p:spPr>
              <a:xfrm rot="5400000">
                <a:off x="3608380" y="1570612"/>
                <a:ext cx="1524000" cy="1371891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/>
              <p:cNvCxnSpPr/>
              <p:nvPr/>
            </p:nvCxnSpPr>
            <p:spPr>
              <a:xfrm rot="10800000" flipV="1">
                <a:off x="4571640" y="3231256"/>
                <a:ext cx="3125134" cy="609600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Rectangle 29"/>
            <p:cNvSpPr/>
            <p:nvPr/>
          </p:nvSpPr>
          <p:spPr bwMode="auto">
            <a:xfrm>
              <a:off x="4292465" y="4332903"/>
              <a:ext cx="1122363" cy="533400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dirty="0">
                  <a:solidFill>
                    <a:schemeClr val="tx1"/>
                  </a:solidFill>
                </a:rPr>
                <a:t>TPC Volume</a:t>
              </a:r>
            </a:p>
          </p:txBody>
        </p:sp>
        <p:sp>
          <p:nvSpPr>
            <p:cNvPr id="31" name="Rectangle 30"/>
            <p:cNvSpPr/>
            <p:nvPr/>
          </p:nvSpPr>
          <p:spPr bwMode="auto">
            <a:xfrm rot="19935684">
              <a:off x="868787" y="3863765"/>
              <a:ext cx="1792705" cy="646331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isometricOffAxis1Right"/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en-US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Magnet </a:t>
              </a:r>
            </a:p>
            <a:p>
              <a:pPr algn="ctr">
                <a:defRPr/>
              </a:pPr>
              <a:r>
                <a:rPr lang="en-US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End Cap</a:t>
              </a:r>
              <a:endPara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 rot="1800000">
              <a:off x="2539110" y="5377662"/>
              <a:ext cx="2253449" cy="369332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isometricOffAxis1Right"/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en-US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</a:rPr>
                <a:t>Solenoid</a:t>
              </a:r>
            </a:p>
          </p:txBody>
        </p:sp>
        <p:sp>
          <p:nvSpPr>
            <p:cNvPr id="33" name="TextBox 19"/>
            <p:cNvSpPr txBox="1">
              <a:spLocks noChangeArrowheads="1"/>
            </p:cNvSpPr>
            <p:nvPr/>
          </p:nvSpPr>
          <p:spPr bwMode="auto">
            <a:xfrm>
              <a:off x="2804309" y="3640997"/>
              <a:ext cx="1941431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dirty="0"/>
                <a:t>OFC</a:t>
              </a:r>
            </a:p>
            <a:p>
              <a:pPr algn="ctr">
                <a:lnSpc>
                  <a:spcPct val="100000"/>
                </a:lnSpc>
              </a:pPr>
              <a:r>
                <a:rPr lang="en-US" dirty="0"/>
                <a:t>Outer Field Cage</a:t>
              </a:r>
            </a:p>
          </p:txBody>
        </p:sp>
        <p:cxnSp>
          <p:nvCxnSpPr>
            <p:cNvPr id="34" name="Straight Arrow Connector 33"/>
            <p:cNvCxnSpPr>
              <a:stCxn id="33" idx="2"/>
            </p:cNvCxnSpPr>
            <p:nvPr/>
          </p:nvCxnSpPr>
          <p:spPr bwMode="auto">
            <a:xfrm rot="16200000" flipH="1">
              <a:off x="3585585" y="4476734"/>
              <a:ext cx="496887" cy="11747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21"/>
            <p:cNvSpPr txBox="1">
              <a:spLocks noChangeArrowheads="1"/>
            </p:cNvSpPr>
            <p:nvPr/>
          </p:nvSpPr>
          <p:spPr bwMode="auto">
            <a:xfrm>
              <a:off x="2662052" y="1669760"/>
              <a:ext cx="189013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dirty="0"/>
                <a:t>IFC</a:t>
              </a:r>
            </a:p>
            <a:p>
              <a:pPr algn="ctr">
                <a:lnSpc>
                  <a:spcPct val="100000"/>
                </a:lnSpc>
              </a:pPr>
              <a:r>
                <a:rPr lang="en-US" dirty="0"/>
                <a:t>Inner Field Cage</a:t>
              </a:r>
            </a:p>
          </p:txBody>
        </p:sp>
        <p:cxnSp>
          <p:nvCxnSpPr>
            <p:cNvPr id="42" name="Straight Arrow Connector 41"/>
            <p:cNvCxnSpPr>
              <a:stCxn id="40" idx="2"/>
            </p:cNvCxnSpPr>
            <p:nvPr/>
          </p:nvCxnSpPr>
          <p:spPr bwMode="auto">
            <a:xfrm rot="16200000" flipH="1">
              <a:off x="3458761" y="2464391"/>
              <a:ext cx="304800" cy="793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709620" y="5287055"/>
            <a:ext cx="411947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A key feature of the STAR Heavy Flavor Tracker is that it is removable in &lt; 1 day while stable to 20 </a:t>
            </a:r>
            <a:r>
              <a:rPr lang="en-US" dirty="0" smtClean="0">
                <a:sym typeface="Symbol"/>
              </a:rPr>
              <a:t>m</a:t>
            </a:r>
            <a:r>
              <a:rPr lang="en-US" dirty="0" smtClean="0"/>
              <a:t> … this is unique!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/>
          <p:cNvGrpSpPr/>
          <p:nvPr/>
        </p:nvGrpSpPr>
        <p:grpSpPr>
          <a:xfrm>
            <a:off x="34680" y="1070991"/>
            <a:ext cx="5148714" cy="4028085"/>
            <a:chOff x="-91440" y="640081"/>
            <a:chExt cx="5148714" cy="4028085"/>
          </a:xfrm>
        </p:grpSpPr>
        <p:sp>
          <p:nvSpPr>
            <p:cNvPr id="97" name="Oval 4"/>
            <p:cNvSpPr/>
            <p:nvPr/>
          </p:nvSpPr>
          <p:spPr>
            <a:xfrm>
              <a:off x="-91440" y="640081"/>
              <a:ext cx="5148714" cy="4028085"/>
            </a:xfrm>
            <a:prstGeom prst="ellipse">
              <a:avLst/>
            </a:prstGeom>
            <a:blipFill>
              <a:blip r:embed="rId3" cstate="screen"/>
              <a:stretch>
                <a:fillRect/>
              </a:stretch>
            </a:blipFill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ln>
                  <a:solidFill>
                    <a:srgbClr val="FF0000"/>
                  </a:solidFill>
                </a:ln>
                <a:noFill/>
                <a:latin typeface="+mn-lt"/>
                <a:ea typeface="+mn-ea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160520" y="1638361"/>
              <a:ext cx="659293" cy="1200329"/>
            </a:xfrm>
            <a:prstGeom prst="rect">
              <a:avLst/>
            </a:prstGeom>
            <a:solidFill>
              <a:srgbClr val="FFFFFF">
                <a:alpha val="58824"/>
              </a:srgbClr>
            </a:solidFill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kern="0" dirty="0">
                  <a:solidFill>
                    <a:sysClr val="windowText" lastClr="000000"/>
                  </a:solidFill>
                  <a:latin typeface="Arial" pitchFamily="34" charset="0"/>
                </a:rPr>
                <a:t>SSD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kern="0" dirty="0">
                  <a:solidFill>
                    <a:sysClr val="windowText" lastClr="000000"/>
                  </a:solidFill>
                  <a:latin typeface="Arial" pitchFamily="34" charset="0"/>
                </a:rPr>
                <a:t>IST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 smtClean="0">
                <a:solidFill>
                  <a:sysClr val="windowText" lastClr="000000"/>
                </a:solidFill>
                <a:latin typeface="Arial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kern="0" dirty="0" smtClean="0">
                  <a:solidFill>
                    <a:sysClr val="windowText" lastClr="000000"/>
                  </a:solidFill>
                  <a:latin typeface="Arial" pitchFamily="34" charset="0"/>
                </a:rPr>
                <a:t>PXL</a:t>
              </a:r>
              <a:endParaRPr lang="en-US" sz="1800" kern="0" dirty="0">
                <a:solidFill>
                  <a:sysClr val="windowText" lastClr="000000"/>
                </a:solidFill>
                <a:latin typeface="Arial" pitchFamily="34" charset="0"/>
              </a:endParaRPr>
            </a:p>
          </p:txBody>
        </p:sp>
        <p:cxnSp>
          <p:nvCxnSpPr>
            <p:cNvPr id="17417" name="Straight Arrow Connector 44"/>
            <p:cNvCxnSpPr>
              <a:cxnSpLocks noChangeShapeType="1"/>
            </p:cNvCxnSpPr>
            <p:nvPr/>
          </p:nvCxnSpPr>
          <p:spPr bwMode="auto">
            <a:xfrm rot="10800000" flipV="1">
              <a:off x="3528076" y="1882095"/>
              <a:ext cx="970137" cy="231738"/>
            </a:xfrm>
            <a:prstGeom prst="straightConnector1">
              <a:avLst/>
            </a:prstGeom>
            <a:noFill/>
            <a:ln w="9525" algn="ctr">
              <a:solidFill>
                <a:srgbClr val="FFFF00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18" name="Straight Arrow Connector 46"/>
            <p:cNvCxnSpPr>
              <a:cxnSpLocks noChangeShapeType="1"/>
              <a:stCxn id="80" idx="1"/>
            </p:cNvCxnSpPr>
            <p:nvPr/>
          </p:nvCxnSpPr>
          <p:spPr bwMode="auto">
            <a:xfrm flipH="1">
              <a:off x="2995121" y="2238526"/>
              <a:ext cx="1165399" cy="373658"/>
            </a:xfrm>
            <a:prstGeom prst="straightConnector1">
              <a:avLst/>
            </a:prstGeom>
            <a:noFill/>
            <a:ln w="9525" algn="ctr">
              <a:solidFill>
                <a:srgbClr val="FFFF00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19" name="Straight Arrow Connector 49"/>
            <p:cNvCxnSpPr>
              <a:cxnSpLocks noChangeShapeType="1"/>
            </p:cNvCxnSpPr>
            <p:nvPr/>
          </p:nvCxnSpPr>
          <p:spPr bwMode="auto">
            <a:xfrm rot="10800000" flipV="1">
              <a:off x="3043008" y="2803842"/>
              <a:ext cx="1455206" cy="229135"/>
            </a:xfrm>
            <a:prstGeom prst="straightConnector1">
              <a:avLst/>
            </a:prstGeom>
            <a:noFill/>
            <a:ln w="9525" algn="ctr">
              <a:solidFill>
                <a:srgbClr val="FFFF00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7" name="TextBox 86"/>
            <p:cNvSpPr txBox="1"/>
            <p:nvPr/>
          </p:nvSpPr>
          <p:spPr>
            <a:xfrm>
              <a:off x="2459281" y="845782"/>
              <a:ext cx="1358602" cy="575440"/>
            </a:xfrm>
            <a:prstGeom prst="ellipse">
              <a:avLst/>
            </a:prstGeom>
            <a:gradFill>
              <a:gsLst>
                <a:gs pos="0">
                  <a:srgbClr val="4F81BD">
                    <a:tint val="66000"/>
                    <a:satMod val="160000"/>
                  </a:srgbClr>
                </a:gs>
                <a:gs pos="50000">
                  <a:srgbClr val="4F81BD">
                    <a:tint val="44500"/>
                    <a:satMod val="160000"/>
                  </a:srgbClr>
                </a:gs>
                <a:gs pos="100000">
                  <a:srgbClr val="4F81BD">
                    <a:tint val="23500"/>
                    <a:satMod val="160000"/>
                  </a:srgbClr>
                </a:gs>
              </a:gsLst>
              <a:lin ang="5400000" scaled="0"/>
            </a:gradFill>
          </p:spPr>
          <p:txBody>
            <a:bodyPr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kern="0" dirty="0">
                  <a:solidFill>
                    <a:sysClr val="windowText" lastClr="000000"/>
                  </a:solidFill>
                  <a:latin typeface="Arial" pitchFamily="34" charset="0"/>
                </a:rPr>
                <a:t>HFT</a:t>
              </a:r>
            </a:p>
          </p:txBody>
        </p:sp>
      </p:grpSp>
      <p:graphicFrame>
        <p:nvGraphicFramePr>
          <p:cNvPr id="28" name="Group 7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91030227"/>
              </p:ext>
            </p:extLst>
          </p:nvPr>
        </p:nvGraphicFramePr>
        <p:xfrm>
          <a:off x="5253770" y="1141940"/>
          <a:ext cx="3784600" cy="2001624"/>
        </p:xfrm>
        <a:graphic>
          <a:graphicData uri="http://schemas.openxmlformats.org/drawingml/2006/table">
            <a:tbl>
              <a:tblPr/>
              <a:tblGrid>
                <a:gridCol w="744208"/>
                <a:gridCol w="638271"/>
                <a:gridCol w="1440743"/>
                <a:gridCol w="961378"/>
              </a:tblGrid>
              <a:tr h="633544"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Detector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Radius</a:t>
                      </a:r>
                    </a:p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(cm)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Hit Resolution </a:t>
                      </a:r>
                    </a:p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R/</a:t>
                      </a: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sym typeface="Symbol" pitchFamily="18" charset="2"/>
                        </a:rPr>
                        <a:t> - Z (m - m)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sym typeface="Symbol" pitchFamily="18" charset="2"/>
                        </a:rPr>
                        <a:t>Radiation length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</a:tr>
              <a:tr h="361206"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SSD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</a:t>
                      </a: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0  / 740</a:t>
                      </a:r>
                      <a:endParaRPr kumimoji="0" lang="en-US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1% X</a:t>
                      </a:r>
                      <a:r>
                        <a:rPr kumimoji="0" lang="en-US" altLang="zh-CN" sz="15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0</a:t>
                      </a:r>
                      <a:endParaRPr kumimoji="0" lang="en-US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</a:tr>
              <a:tr h="318206"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IST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170 / 1800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&lt;1.5 %X</a:t>
                      </a:r>
                      <a:r>
                        <a:rPr kumimoji="0" lang="en-US" altLang="zh-CN" sz="15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0</a:t>
                      </a:r>
                      <a:endParaRPr kumimoji="0" lang="en-US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</a:tr>
              <a:tr h="316773">
                <a:tc rowSpan="2"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PIXEL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12 / 12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~0.4 %X</a:t>
                      </a:r>
                      <a:r>
                        <a:rPr kumimoji="0" lang="en-US" altLang="zh-CN" sz="15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0</a:t>
                      </a:r>
                      <a:endParaRPr kumimoji="0" lang="en-US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</a:tr>
              <a:tr h="3196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2.5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12 / 12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~0.4% X</a:t>
                      </a:r>
                      <a:r>
                        <a:rPr kumimoji="0" lang="en-US" altLang="zh-CN" sz="15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0</a:t>
                      </a:r>
                      <a:endParaRPr kumimoji="0" lang="en-US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9" name="Text Box 38"/>
          <p:cNvSpPr txBox="1">
            <a:spLocks noChangeArrowheads="1"/>
          </p:cNvSpPr>
          <p:nvPr/>
        </p:nvSpPr>
        <p:spPr bwMode="auto">
          <a:xfrm>
            <a:off x="360680" y="5217363"/>
            <a:ext cx="8743950" cy="100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altLang="zh-CN" sz="1800" b="1" u="sng" dirty="0" smtClean="0"/>
              <a:t>SSD</a:t>
            </a:r>
            <a:r>
              <a:rPr lang="en-US" altLang="zh-CN" b="1" dirty="0"/>
              <a:t> </a:t>
            </a:r>
            <a:r>
              <a:rPr lang="en-US" altLang="zh-CN" b="1" dirty="0" smtClean="0"/>
              <a:t>  </a:t>
            </a:r>
            <a:r>
              <a:rPr lang="en-US" altLang="zh-CN" sz="1800" dirty="0" smtClean="0"/>
              <a:t>existing </a:t>
            </a:r>
            <a:r>
              <a:rPr lang="en-US" altLang="zh-CN" sz="1800" dirty="0"/>
              <a:t>single layer detector, double side strips </a:t>
            </a:r>
            <a:r>
              <a:rPr lang="en-US" altLang="zh-CN" sz="1800" dirty="0" smtClean="0"/>
              <a:t>(</a:t>
            </a:r>
            <a:r>
              <a:rPr lang="en-US" altLang="zh-CN" sz="1800" dirty="0"/>
              <a:t>electronic upgrade)</a:t>
            </a: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altLang="zh-CN" sz="1800" b="1" u="sng" dirty="0" smtClean="0"/>
              <a:t>IST</a:t>
            </a:r>
            <a:r>
              <a:rPr lang="en-US" altLang="zh-CN" sz="1800" dirty="0" smtClean="0"/>
              <a:t>    one </a:t>
            </a:r>
            <a:r>
              <a:rPr lang="en-US" altLang="zh-CN" sz="1800" dirty="0"/>
              <a:t>layer of silicon strips along beam direction, guiding tracks from the SSD through PIXEL detector.   </a:t>
            </a:r>
            <a:r>
              <a:rPr lang="en-US" altLang="zh-CN" sz="1800" dirty="0">
                <a:solidFill>
                  <a:srgbClr val="0033CC"/>
                </a:solidFill>
              </a:rPr>
              <a:t>- </a:t>
            </a:r>
            <a:r>
              <a:rPr lang="en-US" altLang="zh-CN" sz="1800" b="1" dirty="0">
                <a:solidFill>
                  <a:srgbClr val="0033CC"/>
                </a:solidFill>
              </a:rPr>
              <a:t>proven strip </a:t>
            </a:r>
            <a:r>
              <a:rPr lang="en-US" altLang="zh-CN" sz="1800" b="1" dirty="0" smtClean="0">
                <a:solidFill>
                  <a:srgbClr val="0033CC"/>
                </a:solidFill>
              </a:rPr>
              <a:t>technology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3222858"/>
            <a:ext cx="39624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b="1" u="sng" dirty="0" smtClean="0"/>
              <a:t>TPC</a:t>
            </a:r>
            <a:r>
              <a:rPr lang="en-US" altLang="zh-CN" dirty="0" smtClean="0"/>
              <a:t>   </a:t>
            </a:r>
            <a:r>
              <a:rPr lang="en-US" altLang="zh-CN" sz="1600" dirty="0" smtClean="0"/>
              <a:t>Full 2</a:t>
            </a:r>
            <a:r>
              <a:rPr lang="en-US" altLang="zh-CN" sz="1600" dirty="0" smtClean="0">
                <a:sym typeface="Symbol"/>
              </a:rPr>
              <a:t> tracking &amp; PID behind the Si</a:t>
            </a:r>
          </a:p>
          <a:p>
            <a:pPr algn="just"/>
            <a:endParaRPr lang="en-US" altLang="zh-CN" sz="800" b="1" u="sng" dirty="0" smtClean="0"/>
          </a:p>
          <a:p>
            <a:pPr algn="just"/>
            <a:r>
              <a:rPr lang="en-US" altLang="zh-CN" b="1" u="sng" dirty="0" smtClean="0"/>
              <a:t>PIXEL</a:t>
            </a:r>
            <a:r>
              <a:rPr lang="en-US" altLang="zh-CN" u="sng" dirty="0" smtClean="0"/>
              <a:t>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altLang="zh-CN" sz="1600" dirty="0" smtClean="0"/>
              <a:t>10 sectors,  2 layers (3&amp;1)</a:t>
            </a:r>
            <a:endParaRPr lang="en-US" altLang="zh-CN" sz="1600" b="1" dirty="0" smtClean="0">
              <a:solidFill>
                <a:srgbClr val="0033CC"/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altLang="zh-CN" sz="1600" dirty="0" smtClean="0"/>
              <a:t>20.7 x 20.7 </a:t>
            </a:r>
            <a:r>
              <a:rPr lang="en-US" altLang="zh-CN" sz="1600" dirty="0">
                <a:latin typeface="Symbol" pitchFamily="18" charset="2"/>
                <a:sym typeface="Symbol" pitchFamily="18" charset="2"/>
              </a:rPr>
              <a:t></a:t>
            </a:r>
            <a:r>
              <a:rPr lang="en-US" altLang="zh-CN" sz="1600" dirty="0" smtClean="0"/>
              <a:t>m pitch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altLang="zh-CN" sz="1600" dirty="0" smtClean="0"/>
              <a:t>360 million pixels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zh-CN" sz="1600" b="1" dirty="0" smtClean="0">
                <a:solidFill>
                  <a:srgbClr val="0033CC"/>
                </a:solidFill>
              </a:rPr>
              <a:t>new monolithic active </a:t>
            </a:r>
            <a:r>
              <a:rPr lang="en-US" altLang="zh-CN" sz="1600" b="1" dirty="0">
                <a:solidFill>
                  <a:srgbClr val="0033CC"/>
                </a:solidFill>
              </a:rPr>
              <a:t>pixel </a:t>
            </a:r>
            <a:r>
              <a:rPr lang="en-US" altLang="zh-CN" sz="1600" b="1" dirty="0" smtClean="0">
                <a:solidFill>
                  <a:srgbClr val="0033CC"/>
                </a:solidFill>
              </a:rPr>
              <a:t>sensor </a:t>
            </a:r>
            <a:r>
              <a:rPr lang="en-US" altLang="zh-CN" sz="1200" b="1" dirty="0" smtClean="0">
                <a:solidFill>
                  <a:srgbClr val="0033CC"/>
                </a:solidFill>
              </a:rPr>
              <a:t>(MAPS) </a:t>
            </a:r>
            <a:r>
              <a:rPr lang="en-US" altLang="zh-CN" sz="1600" b="1" dirty="0" smtClean="0">
                <a:solidFill>
                  <a:srgbClr val="0033CC"/>
                </a:solidFill>
              </a:rPr>
              <a:t>technology from Strasbourg IPHC</a:t>
            </a:r>
            <a:endParaRPr lang="en-US" sz="1600" dirty="0"/>
          </a:p>
          <a:p>
            <a:endParaRPr lang="en-US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HFT Design &amp; Specifications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452120" y="5237683"/>
            <a:ext cx="8224520" cy="923405"/>
            <a:chOff x="431800" y="4973523"/>
            <a:chExt cx="8224520" cy="923405"/>
          </a:xfrm>
        </p:grpSpPr>
        <p:sp>
          <p:nvSpPr>
            <p:cNvPr id="17" name="Rectangle 16"/>
            <p:cNvSpPr/>
            <p:nvPr/>
          </p:nvSpPr>
          <p:spPr>
            <a:xfrm>
              <a:off x="431800" y="4973523"/>
              <a:ext cx="8224520" cy="923405"/>
            </a:xfrm>
            <a:prstGeom prst="rect">
              <a:avLst/>
            </a:prstGeom>
            <a:solidFill>
              <a:schemeClr val="bg1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20"/>
            <p:cNvGrpSpPr/>
            <p:nvPr/>
          </p:nvGrpSpPr>
          <p:grpSpPr>
            <a:xfrm>
              <a:off x="683260" y="5119688"/>
              <a:ext cx="7750175" cy="685800"/>
              <a:chOff x="764540" y="5424488"/>
              <a:chExt cx="7750175" cy="685800"/>
            </a:xfrm>
          </p:grpSpPr>
          <p:sp>
            <p:nvSpPr>
              <p:cNvPr id="19" name="TextBox 18"/>
              <p:cNvSpPr txBox="1">
                <a:spLocks noChangeArrowheads="1"/>
              </p:cNvSpPr>
              <p:nvPr/>
            </p:nvSpPr>
            <p:spPr bwMode="auto">
              <a:xfrm>
                <a:off x="764540" y="5577840"/>
                <a:ext cx="646331" cy="369332"/>
              </a:xfrm>
              <a:prstGeom prst="rect">
                <a:avLst/>
              </a:prstGeom>
              <a:noFill/>
              <a:ln w="190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rial" pitchFamily="34" charset="0"/>
                    <a:cs typeface="Arial" pitchFamily="34" charset="0"/>
                  </a:rPr>
                  <a:t>TPC</a:t>
                </a:r>
              </a:p>
            </p:txBody>
          </p:sp>
          <p:sp>
            <p:nvSpPr>
              <p:cNvPr id="20" name="TextBox 19"/>
              <p:cNvSpPr txBox="1">
                <a:spLocks noChangeArrowheads="1"/>
              </p:cNvSpPr>
              <p:nvPr/>
            </p:nvSpPr>
            <p:spPr bwMode="auto">
              <a:xfrm>
                <a:off x="2423478" y="5577840"/>
                <a:ext cx="659155" cy="369332"/>
              </a:xfrm>
              <a:prstGeom prst="rect">
                <a:avLst/>
              </a:prstGeom>
              <a:noFill/>
              <a:ln w="190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rial" pitchFamily="34" charset="0"/>
                    <a:cs typeface="Arial" pitchFamily="34" charset="0"/>
                  </a:rPr>
                  <a:t>SSD</a:t>
                </a:r>
              </a:p>
            </p:txBody>
          </p:sp>
          <p:sp>
            <p:nvSpPr>
              <p:cNvPr id="21" name="TextBox 20"/>
              <p:cNvSpPr txBox="1">
                <a:spLocks noChangeArrowheads="1"/>
              </p:cNvSpPr>
              <p:nvPr/>
            </p:nvSpPr>
            <p:spPr bwMode="auto">
              <a:xfrm>
                <a:off x="4098290" y="5577840"/>
                <a:ext cx="543739" cy="369332"/>
              </a:xfrm>
              <a:prstGeom prst="rect">
                <a:avLst/>
              </a:prstGeom>
              <a:noFill/>
              <a:ln w="190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rial" pitchFamily="34" charset="0"/>
                    <a:cs typeface="Arial" pitchFamily="34" charset="0"/>
                  </a:rPr>
                  <a:t>IST</a:t>
                </a:r>
              </a:p>
            </p:txBody>
          </p:sp>
          <p:sp>
            <p:nvSpPr>
              <p:cNvPr id="22" name="TextBox 21"/>
              <p:cNvSpPr txBox="1">
                <a:spLocks noChangeArrowheads="1"/>
              </p:cNvSpPr>
              <p:nvPr/>
            </p:nvSpPr>
            <p:spPr bwMode="auto">
              <a:xfrm>
                <a:off x="5631815" y="5577840"/>
                <a:ext cx="620683" cy="369332"/>
              </a:xfrm>
              <a:prstGeom prst="rect">
                <a:avLst/>
              </a:prstGeom>
              <a:noFill/>
              <a:ln w="190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rial" pitchFamily="34" charset="0"/>
                    <a:cs typeface="Arial" pitchFamily="34" charset="0"/>
                  </a:rPr>
                  <a:t>PXL</a:t>
                </a:r>
              </a:p>
            </p:txBody>
          </p:sp>
          <p:sp>
            <p:nvSpPr>
              <p:cNvPr id="23" name="Right Arrow 22"/>
              <p:cNvSpPr/>
              <p:nvPr/>
            </p:nvSpPr>
            <p:spPr>
              <a:xfrm>
                <a:off x="1564640" y="5689600"/>
                <a:ext cx="838200" cy="152400"/>
              </a:xfrm>
              <a:prstGeom prst="right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" name="Right Arrow 23"/>
              <p:cNvSpPr/>
              <p:nvPr/>
            </p:nvSpPr>
            <p:spPr>
              <a:xfrm>
                <a:off x="3241040" y="5689600"/>
                <a:ext cx="838200" cy="152400"/>
              </a:xfrm>
              <a:prstGeom prst="right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" name="Right Arrow 24"/>
              <p:cNvSpPr/>
              <p:nvPr/>
            </p:nvSpPr>
            <p:spPr>
              <a:xfrm>
                <a:off x="4774565" y="5689600"/>
                <a:ext cx="838200" cy="152400"/>
              </a:xfrm>
              <a:prstGeom prst="right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" name="TextBox 25"/>
              <p:cNvSpPr txBox="1">
                <a:spLocks noChangeArrowheads="1"/>
              </p:cNvSpPr>
              <p:nvPr/>
            </p:nvSpPr>
            <p:spPr bwMode="auto">
              <a:xfrm>
                <a:off x="1600200" y="5461000"/>
                <a:ext cx="686406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~1mm</a:t>
                </a:r>
              </a:p>
            </p:txBody>
          </p:sp>
          <p:sp>
            <p:nvSpPr>
              <p:cNvPr id="30" name="TextBox 29"/>
              <p:cNvSpPr txBox="1">
                <a:spLocks noChangeArrowheads="1"/>
              </p:cNvSpPr>
              <p:nvPr/>
            </p:nvSpPr>
            <p:spPr bwMode="auto">
              <a:xfrm>
                <a:off x="3164840" y="5461000"/>
                <a:ext cx="840295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~300µm</a:t>
                </a:r>
              </a:p>
            </p:txBody>
          </p:sp>
          <p:sp>
            <p:nvSpPr>
              <p:cNvPr id="31" name="TextBox 30"/>
              <p:cNvSpPr txBox="1">
                <a:spLocks noChangeArrowheads="1"/>
              </p:cNvSpPr>
              <p:nvPr/>
            </p:nvSpPr>
            <p:spPr bwMode="auto">
              <a:xfrm>
                <a:off x="4699000" y="5461000"/>
                <a:ext cx="989373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~</a:t>
                </a:r>
                <a:r>
                  <a:rPr lang="en-US" sz="1400" dirty="0" smtClean="0">
                    <a:latin typeface="Arial" pitchFamily="34" charset="0"/>
                    <a:cs typeface="Arial" pitchFamily="34" charset="0"/>
                  </a:rPr>
                  <a:t>250µm   </a:t>
                </a:r>
                <a:endParaRPr lang="en-US" sz="14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" name="Right Arrow 31"/>
              <p:cNvSpPr/>
              <p:nvPr/>
            </p:nvSpPr>
            <p:spPr>
              <a:xfrm>
                <a:off x="6403340" y="5689600"/>
                <a:ext cx="838200" cy="152400"/>
              </a:xfrm>
              <a:prstGeom prst="right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" name="TextBox 32"/>
              <p:cNvSpPr txBox="1">
                <a:spLocks noChangeArrowheads="1"/>
              </p:cNvSpPr>
              <p:nvPr/>
            </p:nvSpPr>
            <p:spPr bwMode="auto">
              <a:xfrm>
                <a:off x="7481570" y="5549265"/>
                <a:ext cx="813043" cy="36933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latin typeface="Arial" pitchFamily="34" charset="0"/>
                    <a:cs typeface="Arial" pitchFamily="34" charset="0"/>
                  </a:rPr>
                  <a:t>vertex</a:t>
                </a:r>
              </a:p>
            </p:txBody>
          </p:sp>
          <p:sp>
            <p:nvSpPr>
              <p:cNvPr id="34" name="TextBox 33"/>
              <p:cNvSpPr txBox="1">
                <a:spLocks noChangeArrowheads="1"/>
              </p:cNvSpPr>
              <p:nvPr/>
            </p:nvSpPr>
            <p:spPr bwMode="auto">
              <a:xfrm>
                <a:off x="6385560" y="5461000"/>
                <a:ext cx="790601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dirty="0" smtClean="0">
                    <a:latin typeface="Arial" pitchFamily="34" charset="0"/>
                    <a:cs typeface="Arial" pitchFamily="34" charset="0"/>
                  </a:rPr>
                  <a:t>&lt; 30µm</a:t>
                </a:r>
                <a:endParaRPr lang="en-US" sz="14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" name="Flowchart: Decision 34"/>
              <p:cNvSpPr/>
              <p:nvPr/>
            </p:nvSpPr>
            <p:spPr>
              <a:xfrm>
                <a:off x="7295515" y="5424488"/>
                <a:ext cx="1219200" cy="685800"/>
              </a:xfrm>
              <a:prstGeom prst="flowChartDecision">
                <a:avLst/>
              </a:prstGeom>
              <a:noFill/>
              <a:ln w="1905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38" name="Slide Number Placeholder 3"/>
          <p:cNvSpPr txBox="1">
            <a:spLocks/>
          </p:cNvSpPr>
          <p:nvPr/>
        </p:nvSpPr>
        <p:spPr>
          <a:xfrm>
            <a:off x="6788257" y="6358878"/>
            <a:ext cx="97973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fld id="{7E47A86D-EEB9-C74E-AC24-B9D1E6A4A89D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45472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from the outside and working in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0940" y="1175337"/>
            <a:ext cx="2349125" cy="437223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 smtClean="0"/>
              <a:t>	</a:t>
            </a:r>
            <a:r>
              <a:rPr lang="en-US" sz="1500" dirty="0" smtClean="0"/>
              <a:t>Inner Detector Support (IDS) installed in STAR   for Run 12</a:t>
            </a: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500" dirty="0" smtClean="0"/>
              <a:t>	PXL engineering test  w/ 3 sectors scheduled Run 13</a:t>
            </a: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500" dirty="0" smtClean="0"/>
              <a:t>	HFT (of course) not installed but this is where it will go   (note that PXL can go in later :-)</a:t>
            </a: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500" dirty="0" smtClean="0"/>
              <a:t>	Carbon Fiber composite structures are a Core Competency of the LBNL Engineering Division </a:t>
            </a:r>
            <a:r>
              <a:rPr lang="en-US" sz="1500" dirty="0" smtClean="0">
                <a:sym typeface="Symbol"/>
              </a:rPr>
              <a:t> Synergy</a:t>
            </a:r>
            <a:endParaRPr lang="en-US" sz="1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fld id="{7E47A86D-EEB9-C74E-AC24-B9D1E6A4A89D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Picture 5" descr="015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866" y="1211887"/>
            <a:ext cx="6217920" cy="4663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800" y="406491"/>
            <a:ext cx="7285200" cy="604662"/>
          </a:xfrm>
        </p:spPr>
        <p:txBody>
          <a:bodyPr/>
          <a:lstStyle/>
          <a:p>
            <a:r>
              <a:rPr lang="en-US" dirty="0" smtClean="0"/>
              <a:t>The SSD is an Existing Detector </a:t>
            </a:r>
            <a:r>
              <a:rPr lang="en-US" dirty="0" smtClean="0">
                <a:sym typeface="Symbol"/>
              </a:rPr>
              <a:t> Upgrade</a:t>
            </a:r>
            <a:endParaRPr lang="en-US" dirty="0"/>
          </a:p>
        </p:txBody>
      </p:sp>
      <p:pic>
        <p:nvPicPr>
          <p:cNvPr id="5" name="Content Placeholder 4" descr="ssd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3334" y="986343"/>
            <a:ext cx="8229600" cy="4680751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85414" y="5626454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  </a:t>
            </a:r>
            <a:r>
              <a:rPr lang="en-US" dirty="0" smtClean="0">
                <a:sym typeface="Symbol"/>
              </a:rPr>
              <a:t> </a:t>
            </a:r>
            <a:r>
              <a:rPr lang="en-US" dirty="0" smtClean="0"/>
              <a:t>Upgrade the electronics, cooling and DAQ to allow for  200 Hz  </a:t>
            </a:r>
            <a:r>
              <a:rPr lang="en-US" dirty="0" smtClean="0">
                <a:sym typeface="Symbol"/>
              </a:rPr>
              <a:t>  1 kHz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ym typeface="Symbol"/>
              </a:rPr>
              <a:t>    EE and management responsibilities at LBL, ladder board upgrade from </a:t>
            </a:r>
            <a:r>
              <a:rPr lang="en-US" dirty="0" err="1" smtClean="0">
                <a:sym typeface="Symbol"/>
              </a:rPr>
              <a:t>Subatech</a:t>
            </a:r>
            <a:endParaRPr lang="en-US" dirty="0" smtClean="0">
              <a:sym typeface="Symbo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917" y="1655202"/>
            <a:ext cx="4408037" cy="3466575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176" y="5444488"/>
            <a:ext cx="5024120" cy="638810"/>
          </a:xfrm>
          <a:prstGeom prst="rect">
            <a:avLst/>
          </a:prstGeom>
        </p:spPr>
      </p:pic>
      <p:grpSp>
        <p:nvGrpSpPr>
          <p:cNvPr id="4" name="Group 6"/>
          <p:cNvGrpSpPr/>
          <p:nvPr/>
        </p:nvGrpSpPr>
        <p:grpSpPr>
          <a:xfrm>
            <a:off x="4812612" y="1717017"/>
            <a:ext cx="3874188" cy="3113762"/>
            <a:chOff x="5024120" y="1706943"/>
            <a:chExt cx="3874188" cy="3113762"/>
          </a:xfrm>
        </p:grpSpPr>
        <p:pic>
          <p:nvPicPr>
            <p:cNvPr id="8" name="Picture 7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24120" y="1706943"/>
              <a:ext cx="3874188" cy="2723786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5216364" y="4451373"/>
              <a:ext cx="2356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Details of wire bonding</a:t>
              </a:r>
              <a:endParaRPr lang="en-US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351580" y="4940108"/>
            <a:ext cx="2581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24 ladders, liquid cooling.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2983008" y="4001929"/>
            <a:ext cx="156432" cy="9381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055480" y="5254732"/>
            <a:ext cx="21877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Prototype Ladder</a:t>
            </a:r>
          </a:p>
          <a:p>
            <a:r>
              <a:rPr lang="en-US" dirty="0" smtClean="0"/>
              <a:t>S:N &gt; 20:1</a:t>
            </a:r>
          </a:p>
          <a:p>
            <a:r>
              <a:rPr lang="en-US" dirty="0" smtClean="0"/>
              <a:t>&gt; 99.9% live channels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34800" y="406491"/>
            <a:ext cx="7915120" cy="604662"/>
          </a:xfrm>
        </p:spPr>
        <p:txBody>
          <a:bodyPr/>
          <a:lstStyle/>
          <a:p>
            <a:r>
              <a:rPr lang="en-US" dirty="0" smtClean="0"/>
              <a:t>Intermediate Silicon Tracker</a:t>
            </a:r>
            <a:endParaRPr lang="en-US" dirty="0"/>
          </a:p>
        </p:txBody>
      </p:sp>
      <p:sp>
        <p:nvSpPr>
          <p:cNvPr id="16" name="Slide Number Placeholder 3"/>
          <p:cNvSpPr txBox="1">
            <a:spLocks/>
          </p:cNvSpPr>
          <p:nvPr/>
        </p:nvSpPr>
        <p:spPr>
          <a:xfrm>
            <a:off x="6788257" y="6358878"/>
            <a:ext cx="97973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fld id="{7E47A86D-EEB9-C74E-AC24-B9D1E6A4A89D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3370" y="1048477"/>
            <a:ext cx="23331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LBL Engineering Div staff members are fabricating the IST staves w/experience based on ATLAS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Fab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and R&amp;D     work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51689" y="1151118"/>
            <a:ext cx="2473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Lead by MIT and UIC</a:t>
            </a:r>
          </a:p>
        </p:txBody>
      </p:sp>
    </p:spTree>
    <p:extLst>
      <p:ext uri="{BB962C8B-B14F-4D97-AF65-F5344CB8AC3E}">
        <p14:creationId xmlns="" xmlns:p14="http://schemas.microsoft.com/office/powerpoint/2010/main" val="364091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>
            <a:lum bright="28000" contrast="42000"/>
          </a:blip>
          <a:srcRect b="4248"/>
          <a:stretch>
            <a:fillRect/>
          </a:stretch>
        </p:blipFill>
        <p:spPr bwMode="auto">
          <a:xfrm>
            <a:off x="4267200" y="944880"/>
            <a:ext cx="4191000" cy="2363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292" name="Rectangle 7"/>
          <p:cNvSpPr>
            <a:spLocks noChangeArrowheads="1"/>
          </p:cNvSpPr>
          <p:nvPr/>
        </p:nvSpPr>
        <p:spPr bwMode="auto">
          <a:xfrm>
            <a:off x="444765" y="1519344"/>
            <a:ext cx="3352800" cy="59055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defTabSz="457200">
              <a:spcBef>
                <a:spcPts val="1125"/>
              </a:spcBef>
              <a:buClr>
                <a:srgbClr val="009999"/>
              </a:buClr>
              <a:buSzPct val="100000"/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dirty="0"/>
              <a:t>Mechanical support with kinematic mounts (insertion side)</a:t>
            </a:r>
          </a:p>
        </p:txBody>
      </p:sp>
      <p:sp>
        <p:nvSpPr>
          <p:cNvPr id="12294" name="Text Box 24"/>
          <p:cNvSpPr txBox="1">
            <a:spLocks noChangeArrowheads="1"/>
          </p:cNvSpPr>
          <p:nvPr/>
        </p:nvSpPr>
        <p:spPr bwMode="auto">
          <a:xfrm>
            <a:off x="5029200" y="3337560"/>
            <a:ext cx="3695700" cy="1209675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0000FF"/>
                </a:solidFill>
              </a:rPr>
              <a:t>Insertion from one side</a:t>
            </a:r>
          </a:p>
          <a:p>
            <a:r>
              <a:rPr lang="en-US" sz="1800" b="1">
                <a:solidFill>
                  <a:srgbClr val="0000FF"/>
                </a:solidFill>
              </a:rPr>
              <a:t>2 layers</a:t>
            </a:r>
          </a:p>
          <a:p>
            <a:r>
              <a:rPr lang="en-US" sz="1800" b="1">
                <a:solidFill>
                  <a:srgbClr val="0000FF"/>
                </a:solidFill>
              </a:rPr>
              <a:t>5 sectors / half (10 sectors total)</a:t>
            </a:r>
          </a:p>
          <a:p>
            <a:r>
              <a:rPr lang="en-US" sz="1800" b="1">
                <a:solidFill>
                  <a:srgbClr val="0000FF"/>
                </a:solidFill>
              </a:rPr>
              <a:t>4 ladders/sector</a:t>
            </a:r>
          </a:p>
        </p:txBody>
      </p:sp>
      <p:pic>
        <p:nvPicPr>
          <p:cNvPr id="12296" name="Picture 11" descr="super module business end"/>
          <p:cNvPicPr>
            <a:picLocks noChangeAspect="1" noChangeArrowheads="1"/>
          </p:cNvPicPr>
          <p:nvPr/>
        </p:nvPicPr>
        <p:blipFill>
          <a:blip r:embed="rId3" cstate="print">
            <a:lum bright="34000" contrast="36000"/>
          </a:blip>
          <a:srcRect l="17082" b="10887"/>
          <a:stretch>
            <a:fillRect/>
          </a:stretch>
        </p:blipFill>
        <p:spPr bwMode="auto">
          <a:xfrm>
            <a:off x="304800" y="2962275"/>
            <a:ext cx="4191000" cy="32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3352800" y="5029202"/>
            <a:ext cx="5184775" cy="1065213"/>
            <a:chOff x="2208" y="3360"/>
            <a:chExt cx="3266" cy="671"/>
          </a:xfrm>
        </p:grpSpPr>
        <p:pic>
          <p:nvPicPr>
            <p:cNvPr id="12306" name="Picture 6"/>
            <p:cNvPicPr>
              <a:picLocks noChangeAspect="1" noChangeArrowheads="1"/>
            </p:cNvPicPr>
            <p:nvPr/>
          </p:nvPicPr>
          <p:blipFill>
            <a:blip r:embed="rId4" cstate="print">
              <a:lum bright="12000" contrast="36000"/>
            </a:blip>
            <a:srcRect/>
            <a:stretch>
              <a:fillRect/>
            </a:stretch>
          </p:blipFill>
          <p:spPr bwMode="auto">
            <a:xfrm>
              <a:off x="2208" y="3360"/>
              <a:ext cx="3266" cy="64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12307" name="TextBox 19"/>
            <p:cNvSpPr txBox="1">
              <a:spLocks noChangeArrowheads="1"/>
            </p:cNvSpPr>
            <p:nvPr/>
          </p:nvSpPr>
          <p:spPr bwMode="auto">
            <a:xfrm>
              <a:off x="2704" y="3858"/>
              <a:ext cx="1796" cy="1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/>
                <a:t>Aluminum conductor Ladder Flex Cable</a:t>
              </a:r>
            </a:p>
          </p:txBody>
        </p:sp>
      </p:grpSp>
      <p:sp>
        <p:nvSpPr>
          <p:cNvPr id="12298" name="Rectangle 5"/>
          <p:cNvSpPr>
            <a:spLocks noChangeArrowheads="1"/>
          </p:cNvSpPr>
          <p:nvPr/>
        </p:nvSpPr>
        <p:spPr bwMode="auto">
          <a:xfrm>
            <a:off x="4221480" y="4627880"/>
            <a:ext cx="2743200" cy="59055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defTabSz="457200">
              <a:spcBef>
                <a:spcPts val="1125"/>
              </a:spcBef>
              <a:buClr>
                <a:srgbClr val="009999"/>
              </a:buClr>
              <a:buSzPct val="100000"/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dirty="0" smtClean="0"/>
              <a:t>Ladder </a:t>
            </a:r>
            <a:r>
              <a:rPr lang="en-GB" sz="1600" dirty="0"/>
              <a:t>with 10 MAPS sensors (~ 2</a:t>
            </a:r>
            <a:r>
              <a:rPr lang="en-US" sz="1600" dirty="0"/>
              <a:t>×</a:t>
            </a:r>
            <a:r>
              <a:rPr lang="en-GB" sz="1600" dirty="0"/>
              <a:t>2 cm each)</a:t>
            </a:r>
          </a:p>
        </p:txBody>
      </p:sp>
      <p:sp>
        <p:nvSpPr>
          <p:cNvPr id="12299" name="Line 25"/>
          <p:cNvSpPr>
            <a:spLocks noChangeShapeType="1"/>
          </p:cNvSpPr>
          <p:nvPr/>
        </p:nvSpPr>
        <p:spPr bwMode="auto">
          <a:xfrm>
            <a:off x="3797564" y="1791478"/>
            <a:ext cx="2069835" cy="11352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300" name="AutoShape 26"/>
          <p:cNvSpPr>
            <a:spLocks noChangeArrowheads="1"/>
          </p:cNvSpPr>
          <p:nvPr/>
        </p:nvSpPr>
        <p:spPr bwMode="auto">
          <a:xfrm rot="2100000">
            <a:off x="2133335" y="5102849"/>
            <a:ext cx="1371937" cy="165945"/>
          </a:xfrm>
          <a:prstGeom prst="rightArrow">
            <a:avLst>
              <a:gd name="adj1" fmla="val 50000"/>
              <a:gd name="adj2" fmla="val 12605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01" name="Rectangle 7"/>
          <p:cNvSpPr>
            <a:spLocks noChangeArrowheads="1"/>
          </p:cNvSpPr>
          <p:nvPr/>
        </p:nvSpPr>
        <p:spPr bwMode="auto">
          <a:xfrm>
            <a:off x="450674" y="2294608"/>
            <a:ext cx="2413000" cy="59055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defTabSz="457200">
              <a:spcBef>
                <a:spcPts val="1125"/>
              </a:spcBef>
              <a:buClr>
                <a:srgbClr val="009999"/>
              </a:buClr>
              <a:buSzPct val="100000"/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dirty="0"/>
              <a:t>carbon </a:t>
            </a:r>
            <a:r>
              <a:rPr lang="en-GB" sz="1600" dirty="0" err="1"/>
              <a:t>fiber</a:t>
            </a:r>
            <a:r>
              <a:rPr lang="en-GB" sz="1600" dirty="0"/>
              <a:t> sector tubes (~ </a:t>
            </a:r>
            <a:r>
              <a:rPr lang="en-GB" sz="1600" dirty="0" smtClean="0"/>
              <a:t>200 </a:t>
            </a:r>
            <a:r>
              <a:rPr lang="en-US" sz="1600" dirty="0" smtClean="0"/>
              <a:t>µ</a:t>
            </a:r>
            <a:r>
              <a:rPr lang="en-GB" sz="1600" dirty="0" smtClean="0"/>
              <a:t>m </a:t>
            </a:r>
            <a:r>
              <a:rPr lang="en-GB" sz="1600" dirty="0"/>
              <a:t>thick)</a:t>
            </a:r>
          </a:p>
        </p:txBody>
      </p:sp>
      <p:sp>
        <p:nvSpPr>
          <p:cNvPr id="12302" name="Line 28"/>
          <p:cNvSpPr>
            <a:spLocks noChangeShapeType="1"/>
          </p:cNvSpPr>
          <p:nvPr/>
        </p:nvSpPr>
        <p:spPr bwMode="auto">
          <a:xfrm flipH="1">
            <a:off x="1143000" y="2971800"/>
            <a:ext cx="8382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305" name="Text Box 31"/>
          <p:cNvSpPr txBox="1">
            <a:spLocks noChangeArrowheads="1"/>
          </p:cNvSpPr>
          <p:nvPr/>
        </p:nvSpPr>
        <p:spPr bwMode="auto">
          <a:xfrm>
            <a:off x="5931852" y="5953760"/>
            <a:ext cx="6254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20 cm</a:t>
            </a:r>
          </a:p>
        </p:txBody>
      </p:sp>
      <p:sp>
        <p:nvSpPr>
          <p:cNvPr id="12304" name="Line 30"/>
          <p:cNvSpPr>
            <a:spLocks noChangeShapeType="1"/>
          </p:cNvSpPr>
          <p:nvPr/>
        </p:nvSpPr>
        <p:spPr bwMode="auto">
          <a:xfrm>
            <a:off x="4246880" y="6126480"/>
            <a:ext cx="1644332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 type="triangl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" name="Line 30"/>
          <p:cNvSpPr>
            <a:spLocks noChangeShapeType="1"/>
          </p:cNvSpPr>
          <p:nvPr/>
        </p:nvSpPr>
        <p:spPr bwMode="auto">
          <a:xfrm>
            <a:off x="6624320" y="6126480"/>
            <a:ext cx="1644332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PXL Detector Mechanical Design</a:t>
            </a:r>
            <a:endParaRPr lang="en-US" dirty="0"/>
          </a:p>
        </p:txBody>
      </p:sp>
      <p:sp>
        <p:nvSpPr>
          <p:cNvPr id="1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8257" y="6394048"/>
            <a:ext cx="979734" cy="365125"/>
          </a:xfrm>
        </p:spPr>
        <p:txBody>
          <a:bodyPr/>
          <a:lstStyle/>
          <a:p>
            <a:r>
              <a:rPr lang="en-US" dirty="0" smtClean="0"/>
              <a:t> </a:t>
            </a:r>
            <a:fld id="{7E47A86D-EEB9-C74E-AC24-B9D1E6A4A89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44131" y="1029815"/>
            <a:ext cx="3481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Lead by LBL: RNC &amp; Eng. Div.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www-eng.lbl.gov/~jhsilber/photos/kin_mount_insertion_1st_test_photos_Nov2011/large/00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8413" b="18149"/>
          <a:stretch>
            <a:fillRect/>
          </a:stretch>
        </p:blipFill>
        <p:spPr bwMode="auto">
          <a:xfrm>
            <a:off x="441960" y="1036320"/>
            <a:ext cx="2798064" cy="27397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4" descr="http://www-eng.lbl.gov/~jhsilber/photos/kin_mount_insertion_1st_test_photos_Nov2011/large/0001.jpg"/>
          <p:cNvPicPr>
            <a:picLocks noChangeAspect="1"/>
          </p:cNvPicPr>
          <p:nvPr/>
        </p:nvPicPr>
        <p:blipFill>
          <a:blip r:embed="rId3" cstate="print"/>
          <a:srcRect t="15278" r="16319" b="11574"/>
          <a:stretch>
            <a:fillRect/>
          </a:stretch>
        </p:blipFill>
        <p:spPr bwMode="auto">
          <a:xfrm>
            <a:off x="3454400" y="1036320"/>
            <a:ext cx="4177976" cy="2743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2" descr="C:\Documents and Settings\Howard Wieman\My Documents\aps project\mechanical\PXL phase 1 oct 24 2008 A\out2\pics ladder assembly\P10004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" y="3997960"/>
            <a:ext cx="4103688" cy="27384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6" descr="Q:\monthly report\monthly report feb 2011\photo (3)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526" t="10288" r="17394"/>
          <a:stretch/>
        </p:blipFill>
        <p:spPr bwMode="auto">
          <a:xfrm>
            <a:off x="4785360" y="3997959"/>
            <a:ext cx="2867483" cy="27432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34800" y="406491"/>
            <a:ext cx="7529040" cy="604662"/>
          </a:xfrm>
        </p:spPr>
        <p:txBody>
          <a:bodyPr/>
          <a:lstStyle/>
          <a:p>
            <a:r>
              <a:rPr lang="en-US" dirty="0" smtClean="0"/>
              <a:t>PXL Hardware for Engineering Test in Run13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754443" y="1778000"/>
            <a:ext cx="149115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Dummy ladders shown  (heaters to test cooling 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real ladders with Ultimate chips are under construction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PXL Full Chain Test</a:t>
            </a:r>
            <a:endParaRPr lang="en-US" dirty="0"/>
          </a:p>
        </p:txBody>
      </p:sp>
      <p:pic>
        <p:nvPicPr>
          <p:cNvPr id="4" name="Picture 3" descr="P1000354.JPG"/>
          <p:cNvPicPr>
            <a:picLocks noChangeAspect="1"/>
          </p:cNvPicPr>
          <p:nvPr/>
        </p:nvPicPr>
        <p:blipFill>
          <a:blip r:embed="rId2" cstate="print"/>
          <a:srcRect t="7295" b="25321"/>
          <a:stretch>
            <a:fillRect/>
          </a:stretch>
        </p:blipFill>
        <p:spPr>
          <a:xfrm>
            <a:off x="381000" y="1600200"/>
            <a:ext cx="8305800" cy="37352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25248" y="5517394"/>
            <a:ext cx="1164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Ladder(s)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93638" y="5517394"/>
            <a:ext cx="12853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RDO</a:t>
            </a:r>
          </a:p>
          <a:p>
            <a:pPr algn="ctr"/>
            <a:r>
              <a:rPr lang="en-US" sz="1200" dirty="0" smtClean="0"/>
              <a:t>Read Out Board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3743866" y="5517394"/>
            <a:ext cx="19323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MTB</a:t>
            </a:r>
          </a:p>
          <a:p>
            <a:pPr algn="ctr"/>
            <a:r>
              <a:rPr lang="en-US" sz="1200" dirty="0" smtClean="0"/>
              <a:t>Mass Termination Board</a:t>
            </a:r>
            <a:endParaRPr lang="en-US" sz="1200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8257" y="6394048"/>
            <a:ext cx="979734" cy="365125"/>
          </a:xfrm>
        </p:spPr>
        <p:txBody>
          <a:bodyPr/>
          <a:lstStyle/>
          <a:p>
            <a:r>
              <a:rPr lang="en-US" dirty="0" smtClean="0"/>
              <a:t> </a:t>
            </a:r>
            <a:fld id="{7E47A86D-EEB9-C74E-AC24-B9D1E6A4A89D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HFT Management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69467" y="1426101"/>
            <a:ext cx="5169694" cy="4253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3701014" y="4304582"/>
            <a:ext cx="1869370" cy="376687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922218" y="4081731"/>
            <a:ext cx="1013700" cy="373702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393999" y="5094011"/>
            <a:ext cx="888521" cy="4614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115186" y="5094011"/>
            <a:ext cx="888521" cy="4614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376093" y="4456152"/>
            <a:ext cx="1135140" cy="373702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706772" y="4029974"/>
            <a:ext cx="1869370" cy="377259"/>
          </a:xfrm>
          <a:prstGeom prst="ellipse">
            <a:avLst/>
          </a:prstGeom>
          <a:noFill/>
          <a:ln w="19050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 Plan and First Physics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926" y="1284316"/>
            <a:ext cx="8764434" cy="4769510"/>
          </a:xfrm>
        </p:spPr>
        <p:txBody>
          <a:bodyPr/>
          <a:lstStyle/>
          <a:p>
            <a:pPr>
              <a:spcBef>
                <a:spcPts val="600"/>
              </a:spcBef>
              <a:buFont typeface="Arial" charset="0"/>
              <a:buAutoNum type="arabicParenR"/>
            </a:pPr>
            <a:r>
              <a:rPr lang="en-US" sz="2000" dirty="0" smtClean="0"/>
              <a:t>HFT 3 sectors in Y13:  </a:t>
            </a:r>
            <a:r>
              <a:rPr lang="en-US" sz="2000" dirty="0" err="1" smtClean="0"/>
              <a:t>p+p</a:t>
            </a:r>
            <a:r>
              <a:rPr lang="en-US" sz="2000" dirty="0" smtClean="0"/>
              <a:t> 500 </a:t>
            </a:r>
            <a:r>
              <a:rPr lang="en-US" sz="2000" dirty="0" err="1" smtClean="0"/>
              <a:t>GeV</a:t>
            </a:r>
            <a:r>
              <a:rPr lang="en-US" sz="2000" dirty="0" smtClean="0"/>
              <a:t>, </a:t>
            </a:r>
            <a:r>
              <a:rPr lang="en-US" sz="2000" dirty="0" err="1" smtClean="0"/>
              <a:t>Au+Au</a:t>
            </a:r>
            <a:r>
              <a:rPr lang="en-US" sz="2000" dirty="0" smtClean="0"/>
              <a:t> 15 </a:t>
            </a:r>
            <a:r>
              <a:rPr lang="en-US" sz="2000" dirty="0" err="1" smtClean="0"/>
              <a:t>GeV</a:t>
            </a:r>
            <a:r>
              <a:rPr lang="en-US" sz="2000" dirty="0" smtClean="0"/>
              <a:t>, </a:t>
            </a:r>
            <a:r>
              <a:rPr lang="en-US" sz="2000" dirty="0" err="1" smtClean="0">
                <a:solidFill>
                  <a:schemeClr val="bg1">
                    <a:lumMod val="65000"/>
                  </a:schemeClr>
                </a:solidFill>
              </a:rPr>
              <a:t>Au+Au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</a:rPr>
              <a:t> 200 </a:t>
            </a:r>
            <a:r>
              <a:rPr lang="en-US" sz="2000" dirty="0" err="1" smtClean="0">
                <a:solidFill>
                  <a:schemeClr val="bg1">
                    <a:lumMod val="65000"/>
                  </a:schemeClr>
                </a:solidFill>
              </a:rPr>
              <a:t>GeV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743956" lvl="1" indent="-342900">
              <a:spcBef>
                <a:spcPts val="600"/>
              </a:spcBef>
              <a:buFont typeface="+mj-lt"/>
              <a:buAutoNum type="alphaLcParenR"/>
            </a:pPr>
            <a:r>
              <a:rPr lang="en-US" sz="1800" dirty="0" smtClean="0"/>
              <a:t>  Detector engineering run.</a:t>
            </a:r>
          </a:p>
          <a:p>
            <a:pPr marL="743956" lvl="1" indent="-342900">
              <a:spcBef>
                <a:spcPts val="600"/>
              </a:spcBef>
              <a:buFont typeface="+mj-lt"/>
              <a:buAutoNum type="alphaLcParenR"/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</a:rPr>
              <a:t>  First look at v</a:t>
            </a:r>
            <a:r>
              <a:rPr lang="en-US" sz="1800" baseline="-25000" dirty="0" smtClean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</a:rPr>
              <a:t> and </a:t>
            </a:r>
            <a:r>
              <a:rPr lang="en-US" sz="1800" dirty="0" err="1" smtClean="0">
                <a:solidFill>
                  <a:schemeClr val="bg1">
                    <a:lumMod val="65000"/>
                  </a:schemeClr>
                </a:solidFill>
              </a:rPr>
              <a:t>R</a:t>
            </a:r>
            <a:r>
              <a:rPr lang="en-US" sz="1800" baseline="-25000" dirty="0" err="1" smtClean="0">
                <a:solidFill>
                  <a:schemeClr val="bg1">
                    <a:lumMod val="65000"/>
                  </a:schemeClr>
                </a:solidFill>
              </a:rPr>
              <a:t>cp</a:t>
            </a: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</a:rPr>
              <a:t> of D via charged daughters and displaced electrons</a:t>
            </a:r>
            <a:endParaRPr lang="en-US" sz="1800" baseline="30000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01056" lvl="1" indent="0">
              <a:spcBef>
                <a:spcPts val="600"/>
              </a:spcBef>
            </a:pPr>
            <a:endParaRPr lang="en-US" sz="800" dirty="0" smtClean="0"/>
          </a:p>
          <a:p>
            <a:pPr>
              <a:spcBef>
                <a:spcPts val="600"/>
              </a:spcBef>
              <a:buFont typeface="Arial" charset="0"/>
              <a:buAutoNum type="arabicParenR"/>
            </a:pPr>
            <a:r>
              <a:rPr lang="en-US" sz="2000" dirty="0" smtClean="0"/>
              <a:t>Full HFT in Y14:  &gt;10 weeks </a:t>
            </a:r>
            <a:r>
              <a:rPr lang="en-US" sz="2000" dirty="0" err="1" smtClean="0"/>
              <a:t>Au+Au</a:t>
            </a:r>
            <a:r>
              <a:rPr lang="en-US" sz="2000" dirty="0" smtClean="0"/>
              <a:t> 200 </a:t>
            </a:r>
            <a:r>
              <a:rPr lang="en-US" sz="2000" dirty="0" err="1" smtClean="0"/>
              <a:t>GeV</a:t>
            </a:r>
            <a:r>
              <a:rPr lang="en-US" sz="2000" dirty="0" smtClean="0"/>
              <a:t> </a:t>
            </a:r>
            <a:r>
              <a:rPr lang="en-US" altLang="zh-CN" sz="2000" dirty="0" smtClean="0"/>
              <a:t>and </a:t>
            </a:r>
            <a:r>
              <a:rPr lang="en-US" altLang="zh-CN" sz="2000" dirty="0" err="1" smtClean="0"/>
              <a:t>p+p</a:t>
            </a:r>
            <a:r>
              <a:rPr lang="en-US" altLang="zh-CN" sz="2000" dirty="0" smtClean="0"/>
              <a:t> 200 </a:t>
            </a:r>
            <a:r>
              <a:rPr lang="en-US" altLang="zh-CN" sz="2000" dirty="0" err="1" smtClean="0"/>
              <a:t>GeV</a:t>
            </a:r>
            <a:endParaRPr lang="en-US" sz="2000" dirty="0" smtClean="0"/>
          </a:p>
          <a:p>
            <a:pPr lvl="1">
              <a:spcBef>
                <a:spcPts val="600"/>
              </a:spcBef>
              <a:buFont typeface="Arial" charset="0"/>
              <a:buAutoNum type="alphaLcParenR"/>
            </a:pPr>
            <a:r>
              <a:rPr lang="en-US" altLang="zh-CN" sz="1800" dirty="0" smtClean="0"/>
              <a:t>v</a:t>
            </a:r>
            <a:r>
              <a:rPr lang="en-US" altLang="zh-CN" sz="1800" baseline="-25000" dirty="0" smtClean="0"/>
              <a:t>2</a:t>
            </a:r>
            <a:r>
              <a:rPr lang="en-US" altLang="zh-CN" sz="1800" dirty="0" smtClean="0"/>
              <a:t> and </a:t>
            </a:r>
            <a:r>
              <a:rPr lang="en-US" altLang="zh-CN" sz="1800" dirty="0" err="1" smtClean="0"/>
              <a:t>R</a:t>
            </a:r>
            <a:r>
              <a:rPr lang="en-US" altLang="zh-CN" sz="1800" baseline="-25000" dirty="0" err="1" smtClean="0"/>
              <a:t>cp</a:t>
            </a:r>
            <a:r>
              <a:rPr lang="en-US" altLang="zh-CN" sz="1800" dirty="0" smtClean="0"/>
              <a:t> of D/e with high precision.  R</a:t>
            </a:r>
            <a:r>
              <a:rPr lang="en-US" altLang="zh-CN" sz="1800" baseline="-25000" dirty="0" smtClean="0"/>
              <a:t>AA</a:t>
            </a:r>
            <a:r>
              <a:rPr lang="en-US" altLang="zh-CN" sz="1800" dirty="0" smtClean="0"/>
              <a:t> of D/e.</a:t>
            </a:r>
          </a:p>
          <a:p>
            <a:pPr lvl="1">
              <a:spcBef>
                <a:spcPts val="600"/>
              </a:spcBef>
              <a:buFont typeface="Arial" charset="0"/>
              <a:buAutoNum type="alphaLcParenR"/>
            </a:pPr>
            <a:r>
              <a:rPr lang="en-US" sz="1800" dirty="0" smtClean="0"/>
              <a:t>Correlations: e-D, e-</a:t>
            </a:r>
            <a:r>
              <a:rPr lang="en-US" sz="1800" dirty="0" smtClean="0">
                <a:latin typeface="Symbol" charset="2"/>
                <a:cs typeface="Symbol" charset="2"/>
              </a:rPr>
              <a:t>m</a:t>
            </a:r>
            <a:r>
              <a:rPr lang="en-US" sz="1800" dirty="0" smtClean="0"/>
              <a:t>  </a:t>
            </a:r>
            <a:r>
              <a:rPr lang="en-US" dirty="0" smtClean="0"/>
              <a:t>(note </a:t>
            </a:r>
            <a:r>
              <a:rPr lang="en-US" dirty="0" smtClean="0">
                <a:sym typeface="Symbol"/>
              </a:rPr>
              <a:t> comes via MTD detector)</a:t>
            </a:r>
            <a:endParaRPr lang="en-US" dirty="0" smtClean="0"/>
          </a:p>
          <a:p>
            <a:pPr lvl="1">
              <a:spcBef>
                <a:spcPts val="600"/>
              </a:spcBef>
              <a:buFont typeface="Arial" charset="0"/>
              <a:buAutoNum type="alphaLcParenR"/>
            </a:pPr>
            <a:r>
              <a:rPr lang="en-US" sz="1800" dirty="0" smtClean="0"/>
              <a:t>B </a:t>
            </a:r>
            <a:r>
              <a:rPr lang="en-US" sz="1800" dirty="0" smtClean="0">
                <a:sym typeface="Symbol"/>
              </a:rPr>
              <a:t> </a:t>
            </a:r>
            <a:r>
              <a:rPr lang="en-US" sz="1800" dirty="0" smtClean="0"/>
              <a:t>J/</a:t>
            </a:r>
            <a:r>
              <a:rPr lang="en-US" sz="1800" dirty="0" smtClean="0">
                <a:latin typeface="Symbol" charset="2"/>
                <a:cs typeface="Symbol" charset="2"/>
              </a:rPr>
              <a:t>y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via displaced electrons</a:t>
            </a:r>
            <a:endParaRPr lang="en-US" sz="1800" dirty="0" smtClean="0">
              <a:latin typeface="Symbol" charset="2"/>
              <a:cs typeface="Symbol" charset="2"/>
            </a:endParaRPr>
          </a:p>
          <a:p>
            <a:pPr lvl="1">
              <a:spcBef>
                <a:spcPts val="600"/>
              </a:spcBef>
              <a:buFont typeface="Arial" charset="0"/>
              <a:buAutoNum type="alphaLcParenR"/>
            </a:pPr>
            <a:endParaRPr lang="en-US" sz="800" dirty="0" smtClean="0">
              <a:latin typeface="Symbol" charset="2"/>
              <a:cs typeface="Symbol" charset="2"/>
            </a:endParaRPr>
          </a:p>
          <a:p>
            <a:pPr>
              <a:spcBef>
                <a:spcPts val="600"/>
              </a:spcBef>
              <a:buFont typeface="Arial" charset="0"/>
              <a:buAutoNum type="arabicParenR"/>
            </a:pPr>
            <a:r>
              <a:rPr lang="en-US" sz="2000" dirty="0" smtClean="0"/>
              <a:t>Y15  and beyond … </a:t>
            </a:r>
            <a:r>
              <a:rPr lang="en-US" sz="2000" dirty="0" err="1" smtClean="0"/>
              <a:t>Au+Au</a:t>
            </a:r>
            <a:r>
              <a:rPr lang="en-US" sz="2000" dirty="0" smtClean="0"/>
              <a:t> 200 </a:t>
            </a:r>
            <a:r>
              <a:rPr lang="en-US" sz="2000" dirty="0" err="1" smtClean="0"/>
              <a:t>GeV</a:t>
            </a:r>
            <a:r>
              <a:rPr lang="en-US" sz="2000" dirty="0" smtClean="0"/>
              <a:t> and pp 200 </a:t>
            </a:r>
            <a:r>
              <a:rPr lang="en-US" sz="2000" dirty="0" err="1" smtClean="0"/>
              <a:t>GeV</a:t>
            </a:r>
            <a:r>
              <a:rPr lang="en-US" sz="2000" dirty="0" smtClean="0"/>
              <a:t> high statistics</a:t>
            </a:r>
          </a:p>
          <a:p>
            <a:pPr lvl="1">
              <a:spcBef>
                <a:spcPts val="600"/>
              </a:spcBef>
              <a:buFont typeface="Arial" charset="0"/>
              <a:buAutoNum type="alphaLcParenR"/>
            </a:pPr>
            <a:r>
              <a:rPr lang="en-US" sz="1800" dirty="0" smtClean="0"/>
              <a:t>Systematic studies of v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 and R</a:t>
            </a:r>
            <a:r>
              <a:rPr lang="en-US" sz="1800" baseline="-25000" dirty="0" smtClean="0"/>
              <a:t>AA</a:t>
            </a:r>
            <a:r>
              <a:rPr lang="en-US" sz="1800" dirty="0" smtClean="0"/>
              <a:t>, centrality, path length, √S, etc…</a:t>
            </a:r>
          </a:p>
          <a:p>
            <a:pPr lvl="1">
              <a:spcBef>
                <a:spcPts val="600"/>
              </a:spcBef>
              <a:buFont typeface="Arial" charset="0"/>
              <a:buAutoNum type="alphaLcParenR"/>
            </a:pPr>
            <a:r>
              <a:rPr lang="en-US" sz="1800" dirty="0" smtClean="0">
                <a:sym typeface="Symbol" charset="0"/>
              </a:rPr>
              <a:t></a:t>
            </a:r>
            <a:r>
              <a:rPr lang="en-US" sz="1800" baseline="-25000" dirty="0" smtClean="0"/>
              <a:t>c</a:t>
            </a:r>
            <a:r>
              <a:rPr lang="en-US" sz="1800" dirty="0" smtClean="0"/>
              <a:t> baryon with sufficient statistics</a:t>
            </a:r>
          </a:p>
          <a:p>
            <a:pPr lvl="1">
              <a:spcBef>
                <a:spcPts val="600"/>
              </a:spcBef>
              <a:buFont typeface="Arial" charset="0"/>
              <a:buAutoNum type="alphaLcParenR"/>
            </a:pPr>
            <a:r>
              <a:rPr lang="en-US" sz="1800" dirty="0" smtClean="0"/>
              <a:t>Correlations: e-D, </a:t>
            </a:r>
            <a:r>
              <a:rPr lang="en-US" altLang="zh-CN" sz="1800" dirty="0" smtClean="0"/>
              <a:t>e-</a:t>
            </a:r>
            <a:r>
              <a:rPr lang="en-US" altLang="zh-CN" sz="1800" dirty="0" smtClean="0">
                <a:latin typeface="Symbol" charset="2"/>
                <a:cs typeface="Symbol" charset="2"/>
              </a:rPr>
              <a:t>m</a:t>
            </a:r>
            <a:r>
              <a:rPr lang="en-US" altLang="zh-CN" sz="1800" dirty="0" smtClean="0">
                <a:cs typeface="Arial"/>
              </a:rPr>
              <a:t>, </a:t>
            </a:r>
            <a:r>
              <a:rPr lang="en-US" sz="1800" dirty="0" smtClean="0"/>
              <a:t>D-</a:t>
            </a:r>
            <a:r>
              <a:rPr lang="en-US" sz="1800" dirty="0" err="1" smtClean="0"/>
              <a:t>Dbar</a:t>
            </a:r>
            <a:r>
              <a:rPr lang="en-US" sz="1800" dirty="0" smtClean="0"/>
              <a:t>, …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945" y="1186739"/>
            <a:ext cx="7390800" cy="4212310"/>
          </a:xfrm>
        </p:spPr>
        <p:txBody>
          <a:bodyPr/>
          <a:lstStyle/>
          <a:p>
            <a:r>
              <a:rPr lang="en-US" dirty="0" smtClean="0"/>
              <a:t>The Heavy Flavor Tracker will open a new era of heavy flavor studies at STAR</a:t>
            </a:r>
          </a:p>
          <a:p>
            <a:pPr lvl="1"/>
            <a:r>
              <a:rPr lang="en-US" dirty="0" smtClean="0"/>
              <a:t>Topological reconstruction of open charm</a:t>
            </a:r>
          </a:p>
          <a:p>
            <a:pPr lvl="1"/>
            <a:r>
              <a:rPr lang="en-US" dirty="0" smtClean="0"/>
              <a:t>Displaced vertex resonances &amp; displaced electron studies</a:t>
            </a:r>
          </a:p>
          <a:p>
            <a:endParaRPr lang="en-US" sz="800" dirty="0" smtClean="0"/>
          </a:p>
          <a:p>
            <a:r>
              <a:rPr lang="en-US" dirty="0" smtClean="0"/>
              <a:t>Exquisite spatial resolution is possible with the PXL detector</a:t>
            </a:r>
          </a:p>
          <a:p>
            <a:pPr lvl="1"/>
            <a:r>
              <a:rPr lang="en-US" dirty="0" smtClean="0"/>
              <a:t>20.7 </a:t>
            </a:r>
            <a:r>
              <a:rPr lang="en-US" dirty="0" smtClean="0">
                <a:sym typeface="Symbol"/>
              </a:rPr>
              <a:t>m pixels</a:t>
            </a:r>
          </a:p>
          <a:p>
            <a:pPr lvl="1"/>
            <a:r>
              <a:rPr lang="en-US" dirty="0" smtClean="0">
                <a:sym typeface="Symbol"/>
              </a:rPr>
              <a:t>25 m pointing resolution for </a:t>
            </a:r>
            <a:r>
              <a:rPr lang="en-US" dirty="0" err="1" smtClean="0">
                <a:sym typeface="Symbol"/>
              </a:rPr>
              <a:t>pions</a:t>
            </a:r>
            <a:r>
              <a:rPr lang="en-US" dirty="0" smtClean="0">
                <a:sym typeface="Symbol"/>
              </a:rPr>
              <a:t> at 1 </a:t>
            </a:r>
            <a:r>
              <a:rPr lang="en-US" dirty="0" err="1" smtClean="0">
                <a:sym typeface="Symbol"/>
              </a:rPr>
              <a:t>GeV</a:t>
            </a:r>
            <a:r>
              <a:rPr lang="en-US" dirty="0" smtClean="0">
                <a:sym typeface="Symbol"/>
              </a:rPr>
              <a:t>/c</a:t>
            </a:r>
            <a:endParaRPr lang="en-US" dirty="0" smtClean="0"/>
          </a:p>
          <a:p>
            <a:endParaRPr lang="en-US" sz="800" dirty="0" smtClean="0"/>
          </a:p>
          <a:p>
            <a:r>
              <a:rPr lang="en-US" dirty="0" smtClean="0"/>
              <a:t>The project is on schedule and (under) budget</a:t>
            </a:r>
          </a:p>
          <a:p>
            <a:pPr lvl="1"/>
            <a:r>
              <a:rPr lang="en-US" dirty="0" smtClean="0"/>
              <a:t>$16M project, $8M at LBL</a:t>
            </a:r>
          </a:p>
          <a:p>
            <a:pPr lvl="1"/>
            <a:r>
              <a:rPr lang="en-US" dirty="0" smtClean="0"/>
              <a:t>CD 2/3 approval granted October 2011</a:t>
            </a:r>
          </a:p>
          <a:p>
            <a:pPr lvl="1"/>
            <a:r>
              <a:rPr lang="en-US" dirty="0" smtClean="0"/>
              <a:t>Carbon Fiber components installed for Run 12 </a:t>
            </a:r>
          </a:p>
          <a:p>
            <a:pPr lvl="1"/>
            <a:r>
              <a:rPr lang="en-US" dirty="0" smtClean="0"/>
              <a:t>PXL Engineering test run scheduled for Run 13 </a:t>
            </a:r>
          </a:p>
          <a:p>
            <a:pPr lvl="1"/>
            <a:r>
              <a:rPr lang="en-US" dirty="0" smtClean="0"/>
              <a:t>Early completion date: HFT installed and tested by October 2013</a:t>
            </a:r>
          </a:p>
          <a:p>
            <a:pPr lvl="1"/>
            <a:r>
              <a:rPr lang="en-US" dirty="0" smtClean="0"/>
              <a:t>Full HFT: PXL plus IST and SSD on track for Run 14</a:t>
            </a:r>
          </a:p>
          <a:p>
            <a:pPr lvl="1"/>
            <a:r>
              <a:rPr lang="en-US" dirty="0" smtClean="0"/>
              <a:t>CD4 is scheduled for July 15, 2015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945" y="3219450"/>
            <a:ext cx="7390800" cy="246886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2012-10-24 STAR PXL Insertion Test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4978" y="155173"/>
            <a:ext cx="8229600" cy="658368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59026" y="155173"/>
            <a:ext cx="8786191" cy="6583680"/>
            <a:chOff x="159026" y="155173"/>
            <a:chExt cx="8786191" cy="6583680"/>
          </a:xfrm>
        </p:grpSpPr>
        <p:sp>
          <p:nvSpPr>
            <p:cNvPr id="7" name="Rectangle 6"/>
            <p:cNvSpPr/>
            <p:nvPr/>
          </p:nvSpPr>
          <p:spPr>
            <a:xfrm>
              <a:off x="159026" y="155173"/>
              <a:ext cx="8786191" cy="65836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760793" y="155173"/>
              <a:ext cx="7629875" cy="6583680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3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2011-11-14 kin mount insertion 1_1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4978" y="145013"/>
            <a:ext cx="8229600" cy="6583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2660" y="5544875"/>
            <a:ext cx="6832435" cy="428010"/>
          </a:xfrm>
        </p:spPr>
        <p:txBody>
          <a:bodyPr>
            <a:no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$8M of this scope takes place at LBL, currently ~$7M in-house</a:t>
            </a:r>
          </a:p>
          <a:p>
            <a:r>
              <a:rPr lang="en-US" sz="1600" dirty="0" smtClean="0">
                <a:solidFill>
                  <a:srgbClr val="0000FF"/>
                </a:solidFill>
              </a:rPr>
              <a:t>Contingency is still ~35% of ETC … so a very healthy project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6080" y="1107365"/>
            <a:ext cx="8229600" cy="4469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3647440" y="5110480"/>
            <a:ext cx="812800" cy="47623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627120" y="2001520"/>
            <a:ext cx="812800" cy="33528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627120" y="2580640"/>
            <a:ext cx="812800" cy="33528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647440" y="3068320"/>
            <a:ext cx="812800" cy="335280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627120" y="1706880"/>
            <a:ext cx="812800" cy="335280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20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52699996"/>
              </p:ext>
            </p:extLst>
          </p:nvPr>
        </p:nvGraphicFramePr>
        <p:xfrm>
          <a:off x="813128" y="1016905"/>
          <a:ext cx="7482898" cy="5107065"/>
        </p:xfrm>
        <a:graphic>
          <a:graphicData uri="http://schemas.openxmlformats.org/drawingml/2006/table">
            <a:tbl>
              <a:tblPr/>
              <a:tblGrid>
                <a:gridCol w="2496270"/>
                <a:gridCol w="2493314"/>
                <a:gridCol w="2493314"/>
              </a:tblGrid>
              <a:tr h="322471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PROJECT </a:t>
                      </a:r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STATUS as of Oct 9, 2012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616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Project Type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MIE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616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CD-1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Planned: 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Q4FY10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Actual: 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8/31/10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16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CD-2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Planned: 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Q4FY11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Actual: 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10/11/11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16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CD-3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Planned: 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Q4FY11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Actual: 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10/11/11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16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CD-4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Planned: 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Q3FY15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Actual</a:t>
                      </a: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  </a:t>
                      </a:r>
                      <a:r>
                        <a:rPr lang="en-US" sz="1800" b="0" i="0" u="none" strike="noStrike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TBD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16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TPC Percent Complete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Planned: 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_59_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Actual</a:t>
                      </a: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  </a:t>
                      </a:r>
                      <a:r>
                        <a:rPr lang="en-US" sz="1800" b="0" i="0" u="none" strike="noStrike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_38__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16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TPC Cost to Date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$5,307K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5616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TPC Committed to Date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$6,172K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45423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TPC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$16,687K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inc.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1,187 redirect)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5616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TEC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$16,387K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48058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Contingency Cost                   (w/Mgmt Reserve)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$3,458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_50__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to go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58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Contingency Schedule 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on CD-4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__18__months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_160_% (30 </a:t>
                      </a:r>
                      <a:r>
                        <a:rPr lang="en-US" sz="18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</a:t>
                      </a:r>
                      <a:r>
                        <a:rPr lang="en-US" sz="1800" b="0" i="0" u="none" strike="noStrike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to go)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16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CPI Cumulative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N/A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5616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SPI Cumulative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N/A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" b="28245"/>
          <a:stretch/>
        </p:blipFill>
        <p:spPr>
          <a:xfrm>
            <a:off x="143228" y="1110498"/>
            <a:ext cx="8963142" cy="48140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A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918" r="4273" b="1979"/>
          <a:stretch>
            <a:fillRect/>
          </a:stretch>
        </p:blipFill>
        <p:spPr>
          <a:xfrm>
            <a:off x="1371566" y="1112551"/>
            <a:ext cx="6127277" cy="4150042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solidFill>
                  <a:srgbClr val="000000"/>
                </a:solidFill>
                <a:latin typeface="Arial" pitchFamily="-108" charset="0"/>
                <a:cs typeface="宋体" pitchFamily="-108" charset="-122"/>
              </a:rPr>
              <a:t>DCA resolution performance   r-phi and z </a:t>
            </a:r>
            <a:endParaRPr lang="en-US" dirty="0"/>
          </a:p>
        </p:txBody>
      </p:sp>
      <p:sp>
        <p:nvSpPr>
          <p:cNvPr id="94215" name="Text Box 7"/>
          <p:cNvSpPr txBox="1">
            <a:spLocks noChangeArrowheads="1"/>
          </p:cNvSpPr>
          <p:nvPr/>
        </p:nvSpPr>
        <p:spPr bwMode="auto">
          <a:xfrm>
            <a:off x="1757179" y="5261088"/>
            <a:ext cx="6219542" cy="1001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32" tIns="45716" rIns="91432" bIns="45716">
            <a:spAutoFit/>
          </a:bodyPr>
          <a:lstStyle/>
          <a:p>
            <a:pPr>
              <a:lnSpc>
                <a:spcPct val="110000"/>
              </a:lnSpc>
            </a:pPr>
            <a:r>
              <a:rPr lang="en-US" b="1" dirty="0"/>
              <a:t>GEANT:</a:t>
            </a:r>
            <a:r>
              <a:rPr lang="en-US" dirty="0"/>
              <a:t>  Realistic detector geometry + Standard STAR tracking</a:t>
            </a:r>
          </a:p>
          <a:p>
            <a:pPr>
              <a:lnSpc>
                <a:spcPct val="110000"/>
              </a:lnSpc>
            </a:pPr>
            <a:r>
              <a:rPr lang="en-US" baseline="0" dirty="0"/>
              <a:t>		including the pixel pileup hits at RHIC-II </a:t>
            </a:r>
            <a:r>
              <a:rPr lang="en-US" baseline="0" dirty="0" smtClean="0"/>
              <a:t>luminosity</a:t>
            </a:r>
          </a:p>
          <a:p>
            <a:pPr>
              <a:lnSpc>
                <a:spcPct val="110000"/>
              </a:lnSpc>
            </a:pPr>
            <a:r>
              <a:rPr lang="en-US" dirty="0"/>
              <a:t>G</a:t>
            </a:r>
            <a:r>
              <a:rPr lang="en-US" dirty="0" smtClean="0"/>
              <a:t>oal with Al-based cable (Cu cable -&gt; 55 micron at 750 MeV/c K)</a:t>
            </a:r>
            <a:endParaRPr lang="en-US" baseline="0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6788257" y="6358878"/>
            <a:ext cx="97973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fld id="{7E47A86D-EEB9-C74E-AC24-B9D1E6A4A89D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803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3"/>
          <p:cNvGrpSpPr/>
          <p:nvPr/>
        </p:nvGrpSpPr>
        <p:grpSpPr>
          <a:xfrm>
            <a:off x="1090209" y="1190806"/>
            <a:ext cx="6744207" cy="4391080"/>
            <a:chOff x="669774" y="1142720"/>
            <a:chExt cx="7446061" cy="4995175"/>
          </a:xfrm>
        </p:grpSpPr>
        <p:pic>
          <p:nvPicPr>
            <p:cNvPr id="1026" name="Picture 2" descr="C:\Users\ECAnderssen_local\Desktop\Figures Integration\New Folder (2)\Explode\Snap5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77055" y="1243847"/>
              <a:ext cx="7038780" cy="4894048"/>
            </a:xfrm>
            <a:prstGeom prst="rect">
              <a:avLst/>
            </a:prstGeom>
            <a:noFill/>
          </p:spPr>
        </p:pic>
        <p:sp>
          <p:nvSpPr>
            <p:cNvPr id="5" name="TextBox 4"/>
            <p:cNvSpPr txBox="1"/>
            <p:nvPr/>
          </p:nvSpPr>
          <p:spPr>
            <a:xfrm>
              <a:off x="669774" y="2911201"/>
              <a:ext cx="2434151" cy="11552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MSC</a:t>
              </a:r>
            </a:p>
            <a:p>
              <a:r>
                <a:rPr lang="en-US" b="1" dirty="0" smtClean="0"/>
                <a:t>P</a:t>
              </a:r>
              <a:r>
                <a:rPr lang="en-US" dirty="0" smtClean="0"/>
                <a:t>ixel </a:t>
              </a:r>
              <a:r>
                <a:rPr lang="en-US" b="1" dirty="0" smtClean="0"/>
                <a:t>I</a:t>
              </a:r>
              <a:r>
                <a:rPr lang="en-US" dirty="0" smtClean="0"/>
                <a:t>nsertion </a:t>
              </a:r>
              <a:r>
                <a:rPr lang="en-US" b="1" dirty="0" smtClean="0"/>
                <a:t>T</a:t>
              </a:r>
              <a:r>
                <a:rPr lang="en-US" dirty="0" smtClean="0"/>
                <a:t>ube</a:t>
              </a:r>
            </a:p>
            <a:p>
              <a:r>
                <a:rPr lang="en-US" b="1" dirty="0" smtClean="0"/>
                <a:t>P</a:t>
              </a:r>
              <a:r>
                <a:rPr lang="en-US" dirty="0" smtClean="0"/>
                <a:t>ixel </a:t>
              </a:r>
              <a:r>
                <a:rPr lang="en-US" b="1" dirty="0" smtClean="0"/>
                <a:t>S</a:t>
              </a:r>
              <a:r>
                <a:rPr lang="en-US" dirty="0" smtClean="0"/>
                <a:t>upport </a:t>
              </a:r>
              <a:r>
                <a:rPr lang="en-US" b="1" dirty="0" smtClean="0"/>
                <a:t>T</a:t>
              </a:r>
              <a:r>
                <a:rPr lang="en-US" dirty="0" smtClean="0"/>
                <a:t>ube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242637" y="1142720"/>
              <a:ext cx="2809009" cy="1680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/>
                <a:t>IDS</a:t>
              </a:r>
            </a:p>
            <a:p>
              <a:r>
                <a:rPr lang="en-US" b="1" dirty="0" smtClean="0"/>
                <a:t>E</a:t>
              </a:r>
              <a:r>
                <a:rPr lang="en-US" dirty="0" smtClean="0"/>
                <a:t>ast </a:t>
              </a:r>
              <a:r>
                <a:rPr lang="en-US" b="1" dirty="0" smtClean="0"/>
                <a:t>S</a:t>
              </a:r>
              <a:r>
                <a:rPr lang="en-US" dirty="0" smtClean="0"/>
                <a:t>upport </a:t>
              </a:r>
              <a:r>
                <a:rPr lang="en-US" b="1" dirty="0" smtClean="0"/>
                <a:t>C</a:t>
              </a:r>
              <a:r>
                <a:rPr lang="en-US" dirty="0" smtClean="0"/>
                <a:t>ylinder</a:t>
              </a:r>
            </a:p>
            <a:p>
              <a:r>
                <a:rPr lang="en-US" b="1" dirty="0" smtClean="0"/>
                <a:t>O</a:t>
              </a:r>
              <a:r>
                <a:rPr lang="en-US" dirty="0" smtClean="0"/>
                <a:t>uter </a:t>
              </a:r>
              <a:r>
                <a:rPr lang="en-US" b="1" dirty="0" smtClean="0"/>
                <a:t>S</a:t>
              </a:r>
              <a:r>
                <a:rPr lang="en-US" dirty="0" smtClean="0"/>
                <a:t>upport </a:t>
              </a:r>
              <a:r>
                <a:rPr lang="en-US" b="1" dirty="0" smtClean="0"/>
                <a:t>C</a:t>
              </a:r>
              <a:r>
                <a:rPr lang="en-US" dirty="0" smtClean="0"/>
                <a:t>ylinder</a:t>
              </a:r>
            </a:p>
            <a:p>
              <a:r>
                <a:rPr lang="en-US" b="1" dirty="0" smtClean="0"/>
                <a:t>W</a:t>
              </a:r>
              <a:r>
                <a:rPr lang="en-US" dirty="0" smtClean="0"/>
                <a:t>est </a:t>
              </a:r>
              <a:r>
                <a:rPr lang="en-US" b="1" dirty="0" smtClean="0"/>
                <a:t>S</a:t>
              </a:r>
              <a:r>
                <a:rPr lang="en-US" dirty="0" smtClean="0"/>
                <a:t>upport </a:t>
              </a:r>
              <a:r>
                <a:rPr lang="en-US" b="1" dirty="0" smtClean="0"/>
                <a:t>C</a:t>
              </a:r>
              <a:r>
                <a:rPr lang="en-US" dirty="0" smtClean="0"/>
                <a:t>ylinder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 rot="2058652">
              <a:off x="1512400" y="1527387"/>
              <a:ext cx="557967" cy="385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PIT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 rot="1962273">
              <a:off x="2687771" y="2338330"/>
              <a:ext cx="576872" cy="3337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PST</a:t>
              </a:r>
              <a:endParaRPr lang="en-US" sz="2000" dirty="0"/>
            </a:p>
          </p:txBody>
        </p:sp>
        <p:sp>
          <p:nvSpPr>
            <p:cNvPr id="9" name="TextBox 8"/>
            <p:cNvSpPr txBox="1"/>
            <p:nvPr/>
          </p:nvSpPr>
          <p:spPr>
            <a:xfrm rot="1987824">
              <a:off x="3722161" y="2950376"/>
              <a:ext cx="688952" cy="385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ESC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 rot="1973545">
              <a:off x="5260554" y="4037751"/>
              <a:ext cx="717309" cy="385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OSC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 rot="2028573">
              <a:off x="6975643" y="5093385"/>
              <a:ext cx="760520" cy="385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WSC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46921" y="2795255"/>
              <a:ext cx="879352" cy="3501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Shrouds</a:t>
              </a:r>
              <a:endParaRPr lang="en-US" sz="1400" dirty="0"/>
            </a:p>
          </p:txBody>
        </p:sp>
        <p:cxnSp>
          <p:nvCxnSpPr>
            <p:cNvPr id="13" name="Straight Arrow Connector 12"/>
            <p:cNvCxnSpPr>
              <a:stCxn id="12" idx="2"/>
            </p:cNvCxnSpPr>
            <p:nvPr/>
          </p:nvCxnSpPr>
          <p:spPr>
            <a:xfrm rot="5400000">
              <a:off x="6187268" y="2940841"/>
              <a:ext cx="94796" cy="50386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12" idx="2"/>
            </p:cNvCxnSpPr>
            <p:nvPr/>
          </p:nvCxnSpPr>
          <p:spPr>
            <a:xfrm rot="16200000" flipH="1">
              <a:off x="6444976" y="3186995"/>
              <a:ext cx="285471" cy="20222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 rot="2005596">
              <a:off x="1463905" y="1690561"/>
              <a:ext cx="2461967" cy="3337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M</a:t>
              </a:r>
              <a:r>
                <a:rPr lang="en-US" sz="2000" dirty="0" smtClean="0"/>
                <a:t>iddle </a:t>
              </a:r>
              <a:r>
                <a:rPr lang="en-US" sz="2000" b="1" dirty="0" smtClean="0"/>
                <a:t>S</a:t>
              </a:r>
              <a:r>
                <a:rPr lang="en-US" sz="2000" dirty="0" smtClean="0"/>
                <a:t>upport </a:t>
              </a:r>
              <a:r>
                <a:rPr lang="en-US" sz="2000" b="1" dirty="0" smtClean="0"/>
                <a:t>C</a:t>
              </a:r>
              <a:r>
                <a:rPr lang="en-US" sz="2000" dirty="0" smtClean="0"/>
                <a:t>ylinder</a:t>
              </a:r>
              <a:endParaRPr lang="en-US" sz="2000" dirty="0"/>
            </a:p>
          </p:txBody>
        </p:sp>
        <p:sp>
          <p:nvSpPr>
            <p:cNvPr id="16" name="TextBox 15"/>
            <p:cNvSpPr txBox="1"/>
            <p:nvPr/>
          </p:nvSpPr>
          <p:spPr>
            <a:xfrm rot="1994222">
              <a:off x="3459281" y="4507499"/>
              <a:ext cx="3646229" cy="4877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/>
                <a:t>I</a:t>
              </a:r>
              <a:r>
                <a:rPr lang="en-US" sz="3200" dirty="0" smtClean="0"/>
                <a:t>nner </a:t>
              </a:r>
              <a:r>
                <a:rPr lang="en-US" sz="3200" b="1" dirty="0" smtClean="0"/>
                <a:t>D</a:t>
              </a:r>
              <a:r>
                <a:rPr lang="en-US" sz="3200" dirty="0" smtClean="0"/>
                <a:t>etector </a:t>
              </a:r>
              <a:r>
                <a:rPr lang="en-US" sz="3200" b="1" dirty="0" smtClean="0"/>
                <a:t>S</a:t>
              </a:r>
              <a:r>
                <a:rPr lang="en-US" sz="3200" dirty="0" smtClean="0"/>
                <a:t>upport</a:t>
              </a:r>
              <a:endParaRPr lang="en-US" sz="3200" dirty="0"/>
            </a:p>
          </p:txBody>
        </p:sp>
        <p:sp>
          <p:nvSpPr>
            <p:cNvPr id="17" name="Striped Right Arrow 16"/>
            <p:cNvSpPr/>
            <p:nvPr/>
          </p:nvSpPr>
          <p:spPr>
            <a:xfrm rot="2111298">
              <a:off x="1243024" y="2005663"/>
              <a:ext cx="898663" cy="317795"/>
            </a:xfrm>
            <a:prstGeom prst="stripedRightArrow">
              <a:avLst>
                <a:gd name="adj1" fmla="val 46571"/>
                <a:gd name="adj2" fmla="val 91143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Striped Right Arrow 17"/>
            <p:cNvSpPr/>
            <p:nvPr/>
          </p:nvSpPr>
          <p:spPr>
            <a:xfrm rot="2031293">
              <a:off x="4523548" y="2930920"/>
              <a:ext cx="562794" cy="230709"/>
            </a:xfrm>
            <a:prstGeom prst="stripedRightArrow">
              <a:avLst>
                <a:gd name="adj1" fmla="val 46571"/>
                <a:gd name="adj2" fmla="val 91143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Striped Right Arrow 18"/>
            <p:cNvSpPr/>
            <p:nvPr/>
          </p:nvSpPr>
          <p:spPr>
            <a:xfrm rot="12810475">
              <a:off x="6770563" y="4391763"/>
              <a:ext cx="562794" cy="230709"/>
            </a:xfrm>
            <a:prstGeom prst="stripedRightArrow">
              <a:avLst>
                <a:gd name="adj1" fmla="val 46571"/>
                <a:gd name="adj2" fmla="val 91143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85600" y="5262363"/>
            <a:ext cx="4019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Carbon Fiber Structures provide support for 3 inner detector systems and FGT.</a:t>
            </a:r>
          </a:p>
          <a:p>
            <a:r>
              <a:rPr lang="en-US" dirty="0" smtClean="0"/>
              <a:t>All systems are highly integrated into IDS.</a:t>
            </a:r>
          </a:p>
        </p:txBody>
      </p:sp>
      <p:sp>
        <p:nvSpPr>
          <p:cNvPr id="4" name="Oval 3"/>
          <p:cNvSpPr/>
          <p:nvPr/>
        </p:nvSpPr>
        <p:spPr>
          <a:xfrm>
            <a:off x="3417656" y="1545096"/>
            <a:ext cx="4660881" cy="4150809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078641" y="3061463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Installed for run-12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Inner Detector Support (IDS)</a:t>
            </a:r>
            <a:endParaRPr lang="en-US" dirty="0"/>
          </a:p>
        </p:txBody>
      </p:sp>
      <p:sp>
        <p:nvSpPr>
          <p:cNvPr id="2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8257" y="6358878"/>
            <a:ext cx="979734" cy="365125"/>
          </a:xfrm>
        </p:spPr>
        <p:txBody>
          <a:bodyPr/>
          <a:lstStyle/>
          <a:p>
            <a:pPr algn="r"/>
            <a:r>
              <a:rPr lang="en-US" dirty="0" smtClean="0"/>
              <a:t> </a:t>
            </a:r>
            <a:fld id="{7E47A86D-EEB9-C74E-AC24-B9D1E6A4A89D}" type="slidenum">
              <a:rPr lang="en-US" sz="1400" b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pPr algn="r"/>
              <a:t>23</a:t>
            </a:fld>
            <a:endParaRPr lang="en-US" sz="14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791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800" y="406491"/>
            <a:ext cx="7601502" cy="604662"/>
          </a:xfrm>
        </p:spPr>
        <p:txBody>
          <a:bodyPr/>
          <a:lstStyle/>
          <a:p>
            <a:r>
              <a:rPr lang="en-US" dirty="0" smtClean="0"/>
              <a:t>Inner Detector Support Installed –  </a:t>
            </a:r>
            <a:r>
              <a:rPr lang="en-US" sz="2400" dirty="0" smtClean="0"/>
              <a:t>Sept 2012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5" name="Picture 4" descr="D08109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2449" y="1151843"/>
            <a:ext cx="7315200" cy="48586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800" y="406491"/>
            <a:ext cx="7461766" cy="604662"/>
          </a:xfrm>
        </p:spPr>
        <p:txBody>
          <a:bodyPr/>
          <a:lstStyle/>
          <a:p>
            <a:r>
              <a:rPr lang="en-US" dirty="0" smtClean="0"/>
              <a:t>Mechanical Engineering … much is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" name="Content Placeholder 4" descr="011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3022" y="1063153"/>
            <a:ext cx="6715354" cy="50365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3224" y="3589867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SSD Ladders go here</a:t>
            </a: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3882371" y="3252397"/>
            <a:ext cx="1247094" cy="559247"/>
          </a:xfrm>
          <a:prstGeom prst="straightConnector1">
            <a:avLst/>
          </a:prstGeom>
          <a:ln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291136" y="1323474"/>
            <a:ext cx="185286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Still To Do:</a:t>
            </a:r>
          </a:p>
          <a:p>
            <a:endParaRPr lang="en-US" dirty="0" smtClean="0"/>
          </a:p>
          <a:p>
            <a:r>
              <a:rPr lang="en-US" dirty="0" smtClean="0"/>
              <a:t>Split the shroud so it is easier to install the SSD ladders </a:t>
            </a:r>
          </a:p>
          <a:p>
            <a:endParaRPr lang="en-US" dirty="0" smtClean="0"/>
          </a:p>
          <a:p>
            <a:r>
              <a:rPr lang="en-US" dirty="0" smtClean="0"/>
              <a:t>Ladder Mounts</a:t>
            </a:r>
          </a:p>
          <a:p>
            <a:endParaRPr lang="en-US" dirty="0" smtClean="0"/>
          </a:p>
          <a:p>
            <a:r>
              <a:rPr lang="en-US" dirty="0" smtClean="0"/>
              <a:t>Air in and out   for SSD vacuum</a:t>
            </a:r>
          </a:p>
          <a:p>
            <a:endParaRPr lang="en-US" dirty="0" smtClean="0"/>
          </a:p>
          <a:p>
            <a:r>
              <a:rPr lang="en-US" dirty="0" smtClean="0"/>
              <a:t>Cable routing under the shroud &amp; ESC/WSC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5"/>
          <p:cNvGrpSpPr/>
          <p:nvPr/>
        </p:nvGrpSpPr>
        <p:grpSpPr>
          <a:xfrm>
            <a:off x="389020" y="2137610"/>
            <a:ext cx="1552222" cy="762000"/>
            <a:chOff x="152400" y="3413743"/>
            <a:chExt cx="1904997" cy="1371603"/>
          </a:xfrm>
        </p:grpSpPr>
        <p:sp>
          <p:nvSpPr>
            <p:cNvPr id="117" name="Rectangle 116"/>
            <p:cNvSpPr/>
            <p:nvPr/>
          </p:nvSpPr>
          <p:spPr bwMode="auto">
            <a:xfrm>
              <a:off x="152400" y="3413743"/>
              <a:ext cx="1904997" cy="1371603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ea typeface="ヒラギノ角ゴ Pro W3" pitchFamily="112" charset="-128"/>
              </a:endParaRPr>
            </a:p>
          </p:txBody>
        </p:sp>
        <p:sp>
          <p:nvSpPr>
            <p:cNvPr id="118" name="Line 3"/>
            <p:cNvSpPr>
              <a:spLocks noChangeShapeType="1"/>
            </p:cNvSpPr>
            <p:nvPr/>
          </p:nvSpPr>
          <p:spPr bwMode="auto">
            <a:xfrm>
              <a:off x="1952241" y="4059902"/>
              <a:ext cx="10515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9" name="Rectangle 4"/>
            <p:cNvSpPr>
              <a:spLocks noChangeArrowheads="1"/>
            </p:cNvSpPr>
            <p:nvPr/>
          </p:nvSpPr>
          <p:spPr bwMode="auto">
            <a:xfrm>
              <a:off x="304800" y="3685676"/>
              <a:ext cx="140208" cy="5613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120" name="Rectangle 5"/>
            <p:cNvSpPr>
              <a:spLocks noChangeArrowheads="1"/>
            </p:cNvSpPr>
            <p:nvPr/>
          </p:nvSpPr>
          <p:spPr bwMode="auto">
            <a:xfrm>
              <a:off x="304800" y="4396705"/>
              <a:ext cx="140208" cy="5613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121" name="Line 7"/>
            <p:cNvSpPr>
              <a:spLocks noChangeShapeType="1"/>
            </p:cNvSpPr>
            <p:nvPr/>
          </p:nvSpPr>
          <p:spPr bwMode="auto">
            <a:xfrm>
              <a:off x="445007" y="3704386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2" name="Line 8"/>
            <p:cNvSpPr>
              <a:spLocks noChangeShapeType="1"/>
            </p:cNvSpPr>
            <p:nvPr/>
          </p:nvSpPr>
          <p:spPr bwMode="auto">
            <a:xfrm>
              <a:off x="445007" y="4423604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3" name="AutoShape 11"/>
            <p:cNvSpPr>
              <a:spLocks noChangeArrowheads="1"/>
            </p:cNvSpPr>
            <p:nvPr/>
          </p:nvSpPr>
          <p:spPr bwMode="auto">
            <a:xfrm rot="16200000">
              <a:off x="626067" y="3669335"/>
              <a:ext cx="93557" cy="70104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4" name="AutoShape 12"/>
            <p:cNvSpPr>
              <a:spLocks noChangeArrowheads="1"/>
            </p:cNvSpPr>
            <p:nvPr/>
          </p:nvSpPr>
          <p:spPr bwMode="auto">
            <a:xfrm rot="16200000">
              <a:off x="628622" y="4386994"/>
              <a:ext cx="93557" cy="70104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5" name="Line 15"/>
            <p:cNvSpPr>
              <a:spLocks noChangeShapeType="1"/>
            </p:cNvSpPr>
            <p:nvPr/>
          </p:nvSpPr>
          <p:spPr bwMode="auto">
            <a:xfrm>
              <a:off x="899952" y="3910212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6" name="Line 16"/>
            <p:cNvSpPr>
              <a:spLocks noChangeShapeType="1"/>
            </p:cNvSpPr>
            <p:nvPr/>
          </p:nvSpPr>
          <p:spPr bwMode="auto">
            <a:xfrm>
              <a:off x="918207" y="4209593"/>
              <a:ext cx="175259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7" name="Line 19"/>
            <p:cNvSpPr>
              <a:spLocks noChangeShapeType="1"/>
            </p:cNvSpPr>
            <p:nvPr/>
          </p:nvSpPr>
          <p:spPr bwMode="auto">
            <a:xfrm>
              <a:off x="707896" y="3704387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8" name="Line 20"/>
            <p:cNvSpPr>
              <a:spLocks noChangeShapeType="1"/>
            </p:cNvSpPr>
            <p:nvPr/>
          </p:nvSpPr>
          <p:spPr bwMode="auto">
            <a:xfrm>
              <a:off x="712643" y="4420487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9" name="Line 21"/>
            <p:cNvSpPr>
              <a:spLocks noChangeShapeType="1"/>
            </p:cNvSpPr>
            <p:nvPr/>
          </p:nvSpPr>
          <p:spPr bwMode="auto">
            <a:xfrm>
              <a:off x="900682" y="3704387"/>
              <a:ext cx="0" cy="2058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0" name="Line 22"/>
            <p:cNvSpPr>
              <a:spLocks noChangeShapeType="1"/>
            </p:cNvSpPr>
            <p:nvPr/>
          </p:nvSpPr>
          <p:spPr bwMode="auto">
            <a:xfrm>
              <a:off x="913096" y="4212325"/>
              <a:ext cx="0" cy="2058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1" name="Rectangle 23"/>
            <p:cNvSpPr>
              <a:spLocks noChangeArrowheads="1"/>
            </p:cNvSpPr>
            <p:nvPr/>
          </p:nvSpPr>
          <p:spPr bwMode="auto">
            <a:xfrm>
              <a:off x="1093467" y="3854077"/>
              <a:ext cx="122682" cy="43036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2" name="Line 26"/>
            <p:cNvSpPr>
              <a:spLocks noChangeShapeType="1"/>
            </p:cNvSpPr>
            <p:nvPr/>
          </p:nvSpPr>
          <p:spPr bwMode="auto">
            <a:xfrm>
              <a:off x="1216149" y="4059902"/>
              <a:ext cx="21031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3" name="Rectangle 30"/>
            <p:cNvSpPr>
              <a:spLocks noChangeArrowheads="1"/>
            </p:cNvSpPr>
            <p:nvPr/>
          </p:nvSpPr>
          <p:spPr bwMode="auto">
            <a:xfrm>
              <a:off x="1426459" y="3880972"/>
              <a:ext cx="157734" cy="355516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4" name="Line 37"/>
            <p:cNvSpPr>
              <a:spLocks noChangeShapeType="1"/>
            </p:cNvSpPr>
            <p:nvPr/>
          </p:nvSpPr>
          <p:spPr bwMode="auto">
            <a:xfrm>
              <a:off x="1584194" y="4059119"/>
              <a:ext cx="21031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5" name="AutoShape 41"/>
            <p:cNvSpPr>
              <a:spLocks noChangeArrowheads="1"/>
            </p:cNvSpPr>
            <p:nvPr/>
          </p:nvSpPr>
          <p:spPr bwMode="auto">
            <a:xfrm rot="16200000">
              <a:off x="1788584" y="3974603"/>
              <a:ext cx="187113" cy="175259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135"/>
          <p:cNvGrpSpPr/>
          <p:nvPr/>
        </p:nvGrpSpPr>
        <p:grpSpPr>
          <a:xfrm>
            <a:off x="389020" y="2975811"/>
            <a:ext cx="1552222" cy="838200"/>
            <a:chOff x="152400" y="3413743"/>
            <a:chExt cx="1904997" cy="1371603"/>
          </a:xfrm>
        </p:grpSpPr>
        <p:sp>
          <p:nvSpPr>
            <p:cNvPr id="137" name="Rectangle 136"/>
            <p:cNvSpPr/>
            <p:nvPr/>
          </p:nvSpPr>
          <p:spPr bwMode="auto">
            <a:xfrm>
              <a:off x="152400" y="3413743"/>
              <a:ext cx="1904997" cy="1371603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ea typeface="ヒラギノ角ゴ Pro W3" pitchFamily="112" charset="-128"/>
              </a:endParaRPr>
            </a:p>
          </p:txBody>
        </p:sp>
        <p:sp>
          <p:nvSpPr>
            <p:cNvPr id="138" name="Line 3"/>
            <p:cNvSpPr>
              <a:spLocks noChangeShapeType="1"/>
            </p:cNvSpPr>
            <p:nvPr/>
          </p:nvSpPr>
          <p:spPr bwMode="auto">
            <a:xfrm>
              <a:off x="1952241" y="4059902"/>
              <a:ext cx="10515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9" name="Rectangle 4"/>
            <p:cNvSpPr>
              <a:spLocks noChangeArrowheads="1"/>
            </p:cNvSpPr>
            <p:nvPr/>
          </p:nvSpPr>
          <p:spPr bwMode="auto">
            <a:xfrm>
              <a:off x="304800" y="3685676"/>
              <a:ext cx="140208" cy="5613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140" name="Rectangle 5"/>
            <p:cNvSpPr>
              <a:spLocks noChangeArrowheads="1"/>
            </p:cNvSpPr>
            <p:nvPr/>
          </p:nvSpPr>
          <p:spPr bwMode="auto">
            <a:xfrm>
              <a:off x="304800" y="4396705"/>
              <a:ext cx="140208" cy="5613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141" name="Line 7"/>
            <p:cNvSpPr>
              <a:spLocks noChangeShapeType="1"/>
            </p:cNvSpPr>
            <p:nvPr/>
          </p:nvSpPr>
          <p:spPr bwMode="auto">
            <a:xfrm>
              <a:off x="445007" y="3704386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2" name="Line 8"/>
            <p:cNvSpPr>
              <a:spLocks noChangeShapeType="1"/>
            </p:cNvSpPr>
            <p:nvPr/>
          </p:nvSpPr>
          <p:spPr bwMode="auto">
            <a:xfrm>
              <a:off x="445007" y="4423604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3" name="AutoShape 11"/>
            <p:cNvSpPr>
              <a:spLocks noChangeArrowheads="1"/>
            </p:cNvSpPr>
            <p:nvPr/>
          </p:nvSpPr>
          <p:spPr bwMode="auto">
            <a:xfrm rot="16200000">
              <a:off x="626067" y="3669335"/>
              <a:ext cx="93557" cy="70104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" name="AutoShape 12"/>
            <p:cNvSpPr>
              <a:spLocks noChangeArrowheads="1"/>
            </p:cNvSpPr>
            <p:nvPr/>
          </p:nvSpPr>
          <p:spPr bwMode="auto">
            <a:xfrm rot="16200000">
              <a:off x="628622" y="4386994"/>
              <a:ext cx="93557" cy="70104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5" name="Line 15"/>
            <p:cNvSpPr>
              <a:spLocks noChangeShapeType="1"/>
            </p:cNvSpPr>
            <p:nvPr/>
          </p:nvSpPr>
          <p:spPr bwMode="auto">
            <a:xfrm>
              <a:off x="899952" y="3910212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6" name="Line 16"/>
            <p:cNvSpPr>
              <a:spLocks noChangeShapeType="1"/>
            </p:cNvSpPr>
            <p:nvPr/>
          </p:nvSpPr>
          <p:spPr bwMode="auto">
            <a:xfrm>
              <a:off x="918207" y="4209593"/>
              <a:ext cx="175259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7" name="Line 19"/>
            <p:cNvSpPr>
              <a:spLocks noChangeShapeType="1"/>
            </p:cNvSpPr>
            <p:nvPr/>
          </p:nvSpPr>
          <p:spPr bwMode="auto">
            <a:xfrm>
              <a:off x="707896" y="3704387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8" name="Line 20"/>
            <p:cNvSpPr>
              <a:spLocks noChangeShapeType="1"/>
            </p:cNvSpPr>
            <p:nvPr/>
          </p:nvSpPr>
          <p:spPr bwMode="auto">
            <a:xfrm>
              <a:off x="712643" y="4420487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9" name="Line 21"/>
            <p:cNvSpPr>
              <a:spLocks noChangeShapeType="1"/>
            </p:cNvSpPr>
            <p:nvPr/>
          </p:nvSpPr>
          <p:spPr bwMode="auto">
            <a:xfrm>
              <a:off x="900682" y="3704387"/>
              <a:ext cx="0" cy="2058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0" name="Line 22"/>
            <p:cNvSpPr>
              <a:spLocks noChangeShapeType="1"/>
            </p:cNvSpPr>
            <p:nvPr/>
          </p:nvSpPr>
          <p:spPr bwMode="auto">
            <a:xfrm>
              <a:off x="913096" y="4212325"/>
              <a:ext cx="0" cy="2058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1" name="Rectangle 23"/>
            <p:cNvSpPr>
              <a:spLocks noChangeArrowheads="1"/>
            </p:cNvSpPr>
            <p:nvPr/>
          </p:nvSpPr>
          <p:spPr bwMode="auto">
            <a:xfrm>
              <a:off x="1093467" y="3854077"/>
              <a:ext cx="122682" cy="43036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2" name="Line 26"/>
            <p:cNvSpPr>
              <a:spLocks noChangeShapeType="1"/>
            </p:cNvSpPr>
            <p:nvPr/>
          </p:nvSpPr>
          <p:spPr bwMode="auto">
            <a:xfrm>
              <a:off x="1216149" y="4059902"/>
              <a:ext cx="21031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3" name="Rectangle 30"/>
            <p:cNvSpPr>
              <a:spLocks noChangeArrowheads="1"/>
            </p:cNvSpPr>
            <p:nvPr/>
          </p:nvSpPr>
          <p:spPr bwMode="auto">
            <a:xfrm>
              <a:off x="1426459" y="3880972"/>
              <a:ext cx="157734" cy="355516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4" name="Line 37"/>
            <p:cNvSpPr>
              <a:spLocks noChangeShapeType="1"/>
            </p:cNvSpPr>
            <p:nvPr/>
          </p:nvSpPr>
          <p:spPr bwMode="auto">
            <a:xfrm>
              <a:off x="1584194" y="4059119"/>
              <a:ext cx="21031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5" name="AutoShape 41"/>
            <p:cNvSpPr>
              <a:spLocks noChangeArrowheads="1"/>
            </p:cNvSpPr>
            <p:nvPr/>
          </p:nvSpPr>
          <p:spPr bwMode="auto">
            <a:xfrm rot="16200000">
              <a:off x="1788584" y="3974603"/>
              <a:ext cx="187113" cy="175259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Group 155"/>
          <p:cNvGrpSpPr/>
          <p:nvPr/>
        </p:nvGrpSpPr>
        <p:grpSpPr>
          <a:xfrm>
            <a:off x="389020" y="3890210"/>
            <a:ext cx="1552222" cy="838200"/>
            <a:chOff x="152400" y="3413743"/>
            <a:chExt cx="1904997" cy="1371603"/>
          </a:xfrm>
        </p:grpSpPr>
        <p:sp>
          <p:nvSpPr>
            <p:cNvPr id="157" name="Rectangle 156"/>
            <p:cNvSpPr/>
            <p:nvPr/>
          </p:nvSpPr>
          <p:spPr bwMode="auto">
            <a:xfrm>
              <a:off x="152400" y="3413743"/>
              <a:ext cx="1904997" cy="1371603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ea typeface="ヒラギノ角ゴ Pro W3" pitchFamily="112" charset="-128"/>
              </a:endParaRPr>
            </a:p>
          </p:txBody>
        </p:sp>
        <p:sp>
          <p:nvSpPr>
            <p:cNvPr id="158" name="Line 3"/>
            <p:cNvSpPr>
              <a:spLocks noChangeShapeType="1"/>
            </p:cNvSpPr>
            <p:nvPr/>
          </p:nvSpPr>
          <p:spPr bwMode="auto">
            <a:xfrm>
              <a:off x="1952241" y="4059902"/>
              <a:ext cx="10515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9" name="Rectangle 4"/>
            <p:cNvSpPr>
              <a:spLocks noChangeArrowheads="1"/>
            </p:cNvSpPr>
            <p:nvPr/>
          </p:nvSpPr>
          <p:spPr bwMode="auto">
            <a:xfrm>
              <a:off x="304800" y="3685676"/>
              <a:ext cx="140208" cy="5613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160" name="Rectangle 5"/>
            <p:cNvSpPr>
              <a:spLocks noChangeArrowheads="1"/>
            </p:cNvSpPr>
            <p:nvPr/>
          </p:nvSpPr>
          <p:spPr bwMode="auto">
            <a:xfrm>
              <a:off x="304800" y="4396705"/>
              <a:ext cx="140208" cy="5613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161" name="Line 7"/>
            <p:cNvSpPr>
              <a:spLocks noChangeShapeType="1"/>
            </p:cNvSpPr>
            <p:nvPr/>
          </p:nvSpPr>
          <p:spPr bwMode="auto">
            <a:xfrm>
              <a:off x="445007" y="3704386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2" name="Line 8"/>
            <p:cNvSpPr>
              <a:spLocks noChangeShapeType="1"/>
            </p:cNvSpPr>
            <p:nvPr/>
          </p:nvSpPr>
          <p:spPr bwMode="auto">
            <a:xfrm>
              <a:off x="445007" y="4423604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3" name="AutoShape 11"/>
            <p:cNvSpPr>
              <a:spLocks noChangeArrowheads="1"/>
            </p:cNvSpPr>
            <p:nvPr/>
          </p:nvSpPr>
          <p:spPr bwMode="auto">
            <a:xfrm rot="16200000">
              <a:off x="626067" y="3669335"/>
              <a:ext cx="93557" cy="70104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4" name="AutoShape 12"/>
            <p:cNvSpPr>
              <a:spLocks noChangeArrowheads="1"/>
            </p:cNvSpPr>
            <p:nvPr/>
          </p:nvSpPr>
          <p:spPr bwMode="auto">
            <a:xfrm rot="16200000">
              <a:off x="628622" y="4386994"/>
              <a:ext cx="93557" cy="70104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5" name="Line 15"/>
            <p:cNvSpPr>
              <a:spLocks noChangeShapeType="1"/>
            </p:cNvSpPr>
            <p:nvPr/>
          </p:nvSpPr>
          <p:spPr bwMode="auto">
            <a:xfrm>
              <a:off x="899952" y="3910212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6" name="Line 16"/>
            <p:cNvSpPr>
              <a:spLocks noChangeShapeType="1"/>
            </p:cNvSpPr>
            <p:nvPr/>
          </p:nvSpPr>
          <p:spPr bwMode="auto">
            <a:xfrm>
              <a:off x="918207" y="4209593"/>
              <a:ext cx="175259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7" name="Line 19"/>
            <p:cNvSpPr>
              <a:spLocks noChangeShapeType="1"/>
            </p:cNvSpPr>
            <p:nvPr/>
          </p:nvSpPr>
          <p:spPr bwMode="auto">
            <a:xfrm>
              <a:off x="707896" y="3704387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8" name="Line 20"/>
            <p:cNvSpPr>
              <a:spLocks noChangeShapeType="1"/>
            </p:cNvSpPr>
            <p:nvPr/>
          </p:nvSpPr>
          <p:spPr bwMode="auto">
            <a:xfrm>
              <a:off x="712643" y="4420487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9" name="Line 21"/>
            <p:cNvSpPr>
              <a:spLocks noChangeShapeType="1"/>
            </p:cNvSpPr>
            <p:nvPr/>
          </p:nvSpPr>
          <p:spPr bwMode="auto">
            <a:xfrm>
              <a:off x="900682" y="3704387"/>
              <a:ext cx="0" cy="2058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0" name="Line 22"/>
            <p:cNvSpPr>
              <a:spLocks noChangeShapeType="1"/>
            </p:cNvSpPr>
            <p:nvPr/>
          </p:nvSpPr>
          <p:spPr bwMode="auto">
            <a:xfrm>
              <a:off x="913096" y="4212325"/>
              <a:ext cx="0" cy="2058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1" name="Rectangle 23"/>
            <p:cNvSpPr>
              <a:spLocks noChangeArrowheads="1"/>
            </p:cNvSpPr>
            <p:nvPr/>
          </p:nvSpPr>
          <p:spPr bwMode="auto">
            <a:xfrm>
              <a:off x="1093467" y="3854077"/>
              <a:ext cx="122682" cy="43036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2" name="Line 26"/>
            <p:cNvSpPr>
              <a:spLocks noChangeShapeType="1"/>
            </p:cNvSpPr>
            <p:nvPr/>
          </p:nvSpPr>
          <p:spPr bwMode="auto">
            <a:xfrm>
              <a:off x="1216149" y="4059902"/>
              <a:ext cx="21031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3" name="Rectangle 30"/>
            <p:cNvSpPr>
              <a:spLocks noChangeArrowheads="1"/>
            </p:cNvSpPr>
            <p:nvPr/>
          </p:nvSpPr>
          <p:spPr bwMode="auto">
            <a:xfrm>
              <a:off x="1426459" y="3880972"/>
              <a:ext cx="157734" cy="355516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" name="Line 37"/>
            <p:cNvSpPr>
              <a:spLocks noChangeShapeType="1"/>
            </p:cNvSpPr>
            <p:nvPr/>
          </p:nvSpPr>
          <p:spPr bwMode="auto">
            <a:xfrm>
              <a:off x="1584194" y="4059119"/>
              <a:ext cx="21031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5" name="AutoShape 41"/>
            <p:cNvSpPr>
              <a:spLocks noChangeArrowheads="1"/>
            </p:cNvSpPr>
            <p:nvPr/>
          </p:nvSpPr>
          <p:spPr bwMode="auto">
            <a:xfrm rot="16200000">
              <a:off x="1788584" y="3974603"/>
              <a:ext cx="187113" cy="175259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175"/>
          <p:cNvGrpSpPr/>
          <p:nvPr/>
        </p:nvGrpSpPr>
        <p:grpSpPr>
          <a:xfrm>
            <a:off x="389020" y="4804609"/>
            <a:ext cx="1552222" cy="838201"/>
            <a:chOff x="152400" y="3413743"/>
            <a:chExt cx="1904997" cy="1371603"/>
          </a:xfrm>
        </p:grpSpPr>
        <p:sp>
          <p:nvSpPr>
            <p:cNvPr id="177" name="Rectangle 176"/>
            <p:cNvSpPr/>
            <p:nvPr/>
          </p:nvSpPr>
          <p:spPr bwMode="auto">
            <a:xfrm>
              <a:off x="152400" y="3413743"/>
              <a:ext cx="1904997" cy="1371603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ea typeface="ヒラギノ角ゴ Pro W3" pitchFamily="112" charset="-128"/>
              </a:endParaRPr>
            </a:p>
          </p:txBody>
        </p:sp>
        <p:sp>
          <p:nvSpPr>
            <p:cNvPr id="178" name="Line 3"/>
            <p:cNvSpPr>
              <a:spLocks noChangeShapeType="1"/>
            </p:cNvSpPr>
            <p:nvPr/>
          </p:nvSpPr>
          <p:spPr bwMode="auto">
            <a:xfrm>
              <a:off x="1952241" y="4059902"/>
              <a:ext cx="10515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9" name="Rectangle 4"/>
            <p:cNvSpPr>
              <a:spLocks noChangeArrowheads="1"/>
            </p:cNvSpPr>
            <p:nvPr/>
          </p:nvSpPr>
          <p:spPr bwMode="auto">
            <a:xfrm>
              <a:off x="304800" y="3685676"/>
              <a:ext cx="140208" cy="5613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180" name="Rectangle 5"/>
            <p:cNvSpPr>
              <a:spLocks noChangeArrowheads="1"/>
            </p:cNvSpPr>
            <p:nvPr/>
          </p:nvSpPr>
          <p:spPr bwMode="auto">
            <a:xfrm>
              <a:off x="304800" y="4396705"/>
              <a:ext cx="140208" cy="5613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181" name="Line 7"/>
            <p:cNvSpPr>
              <a:spLocks noChangeShapeType="1"/>
            </p:cNvSpPr>
            <p:nvPr/>
          </p:nvSpPr>
          <p:spPr bwMode="auto">
            <a:xfrm>
              <a:off x="445007" y="3704386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2" name="Line 8"/>
            <p:cNvSpPr>
              <a:spLocks noChangeShapeType="1"/>
            </p:cNvSpPr>
            <p:nvPr/>
          </p:nvSpPr>
          <p:spPr bwMode="auto">
            <a:xfrm>
              <a:off x="445007" y="4423604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3" name="AutoShape 11"/>
            <p:cNvSpPr>
              <a:spLocks noChangeArrowheads="1"/>
            </p:cNvSpPr>
            <p:nvPr/>
          </p:nvSpPr>
          <p:spPr bwMode="auto">
            <a:xfrm rot="16200000">
              <a:off x="626067" y="3669335"/>
              <a:ext cx="93557" cy="70104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4" name="AutoShape 12"/>
            <p:cNvSpPr>
              <a:spLocks noChangeArrowheads="1"/>
            </p:cNvSpPr>
            <p:nvPr/>
          </p:nvSpPr>
          <p:spPr bwMode="auto">
            <a:xfrm rot="16200000">
              <a:off x="628622" y="4386994"/>
              <a:ext cx="93557" cy="70104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5" name="Line 15"/>
            <p:cNvSpPr>
              <a:spLocks noChangeShapeType="1"/>
            </p:cNvSpPr>
            <p:nvPr/>
          </p:nvSpPr>
          <p:spPr bwMode="auto">
            <a:xfrm>
              <a:off x="899952" y="3910212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6" name="Line 16"/>
            <p:cNvSpPr>
              <a:spLocks noChangeShapeType="1"/>
            </p:cNvSpPr>
            <p:nvPr/>
          </p:nvSpPr>
          <p:spPr bwMode="auto">
            <a:xfrm>
              <a:off x="918207" y="4209593"/>
              <a:ext cx="175259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7" name="Line 19"/>
            <p:cNvSpPr>
              <a:spLocks noChangeShapeType="1"/>
            </p:cNvSpPr>
            <p:nvPr/>
          </p:nvSpPr>
          <p:spPr bwMode="auto">
            <a:xfrm>
              <a:off x="707896" y="3704387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8" name="Line 20"/>
            <p:cNvSpPr>
              <a:spLocks noChangeShapeType="1"/>
            </p:cNvSpPr>
            <p:nvPr/>
          </p:nvSpPr>
          <p:spPr bwMode="auto">
            <a:xfrm>
              <a:off x="712643" y="4420487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9" name="Line 21"/>
            <p:cNvSpPr>
              <a:spLocks noChangeShapeType="1"/>
            </p:cNvSpPr>
            <p:nvPr/>
          </p:nvSpPr>
          <p:spPr bwMode="auto">
            <a:xfrm>
              <a:off x="900682" y="3704387"/>
              <a:ext cx="0" cy="2058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0" name="Line 22"/>
            <p:cNvSpPr>
              <a:spLocks noChangeShapeType="1"/>
            </p:cNvSpPr>
            <p:nvPr/>
          </p:nvSpPr>
          <p:spPr bwMode="auto">
            <a:xfrm>
              <a:off x="913096" y="4212325"/>
              <a:ext cx="0" cy="2058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1" name="Rectangle 23"/>
            <p:cNvSpPr>
              <a:spLocks noChangeArrowheads="1"/>
            </p:cNvSpPr>
            <p:nvPr/>
          </p:nvSpPr>
          <p:spPr bwMode="auto">
            <a:xfrm>
              <a:off x="1093467" y="3854077"/>
              <a:ext cx="122682" cy="43036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2" name="Line 26"/>
            <p:cNvSpPr>
              <a:spLocks noChangeShapeType="1"/>
            </p:cNvSpPr>
            <p:nvPr/>
          </p:nvSpPr>
          <p:spPr bwMode="auto">
            <a:xfrm>
              <a:off x="1216149" y="4059902"/>
              <a:ext cx="21031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3" name="Rectangle 30"/>
            <p:cNvSpPr>
              <a:spLocks noChangeArrowheads="1"/>
            </p:cNvSpPr>
            <p:nvPr/>
          </p:nvSpPr>
          <p:spPr bwMode="auto">
            <a:xfrm>
              <a:off x="1426459" y="3880972"/>
              <a:ext cx="157734" cy="355516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" name="Line 37"/>
            <p:cNvSpPr>
              <a:spLocks noChangeShapeType="1"/>
            </p:cNvSpPr>
            <p:nvPr/>
          </p:nvSpPr>
          <p:spPr bwMode="auto">
            <a:xfrm>
              <a:off x="1584194" y="4059119"/>
              <a:ext cx="21031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" name="AutoShape 41"/>
            <p:cNvSpPr>
              <a:spLocks noChangeArrowheads="1"/>
            </p:cNvSpPr>
            <p:nvPr/>
          </p:nvSpPr>
          <p:spPr bwMode="auto">
            <a:xfrm rot="16200000">
              <a:off x="1788584" y="3974603"/>
              <a:ext cx="187113" cy="175259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pic>
        <p:nvPicPr>
          <p:cNvPr id="196" name="Picture 20" descr="C:\Documents and Settings\Micheal LeVine\Local Settings\Temporary Internet Files\Content.IE5\IDWCR10J\MCj0434845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23220" y="3509210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7" name="Rectangle 81"/>
          <p:cNvSpPr>
            <a:spLocks noChangeArrowheads="1"/>
          </p:cNvSpPr>
          <p:nvPr/>
        </p:nvSpPr>
        <p:spPr bwMode="auto">
          <a:xfrm>
            <a:off x="7308700" y="2974975"/>
            <a:ext cx="16147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2000" dirty="0" smtClean="0">
                <a:solidFill>
                  <a:srgbClr val="000000"/>
                </a:solidFill>
              </a:rPr>
              <a:t>DAQ – 1.4.2.3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99" name="TextBox 87"/>
          <p:cNvSpPr txBox="1">
            <a:spLocks noChangeArrowheads="1"/>
          </p:cNvSpPr>
          <p:nvPr/>
        </p:nvSpPr>
        <p:spPr bwMode="auto">
          <a:xfrm>
            <a:off x="6789820" y="3356810"/>
            <a:ext cx="685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DDL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00" name="TextBox 95"/>
          <p:cNvSpPr txBox="1">
            <a:spLocks noChangeArrowheads="1"/>
          </p:cNvSpPr>
          <p:nvPr/>
        </p:nvSpPr>
        <p:spPr bwMode="auto">
          <a:xfrm>
            <a:off x="6705600" y="5763127"/>
            <a:ext cx="2057400" cy="369887"/>
          </a:xfrm>
          <a:prstGeom prst="rect">
            <a:avLst/>
          </a:prstGeom>
          <a:noFill/>
          <a:ln w="9525">
            <a:solidFill>
              <a:srgbClr val="00646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>
                <a:solidFill>
                  <a:srgbClr val="000000"/>
                </a:solidFill>
              </a:rPr>
              <a:t>DAQ room</a:t>
            </a:r>
          </a:p>
        </p:txBody>
      </p:sp>
      <p:sp>
        <p:nvSpPr>
          <p:cNvPr id="201" name="TextBox 93"/>
          <p:cNvSpPr txBox="1">
            <a:spLocks noChangeArrowheads="1"/>
          </p:cNvSpPr>
          <p:nvPr/>
        </p:nvSpPr>
        <p:spPr bwMode="auto">
          <a:xfrm>
            <a:off x="76197" y="5760262"/>
            <a:ext cx="2416630" cy="369332"/>
          </a:xfrm>
          <a:prstGeom prst="rect">
            <a:avLst/>
          </a:prstGeom>
          <a:noFill/>
          <a:ln w="9525">
            <a:solidFill>
              <a:srgbClr val="00646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</a:rPr>
              <a:t>Outer support </a:t>
            </a:r>
            <a:r>
              <a:rPr lang="en-US" dirty="0" smtClean="0">
                <a:solidFill>
                  <a:srgbClr val="000000"/>
                </a:solidFill>
              </a:rPr>
              <a:t>cylinder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202" name="TextBox 94"/>
          <p:cNvSpPr txBox="1">
            <a:spLocks noChangeArrowheads="1"/>
          </p:cNvSpPr>
          <p:nvPr/>
        </p:nvSpPr>
        <p:spPr bwMode="auto">
          <a:xfrm>
            <a:off x="3561348" y="5484164"/>
            <a:ext cx="2057400" cy="646113"/>
          </a:xfrm>
          <a:prstGeom prst="rect">
            <a:avLst/>
          </a:prstGeom>
          <a:noFill/>
          <a:ln w="9525">
            <a:solidFill>
              <a:srgbClr val="00646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South platform VME crate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3597442" y="1148930"/>
            <a:ext cx="2311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RDO (1 of 8) – 1.4.2.2</a:t>
            </a:r>
          </a:p>
        </p:txBody>
      </p:sp>
      <p:sp>
        <p:nvSpPr>
          <p:cNvPr id="205" name="Rectangle 204"/>
          <p:cNvSpPr/>
          <p:nvPr/>
        </p:nvSpPr>
        <p:spPr>
          <a:xfrm>
            <a:off x="2979820" y="1451810"/>
            <a:ext cx="3276600" cy="3810000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216"/>
          <p:cNvGrpSpPr/>
          <p:nvPr/>
        </p:nvGrpSpPr>
        <p:grpSpPr>
          <a:xfrm>
            <a:off x="3195720" y="1696543"/>
            <a:ext cx="609600" cy="533400"/>
            <a:chOff x="3035300" y="1311533"/>
            <a:chExt cx="609600" cy="533400"/>
          </a:xfrm>
        </p:grpSpPr>
        <p:sp>
          <p:nvSpPr>
            <p:cNvPr id="207" name="Rectangle 206"/>
            <p:cNvSpPr/>
            <p:nvPr/>
          </p:nvSpPr>
          <p:spPr>
            <a:xfrm>
              <a:off x="3048000" y="1311533"/>
              <a:ext cx="533400" cy="5334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8000"/>
              </a:solidFill>
            </a:ln>
            <a:effectLst>
              <a:outerShdw blurRad="1016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3035300" y="1347401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Slave</a:t>
              </a:r>
            </a:p>
            <a:p>
              <a:r>
                <a:rPr lang="en-US" sz="1200" dirty="0" smtClean="0"/>
                <a:t>FPGA</a:t>
              </a:r>
              <a:endParaRPr lang="en-US" sz="1200" dirty="0"/>
            </a:p>
          </p:txBody>
        </p:sp>
      </p:grpSp>
      <p:grpSp>
        <p:nvGrpSpPr>
          <p:cNvPr id="7" name="Group 217"/>
          <p:cNvGrpSpPr/>
          <p:nvPr/>
        </p:nvGrpSpPr>
        <p:grpSpPr>
          <a:xfrm>
            <a:off x="3208420" y="2416067"/>
            <a:ext cx="609600" cy="533400"/>
            <a:chOff x="3048000" y="2031057"/>
            <a:chExt cx="609600" cy="533400"/>
          </a:xfrm>
        </p:grpSpPr>
        <p:sp>
          <p:nvSpPr>
            <p:cNvPr id="208" name="Rectangle 207"/>
            <p:cNvSpPr/>
            <p:nvPr/>
          </p:nvSpPr>
          <p:spPr>
            <a:xfrm>
              <a:off x="3048000" y="2031057"/>
              <a:ext cx="533400" cy="5334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8000"/>
              </a:solidFill>
            </a:ln>
            <a:effectLst>
              <a:outerShdw blurRad="1016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TextBox 212"/>
            <p:cNvSpPr txBox="1"/>
            <p:nvPr/>
          </p:nvSpPr>
          <p:spPr>
            <a:xfrm>
              <a:off x="3048000" y="2066925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Slave</a:t>
              </a:r>
            </a:p>
            <a:p>
              <a:r>
                <a:rPr lang="en-US" sz="1200" dirty="0" smtClean="0"/>
                <a:t>FPGA</a:t>
              </a:r>
              <a:endParaRPr lang="en-US" sz="1200" dirty="0"/>
            </a:p>
          </p:txBody>
        </p:sp>
      </p:grpSp>
      <p:grpSp>
        <p:nvGrpSpPr>
          <p:cNvPr id="8" name="Group 218"/>
          <p:cNvGrpSpPr/>
          <p:nvPr/>
        </p:nvGrpSpPr>
        <p:grpSpPr>
          <a:xfrm>
            <a:off x="3208420" y="3111392"/>
            <a:ext cx="609600" cy="533400"/>
            <a:chOff x="3048000" y="2726382"/>
            <a:chExt cx="609600" cy="533400"/>
          </a:xfrm>
        </p:grpSpPr>
        <p:sp>
          <p:nvSpPr>
            <p:cNvPr id="209" name="Rectangle 208"/>
            <p:cNvSpPr/>
            <p:nvPr/>
          </p:nvSpPr>
          <p:spPr>
            <a:xfrm>
              <a:off x="3048000" y="2726382"/>
              <a:ext cx="533400" cy="5334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8000"/>
              </a:solidFill>
            </a:ln>
            <a:effectLst>
              <a:outerShdw blurRad="1016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TextBox 213"/>
            <p:cNvSpPr txBox="1"/>
            <p:nvPr/>
          </p:nvSpPr>
          <p:spPr>
            <a:xfrm>
              <a:off x="3048000" y="2762250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Slave</a:t>
              </a:r>
            </a:p>
            <a:p>
              <a:r>
                <a:rPr lang="en-US" sz="1200" dirty="0" smtClean="0"/>
                <a:t>FPGA</a:t>
              </a:r>
              <a:endParaRPr lang="en-US" sz="1200" dirty="0"/>
            </a:p>
          </p:txBody>
        </p:sp>
      </p:grpSp>
      <p:grpSp>
        <p:nvGrpSpPr>
          <p:cNvPr id="9" name="Group 219"/>
          <p:cNvGrpSpPr/>
          <p:nvPr/>
        </p:nvGrpSpPr>
        <p:grpSpPr>
          <a:xfrm>
            <a:off x="3208420" y="3820618"/>
            <a:ext cx="609600" cy="533400"/>
            <a:chOff x="3048000" y="3435608"/>
            <a:chExt cx="609600" cy="533400"/>
          </a:xfrm>
        </p:grpSpPr>
        <p:sp>
          <p:nvSpPr>
            <p:cNvPr id="210" name="Rectangle 209"/>
            <p:cNvSpPr/>
            <p:nvPr/>
          </p:nvSpPr>
          <p:spPr>
            <a:xfrm>
              <a:off x="3048000" y="3435608"/>
              <a:ext cx="533400" cy="5334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8000"/>
              </a:solidFill>
            </a:ln>
            <a:effectLst>
              <a:outerShdw blurRad="1016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3048000" y="3471476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Slave</a:t>
              </a:r>
              <a:br>
                <a:rPr lang="en-US" sz="1200" dirty="0" smtClean="0"/>
              </a:br>
              <a:r>
                <a:rPr lang="en-US" sz="1200" dirty="0" smtClean="0"/>
                <a:t>FPGA</a:t>
              </a:r>
              <a:endParaRPr lang="en-US" sz="1200" dirty="0"/>
            </a:p>
          </p:txBody>
        </p:sp>
      </p:grpSp>
      <p:grpSp>
        <p:nvGrpSpPr>
          <p:cNvPr id="10" name="Group 220"/>
          <p:cNvGrpSpPr/>
          <p:nvPr/>
        </p:nvGrpSpPr>
        <p:grpSpPr>
          <a:xfrm>
            <a:off x="3208420" y="4515943"/>
            <a:ext cx="609600" cy="533400"/>
            <a:chOff x="3048000" y="4130933"/>
            <a:chExt cx="609600" cy="533400"/>
          </a:xfrm>
        </p:grpSpPr>
        <p:sp>
          <p:nvSpPr>
            <p:cNvPr id="211" name="Rectangle 210"/>
            <p:cNvSpPr/>
            <p:nvPr/>
          </p:nvSpPr>
          <p:spPr>
            <a:xfrm>
              <a:off x="3048000" y="4130933"/>
              <a:ext cx="533400" cy="5334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8000"/>
              </a:solidFill>
            </a:ln>
            <a:effectLst>
              <a:outerShdw blurRad="1016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TextBox 215"/>
            <p:cNvSpPr txBox="1"/>
            <p:nvPr/>
          </p:nvSpPr>
          <p:spPr>
            <a:xfrm>
              <a:off x="3048000" y="4166801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Slave</a:t>
              </a:r>
              <a:br>
                <a:rPr lang="en-US" sz="1200" dirty="0" smtClean="0"/>
              </a:br>
              <a:r>
                <a:rPr lang="en-US" sz="1200" dirty="0" smtClean="0"/>
                <a:t>FPGA</a:t>
              </a:r>
              <a:endParaRPr lang="en-US" sz="1200" dirty="0"/>
            </a:p>
          </p:txBody>
        </p:sp>
      </p:grpSp>
      <p:grpSp>
        <p:nvGrpSpPr>
          <p:cNvPr id="11" name="Group 223"/>
          <p:cNvGrpSpPr/>
          <p:nvPr/>
        </p:nvGrpSpPr>
        <p:grpSpPr>
          <a:xfrm>
            <a:off x="4122820" y="2480510"/>
            <a:ext cx="1371600" cy="1828800"/>
            <a:chOff x="4191000" y="1966382"/>
            <a:chExt cx="1371600" cy="2133600"/>
          </a:xfrm>
        </p:grpSpPr>
        <p:sp>
          <p:nvSpPr>
            <p:cNvPr id="222" name="Rectangle 221"/>
            <p:cNvSpPr/>
            <p:nvPr/>
          </p:nvSpPr>
          <p:spPr>
            <a:xfrm>
              <a:off x="4191000" y="1966382"/>
              <a:ext cx="1371600" cy="21336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effectLst>
              <a:outerShdw blurRad="1016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4419600" y="2786390"/>
              <a:ext cx="914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Master FPGA</a:t>
              </a:r>
              <a:endParaRPr lang="en-US" sz="1400" dirty="0"/>
            </a:p>
          </p:txBody>
        </p:sp>
      </p:grpSp>
      <p:grpSp>
        <p:nvGrpSpPr>
          <p:cNvPr id="12" name="Group 230"/>
          <p:cNvGrpSpPr/>
          <p:nvPr/>
        </p:nvGrpSpPr>
        <p:grpSpPr>
          <a:xfrm>
            <a:off x="5875420" y="2823410"/>
            <a:ext cx="304800" cy="1143000"/>
            <a:chOff x="5715000" y="2438400"/>
            <a:chExt cx="304800" cy="1143000"/>
          </a:xfrm>
        </p:grpSpPr>
        <p:sp>
          <p:nvSpPr>
            <p:cNvPr id="225" name="Rectangle 224"/>
            <p:cNvSpPr/>
            <p:nvPr/>
          </p:nvSpPr>
          <p:spPr>
            <a:xfrm>
              <a:off x="5715000" y="2438400"/>
              <a:ext cx="304800" cy="1143000"/>
            </a:xfrm>
            <a:prstGeom prst="rect">
              <a:avLst/>
            </a:prstGeom>
            <a:solidFill>
              <a:srgbClr val="62C26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TextBox 229"/>
            <p:cNvSpPr txBox="1"/>
            <p:nvPr/>
          </p:nvSpPr>
          <p:spPr>
            <a:xfrm rot="16200000">
              <a:off x="5297100" y="2871400"/>
              <a:ext cx="1143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DAQ interface</a:t>
              </a:r>
              <a:endParaRPr lang="en-US" sz="1200" dirty="0"/>
            </a:p>
          </p:txBody>
        </p:sp>
      </p:grpSp>
      <p:grpSp>
        <p:nvGrpSpPr>
          <p:cNvPr id="13" name="Group 232"/>
          <p:cNvGrpSpPr/>
          <p:nvPr/>
        </p:nvGrpSpPr>
        <p:grpSpPr>
          <a:xfrm>
            <a:off x="5875420" y="3966411"/>
            <a:ext cx="304800" cy="1243400"/>
            <a:chOff x="5715000" y="3581401"/>
            <a:chExt cx="304800" cy="1243400"/>
          </a:xfrm>
        </p:grpSpPr>
        <p:sp>
          <p:nvSpPr>
            <p:cNvPr id="226" name="Rectangle 225"/>
            <p:cNvSpPr/>
            <p:nvPr/>
          </p:nvSpPr>
          <p:spPr>
            <a:xfrm>
              <a:off x="5715000" y="3631600"/>
              <a:ext cx="304800" cy="1143000"/>
            </a:xfrm>
            <a:prstGeom prst="rect">
              <a:avLst/>
            </a:prstGeom>
            <a:solidFill>
              <a:srgbClr val="62C26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TextBox 231"/>
            <p:cNvSpPr txBox="1"/>
            <p:nvPr/>
          </p:nvSpPr>
          <p:spPr>
            <a:xfrm rot="16200000">
              <a:off x="5245700" y="4064601"/>
              <a:ext cx="1243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TRG interface</a:t>
              </a:r>
              <a:endParaRPr lang="en-US" sz="1200" dirty="0"/>
            </a:p>
          </p:txBody>
        </p:sp>
      </p:grpSp>
      <p:cxnSp>
        <p:nvCxnSpPr>
          <p:cNvPr id="239" name="Shape 238"/>
          <p:cNvCxnSpPr/>
          <p:nvPr/>
        </p:nvCxnSpPr>
        <p:spPr>
          <a:xfrm rot="10800000">
            <a:off x="4808620" y="4309310"/>
            <a:ext cx="1066800" cy="278800"/>
          </a:xfrm>
          <a:prstGeom prst="bent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0" name="Rectangle 239"/>
          <p:cNvSpPr/>
          <p:nvPr/>
        </p:nvSpPr>
        <p:spPr>
          <a:xfrm>
            <a:off x="4427620" y="1604210"/>
            <a:ext cx="762000" cy="533400"/>
          </a:xfrm>
          <a:prstGeom prst="rect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VME FPGA</a:t>
            </a:r>
            <a:endParaRPr lang="en-US" sz="1200" dirty="0">
              <a:solidFill>
                <a:srgbClr val="000000"/>
              </a:solidFill>
            </a:endParaRPr>
          </a:p>
        </p:txBody>
      </p:sp>
      <p:cxnSp>
        <p:nvCxnSpPr>
          <p:cNvPr id="242" name="Elbow Connector 241"/>
          <p:cNvCxnSpPr>
            <a:stCxn id="240" idx="3"/>
          </p:cNvCxnSpPr>
          <p:nvPr/>
        </p:nvCxnSpPr>
        <p:spPr>
          <a:xfrm>
            <a:off x="5189620" y="1870910"/>
            <a:ext cx="685800" cy="190500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Elbow Connector 243"/>
          <p:cNvCxnSpPr>
            <a:stCxn id="240" idx="2"/>
          </p:cNvCxnSpPr>
          <p:nvPr/>
        </p:nvCxnSpPr>
        <p:spPr>
          <a:xfrm rot="5400000">
            <a:off x="4637170" y="2309060"/>
            <a:ext cx="342900" cy="1588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Arrow Connector 247"/>
          <p:cNvCxnSpPr/>
          <p:nvPr/>
        </p:nvCxnSpPr>
        <p:spPr>
          <a:xfrm>
            <a:off x="5494420" y="3394910"/>
            <a:ext cx="396101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0" name="Shape 249"/>
          <p:cNvCxnSpPr/>
          <p:nvPr/>
        </p:nvCxnSpPr>
        <p:spPr>
          <a:xfrm>
            <a:off x="3741820" y="1909010"/>
            <a:ext cx="469900" cy="595699"/>
          </a:xfrm>
          <a:prstGeom prst="bent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Arrow Connector 282"/>
          <p:cNvCxnSpPr/>
          <p:nvPr/>
        </p:nvCxnSpPr>
        <p:spPr>
          <a:xfrm>
            <a:off x="3741820" y="2671010"/>
            <a:ext cx="3810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Arrow Connector 287"/>
          <p:cNvCxnSpPr/>
          <p:nvPr/>
        </p:nvCxnSpPr>
        <p:spPr>
          <a:xfrm>
            <a:off x="3741820" y="3280610"/>
            <a:ext cx="3810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Arrow Connector 288"/>
          <p:cNvCxnSpPr/>
          <p:nvPr/>
        </p:nvCxnSpPr>
        <p:spPr>
          <a:xfrm>
            <a:off x="3741820" y="4041022"/>
            <a:ext cx="3810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4" name="Elbow Connector 293"/>
          <p:cNvCxnSpPr/>
          <p:nvPr/>
        </p:nvCxnSpPr>
        <p:spPr>
          <a:xfrm rot="10800000" flipV="1">
            <a:off x="3744995" y="4315660"/>
            <a:ext cx="685800" cy="457200"/>
          </a:xfrm>
          <a:prstGeom prst="bentConnector3">
            <a:avLst>
              <a:gd name="adj1" fmla="val 0"/>
            </a:avLst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3" name="Curved Connector 302"/>
          <p:cNvCxnSpPr/>
          <p:nvPr/>
        </p:nvCxnSpPr>
        <p:spPr>
          <a:xfrm rot="16200000" flipH="1">
            <a:off x="2397002" y="1164526"/>
            <a:ext cx="342958" cy="1254478"/>
          </a:xfrm>
          <a:prstGeom prst="curvedConnector4">
            <a:avLst>
              <a:gd name="adj1" fmla="val 7406"/>
              <a:gd name="adj2" fmla="val 50000"/>
            </a:avLst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5" name="Curved Connector 304"/>
          <p:cNvCxnSpPr/>
          <p:nvPr/>
        </p:nvCxnSpPr>
        <p:spPr>
          <a:xfrm>
            <a:off x="1941242" y="2518610"/>
            <a:ext cx="1267178" cy="164157"/>
          </a:xfrm>
          <a:prstGeom prst="curvedConnector3">
            <a:avLst>
              <a:gd name="adj1" fmla="val 50000"/>
            </a:avLst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7" name="Curved Connector 306"/>
          <p:cNvCxnSpPr/>
          <p:nvPr/>
        </p:nvCxnSpPr>
        <p:spPr>
          <a:xfrm flipV="1">
            <a:off x="1941242" y="3378093"/>
            <a:ext cx="1267178" cy="16818"/>
          </a:xfrm>
          <a:prstGeom prst="curvedConnector3">
            <a:avLst>
              <a:gd name="adj1" fmla="val 53007"/>
            </a:avLst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9" name="Curved Connector 308"/>
          <p:cNvCxnSpPr/>
          <p:nvPr/>
        </p:nvCxnSpPr>
        <p:spPr>
          <a:xfrm flipV="1">
            <a:off x="1941242" y="4087319"/>
            <a:ext cx="1267178" cy="221991"/>
          </a:xfrm>
          <a:prstGeom prst="curvedConnector3">
            <a:avLst>
              <a:gd name="adj1" fmla="val 50000"/>
            </a:avLst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1" name="Curved Connector 310"/>
          <p:cNvCxnSpPr/>
          <p:nvPr/>
        </p:nvCxnSpPr>
        <p:spPr>
          <a:xfrm flipV="1">
            <a:off x="1941242" y="4782644"/>
            <a:ext cx="1267178" cy="441066"/>
          </a:xfrm>
          <a:prstGeom prst="curvedConnector3">
            <a:avLst>
              <a:gd name="adj1" fmla="val 50000"/>
            </a:avLst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6" name="TextBox 315"/>
          <p:cNvSpPr txBox="1"/>
          <p:nvPr/>
        </p:nvSpPr>
        <p:spPr>
          <a:xfrm>
            <a:off x="1989220" y="1936811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Fiber links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17" name="Rectangle 316"/>
          <p:cNvSpPr/>
          <p:nvPr/>
        </p:nvSpPr>
        <p:spPr>
          <a:xfrm>
            <a:off x="213746" y="915485"/>
            <a:ext cx="20112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smtClean="0">
                <a:solidFill>
                  <a:srgbClr val="000000"/>
                </a:solidFill>
              </a:rPr>
              <a:t>Ladder cards – 1.4.2.1 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320" name="Curved Connector 319"/>
          <p:cNvCxnSpPr/>
          <p:nvPr/>
        </p:nvCxnSpPr>
        <p:spPr>
          <a:xfrm>
            <a:off x="6180220" y="3358030"/>
            <a:ext cx="1371600" cy="1065580"/>
          </a:xfrm>
          <a:prstGeom prst="curvedConnector3">
            <a:avLst>
              <a:gd name="adj1" fmla="val 50000"/>
            </a:avLst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228"/>
          <p:cNvGrpSpPr/>
          <p:nvPr/>
        </p:nvGrpSpPr>
        <p:grpSpPr>
          <a:xfrm>
            <a:off x="5875420" y="1156952"/>
            <a:ext cx="304800" cy="2123658"/>
            <a:chOff x="5715000" y="759242"/>
            <a:chExt cx="304800" cy="2123658"/>
          </a:xfrm>
        </p:grpSpPr>
        <p:sp>
          <p:nvSpPr>
            <p:cNvPr id="227" name="Rectangle 226"/>
            <p:cNvSpPr/>
            <p:nvPr/>
          </p:nvSpPr>
          <p:spPr>
            <a:xfrm>
              <a:off x="5715000" y="1249570"/>
              <a:ext cx="304800" cy="1143000"/>
            </a:xfrm>
            <a:prstGeom prst="rect">
              <a:avLst/>
            </a:prstGeom>
            <a:solidFill>
              <a:srgbClr val="62C26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TextBox 227"/>
            <p:cNvSpPr txBox="1"/>
            <p:nvPr/>
          </p:nvSpPr>
          <p:spPr>
            <a:xfrm rot="16200000">
              <a:off x="4805571" y="1682571"/>
              <a:ext cx="2123658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sz="1200" dirty="0" smtClean="0"/>
                <a:t>VME interface</a:t>
              </a:r>
              <a:endParaRPr lang="en-US" sz="1200" dirty="0"/>
            </a:p>
          </p:txBody>
        </p:sp>
      </p:grpSp>
      <p:grpSp>
        <p:nvGrpSpPr>
          <p:cNvPr id="15" name="Group 324"/>
          <p:cNvGrpSpPr/>
          <p:nvPr/>
        </p:nvGrpSpPr>
        <p:grpSpPr>
          <a:xfrm>
            <a:off x="389020" y="1261310"/>
            <a:ext cx="1552222" cy="762000"/>
            <a:chOff x="152400" y="3413743"/>
            <a:chExt cx="1904997" cy="1371603"/>
          </a:xfrm>
        </p:grpSpPr>
        <p:sp>
          <p:nvSpPr>
            <p:cNvPr id="326" name="Rectangle 325"/>
            <p:cNvSpPr/>
            <p:nvPr/>
          </p:nvSpPr>
          <p:spPr bwMode="auto">
            <a:xfrm>
              <a:off x="152400" y="3413743"/>
              <a:ext cx="1904997" cy="1371603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ea typeface="ヒラギノ角ゴ Pro W3" pitchFamily="112" charset="-128"/>
              </a:endParaRPr>
            </a:p>
          </p:txBody>
        </p:sp>
        <p:sp>
          <p:nvSpPr>
            <p:cNvPr id="327" name="Line 3"/>
            <p:cNvSpPr>
              <a:spLocks noChangeShapeType="1"/>
            </p:cNvSpPr>
            <p:nvPr/>
          </p:nvSpPr>
          <p:spPr bwMode="auto">
            <a:xfrm>
              <a:off x="1952241" y="4059902"/>
              <a:ext cx="10515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8" name="Rectangle 4"/>
            <p:cNvSpPr>
              <a:spLocks noChangeArrowheads="1"/>
            </p:cNvSpPr>
            <p:nvPr/>
          </p:nvSpPr>
          <p:spPr bwMode="auto">
            <a:xfrm>
              <a:off x="304800" y="3685676"/>
              <a:ext cx="140208" cy="5613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329" name="Rectangle 5"/>
            <p:cNvSpPr>
              <a:spLocks noChangeArrowheads="1"/>
            </p:cNvSpPr>
            <p:nvPr/>
          </p:nvSpPr>
          <p:spPr bwMode="auto">
            <a:xfrm>
              <a:off x="304800" y="4396705"/>
              <a:ext cx="140208" cy="5613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330" name="Line 7"/>
            <p:cNvSpPr>
              <a:spLocks noChangeShapeType="1"/>
            </p:cNvSpPr>
            <p:nvPr/>
          </p:nvSpPr>
          <p:spPr bwMode="auto">
            <a:xfrm>
              <a:off x="445007" y="3704386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1" name="Line 8"/>
            <p:cNvSpPr>
              <a:spLocks noChangeShapeType="1"/>
            </p:cNvSpPr>
            <p:nvPr/>
          </p:nvSpPr>
          <p:spPr bwMode="auto">
            <a:xfrm>
              <a:off x="445007" y="4423604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2" name="AutoShape 11"/>
            <p:cNvSpPr>
              <a:spLocks noChangeArrowheads="1"/>
            </p:cNvSpPr>
            <p:nvPr/>
          </p:nvSpPr>
          <p:spPr bwMode="auto">
            <a:xfrm rot="16200000">
              <a:off x="626067" y="3669335"/>
              <a:ext cx="93557" cy="70104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3" name="AutoShape 12"/>
            <p:cNvSpPr>
              <a:spLocks noChangeArrowheads="1"/>
            </p:cNvSpPr>
            <p:nvPr/>
          </p:nvSpPr>
          <p:spPr bwMode="auto">
            <a:xfrm rot="16200000">
              <a:off x="628622" y="4386994"/>
              <a:ext cx="93557" cy="70104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4" name="Line 15"/>
            <p:cNvSpPr>
              <a:spLocks noChangeShapeType="1"/>
            </p:cNvSpPr>
            <p:nvPr/>
          </p:nvSpPr>
          <p:spPr bwMode="auto">
            <a:xfrm>
              <a:off x="899952" y="3910212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5" name="Line 16"/>
            <p:cNvSpPr>
              <a:spLocks noChangeShapeType="1"/>
            </p:cNvSpPr>
            <p:nvPr/>
          </p:nvSpPr>
          <p:spPr bwMode="auto">
            <a:xfrm>
              <a:off x="918207" y="4209593"/>
              <a:ext cx="175259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6" name="Line 19"/>
            <p:cNvSpPr>
              <a:spLocks noChangeShapeType="1"/>
            </p:cNvSpPr>
            <p:nvPr/>
          </p:nvSpPr>
          <p:spPr bwMode="auto">
            <a:xfrm>
              <a:off x="707896" y="3704387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7" name="Line 20"/>
            <p:cNvSpPr>
              <a:spLocks noChangeShapeType="1"/>
            </p:cNvSpPr>
            <p:nvPr/>
          </p:nvSpPr>
          <p:spPr bwMode="auto">
            <a:xfrm>
              <a:off x="712643" y="4420487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8" name="Line 21"/>
            <p:cNvSpPr>
              <a:spLocks noChangeShapeType="1"/>
            </p:cNvSpPr>
            <p:nvPr/>
          </p:nvSpPr>
          <p:spPr bwMode="auto">
            <a:xfrm>
              <a:off x="900682" y="3704387"/>
              <a:ext cx="0" cy="2058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9" name="Line 22"/>
            <p:cNvSpPr>
              <a:spLocks noChangeShapeType="1"/>
            </p:cNvSpPr>
            <p:nvPr/>
          </p:nvSpPr>
          <p:spPr bwMode="auto">
            <a:xfrm>
              <a:off x="913096" y="4212325"/>
              <a:ext cx="0" cy="2058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0" name="Rectangle 23"/>
            <p:cNvSpPr>
              <a:spLocks noChangeArrowheads="1"/>
            </p:cNvSpPr>
            <p:nvPr/>
          </p:nvSpPr>
          <p:spPr bwMode="auto">
            <a:xfrm>
              <a:off x="1093467" y="3854077"/>
              <a:ext cx="122682" cy="43036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1" name="Line 26"/>
            <p:cNvSpPr>
              <a:spLocks noChangeShapeType="1"/>
            </p:cNvSpPr>
            <p:nvPr/>
          </p:nvSpPr>
          <p:spPr bwMode="auto">
            <a:xfrm>
              <a:off x="1216149" y="4059902"/>
              <a:ext cx="21031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2" name="Rectangle 30"/>
            <p:cNvSpPr>
              <a:spLocks noChangeArrowheads="1"/>
            </p:cNvSpPr>
            <p:nvPr/>
          </p:nvSpPr>
          <p:spPr bwMode="auto">
            <a:xfrm>
              <a:off x="1426459" y="3880972"/>
              <a:ext cx="157734" cy="355516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3" name="Line 37"/>
            <p:cNvSpPr>
              <a:spLocks noChangeShapeType="1"/>
            </p:cNvSpPr>
            <p:nvPr/>
          </p:nvSpPr>
          <p:spPr bwMode="auto">
            <a:xfrm>
              <a:off x="1584194" y="4059119"/>
              <a:ext cx="21031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4" name="AutoShape 41"/>
            <p:cNvSpPr>
              <a:spLocks noChangeArrowheads="1"/>
            </p:cNvSpPr>
            <p:nvPr/>
          </p:nvSpPr>
          <p:spPr bwMode="auto">
            <a:xfrm rot="16200000">
              <a:off x="1788584" y="3974603"/>
              <a:ext cx="187113" cy="175259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51" name="Title 350"/>
          <p:cNvSpPr>
            <a:spLocks noGrp="1"/>
          </p:cNvSpPr>
          <p:nvPr>
            <p:ph type="title"/>
          </p:nvPr>
        </p:nvSpPr>
        <p:spPr>
          <a:xfrm>
            <a:off x="334798" y="406491"/>
            <a:ext cx="7887767" cy="604662"/>
          </a:xfrm>
        </p:spPr>
        <p:txBody>
          <a:bodyPr/>
          <a:lstStyle/>
          <a:p>
            <a:r>
              <a:rPr lang="en-US" dirty="0" smtClean="0"/>
              <a:t>Electronics </a:t>
            </a:r>
            <a:r>
              <a:rPr lang="en-US" sz="2400" dirty="0" smtClean="0"/>
              <a:t>–  </a:t>
            </a:r>
            <a:r>
              <a:rPr lang="en-US" dirty="0" smtClean="0"/>
              <a:t>the heart of the SSD upgrade</a:t>
            </a:r>
            <a:endParaRPr lang="en-US" dirty="0"/>
          </a:p>
        </p:txBody>
      </p:sp>
      <p:sp>
        <p:nvSpPr>
          <p:cNvPr id="220" name="Slide Number Placeholder 2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176" name="Oval 175"/>
          <p:cNvSpPr/>
          <p:nvPr/>
        </p:nvSpPr>
        <p:spPr>
          <a:xfrm rot="21099898">
            <a:off x="1989220" y="1842335"/>
            <a:ext cx="914400" cy="41605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4954"/>
            <a:ext cx="8229600" cy="582961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2600" dirty="0">
                <a:solidFill>
                  <a:srgbClr val="000000"/>
                </a:solidFill>
                <a:latin typeface="Arial" pitchFamily="-108" charset="0"/>
                <a:cs typeface="宋体" pitchFamily="-108" charset="-122"/>
              </a:rPr>
              <a:t>Physics </a:t>
            </a:r>
            <a:r>
              <a:rPr lang="en-US" altLang="zh-CN" sz="2600" dirty="0" smtClean="0">
                <a:solidFill>
                  <a:srgbClr val="000000"/>
                </a:solidFill>
                <a:latin typeface="Arial" pitchFamily="-108" charset="0"/>
                <a:cs typeface="宋体" pitchFamily="-108" charset="-122"/>
              </a:rPr>
              <a:t> </a:t>
            </a:r>
            <a:r>
              <a:rPr lang="en-US" altLang="zh-CN" sz="2600" dirty="0">
                <a:solidFill>
                  <a:srgbClr val="000000"/>
                </a:solidFill>
                <a:latin typeface="Arial" pitchFamily="-108" charset="0"/>
                <a:cs typeface="宋体" pitchFamily="-108" charset="-122"/>
              </a:rPr>
              <a:t>– </a:t>
            </a:r>
            <a:r>
              <a:rPr lang="en-US" altLang="zh-CN" sz="2600" dirty="0" smtClean="0">
                <a:solidFill>
                  <a:srgbClr val="000000"/>
                </a:solidFill>
                <a:latin typeface="Arial" pitchFamily="-108" charset="0"/>
                <a:cs typeface="宋体" pitchFamily="-108" charset="-122"/>
              </a:rPr>
              <a:t> Run-14,15 projections</a:t>
            </a:r>
            <a:endParaRPr lang="en-US" altLang="zh-CN" sz="2600" dirty="0">
              <a:solidFill>
                <a:srgbClr val="000000"/>
              </a:solidFill>
              <a:latin typeface="Arial" pitchFamily="-108" charset="0"/>
              <a:cs typeface="宋体" pitchFamily="-108" charset="-122"/>
            </a:endParaRPr>
          </a:p>
        </p:txBody>
      </p:sp>
      <p:pic>
        <p:nvPicPr>
          <p:cNvPr id="9" name="Picture 20" descr="fig8_thin-on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9484" y="588077"/>
            <a:ext cx="4096076" cy="33904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D:\cygwin\home\Administrator\work\rcf\hftsimu\upgr15\newproduction\TofPID\ana_D0new\sbratiocuttune\finalplot\D0Rc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618" y="622853"/>
            <a:ext cx="4072903" cy="3355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2335910" y="1708014"/>
            <a:ext cx="2020833" cy="30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211" tIns="40106" rIns="80211" bIns="40106">
            <a:spAutoFit/>
          </a:bodyPr>
          <a:lstStyle/>
          <a:p>
            <a:r>
              <a:rPr lang="en-US" altLang="zh-CN" sz="1400" dirty="0"/>
              <a:t>R</a:t>
            </a:r>
            <a:r>
              <a:rPr lang="en-US" altLang="zh-CN" sz="1400" baseline="-25000" dirty="0"/>
              <a:t>CP</a:t>
            </a:r>
            <a:r>
              <a:rPr lang="en-US" altLang="zh-CN" sz="1400" dirty="0"/>
              <a:t>=a*N10%/N(60-80)%</a:t>
            </a: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4769602" y="4025724"/>
            <a:ext cx="3917198" cy="204307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80211" tIns="40106" rIns="80211" bIns="4010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aseline="0" dirty="0">
                <a:solidFill>
                  <a:srgbClr val="000000"/>
                </a:solidFill>
                <a:sym typeface="Symbol" charset="0"/>
              </a:rPr>
              <a:t>Assuming D</a:t>
            </a:r>
            <a:r>
              <a:rPr lang="en-US" altLang="zh-CN" baseline="30000" dirty="0">
                <a:solidFill>
                  <a:srgbClr val="000000"/>
                </a:solidFill>
                <a:sym typeface="Symbol" charset="0"/>
              </a:rPr>
              <a:t>0</a:t>
            </a:r>
            <a:r>
              <a:rPr lang="en-US" altLang="zh-CN" baseline="0" dirty="0">
                <a:solidFill>
                  <a:srgbClr val="000000"/>
                </a:solidFill>
                <a:sym typeface="Symbol" charset="0"/>
              </a:rPr>
              <a:t> v</a:t>
            </a:r>
            <a:r>
              <a:rPr lang="en-US" altLang="zh-CN" baseline="-25000" dirty="0">
                <a:solidFill>
                  <a:srgbClr val="000000"/>
                </a:solidFill>
                <a:sym typeface="Symbol" charset="0"/>
              </a:rPr>
              <a:t>2</a:t>
            </a:r>
            <a:r>
              <a:rPr lang="en-US" altLang="zh-CN" baseline="0" dirty="0">
                <a:solidFill>
                  <a:srgbClr val="000000"/>
                </a:solidFill>
                <a:sym typeface="Symbol" charset="0"/>
              </a:rPr>
              <a:t> distribution from quark coalescence. </a:t>
            </a:r>
          </a:p>
          <a:p>
            <a:pPr>
              <a:spcBef>
                <a:spcPct val="50000"/>
              </a:spcBef>
            </a:pPr>
            <a:r>
              <a:rPr lang="en-US" altLang="zh-CN" baseline="0" dirty="0">
                <a:solidFill>
                  <a:srgbClr val="000000"/>
                </a:solidFill>
                <a:sym typeface="Symbol" charset="0"/>
              </a:rPr>
              <a:t>500M </a:t>
            </a:r>
            <a:r>
              <a:rPr lang="en-US" altLang="zh-CN" baseline="0" dirty="0" err="1">
                <a:solidFill>
                  <a:srgbClr val="000000"/>
                </a:solidFill>
                <a:sym typeface="Symbol" charset="0"/>
              </a:rPr>
              <a:t>Au+Au</a:t>
            </a:r>
            <a:r>
              <a:rPr lang="en-US" altLang="zh-CN" baseline="0" dirty="0">
                <a:solidFill>
                  <a:srgbClr val="000000"/>
                </a:solidFill>
                <a:sym typeface="Symbol" charset="0"/>
              </a:rPr>
              <a:t> </a:t>
            </a:r>
            <a:r>
              <a:rPr lang="en-US" altLang="zh-CN" baseline="0" dirty="0" err="1">
                <a:solidFill>
                  <a:srgbClr val="000000"/>
                </a:solidFill>
                <a:sym typeface="Symbol" charset="0"/>
              </a:rPr>
              <a:t>m.b</a:t>
            </a:r>
            <a:r>
              <a:rPr lang="en-US" altLang="zh-CN" baseline="0" dirty="0">
                <a:solidFill>
                  <a:srgbClr val="000000"/>
                </a:solidFill>
                <a:sym typeface="Symbol" charset="0"/>
              </a:rPr>
              <a:t>. events at 200 </a:t>
            </a:r>
            <a:r>
              <a:rPr lang="en-US" altLang="zh-CN" baseline="0" dirty="0" err="1">
                <a:solidFill>
                  <a:srgbClr val="000000"/>
                </a:solidFill>
                <a:sym typeface="Symbol" charset="0"/>
              </a:rPr>
              <a:t>GeV</a:t>
            </a:r>
            <a:r>
              <a:rPr lang="en-US" altLang="zh-CN" baseline="0" dirty="0" smtClean="0">
                <a:solidFill>
                  <a:srgbClr val="000000"/>
                </a:solidFill>
                <a:sym typeface="Symbol" charset="0"/>
              </a:rPr>
              <a:t>.</a:t>
            </a:r>
          </a:p>
          <a:p>
            <a:pPr>
              <a:spcBef>
                <a:spcPct val="50000"/>
              </a:spcBef>
            </a:pPr>
            <a:endParaRPr lang="en-US" altLang="zh-CN" sz="700" dirty="0">
              <a:solidFill>
                <a:srgbClr val="000000"/>
              </a:solidFill>
              <a:sym typeface="Symbol" charset="0"/>
            </a:endParaRPr>
          </a:p>
          <a:p>
            <a:r>
              <a:rPr lang="en-US" altLang="zh-CN" baseline="0" dirty="0">
                <a:solidFill>
                  <a:srgbClr val="000000"/>
                </a:solidFill>
              </a:rPr>
              <a:t> - Charm v</a:t>
            </a:r>
            <a:r>
              <a:rPr lang="en-US" altLang="zh-CN" baseline="-25000" dirty="0">
                <a:solidFill>
                  <a:srgbClr val="000000"/>
                </a:solidFill>
              </a:rPr>
              <a:t>2</a:t>
            </a:r>
            <a:r>
              <a:rPr lang="en-US" altLang="zh-CN" baseline="0" dirty="0">
                <a:solidFill>
                  <a:srgbClr val="000000"/>
                </a:solidFill>
              </a:rPr>
              <a:t> </a:t>
            </a:r>
            <a:r>
              <a:rPr lang="en-US" altLang="zh-CN" b="1" i="1" baseline="0" dirty="0">
                <a:solidFill>
                  <a:srgbClr val="791118"/>
                </a:solidFill>
                <a:sym typeface="Zapf Dingbats" charset="0"/>
              </a:rPr>
              <a:t> </a:t>
            </a:r>
          </a:p>
          <a:p>
            <a:r>
              <a:rPr lang="en-US" altLang="zh-CN" b="1" i="1" baseline="0" dirty="0" smtClean="0">
                <a:solidFill>
                  <a:srgbClr val="3366FF"/>
                </a:solidFill>
              </a:rPr>
              <a:t>	Medium </a:t>
            </a:r>
            <a:r>
              <a:rPr lang="en-US" altLang="zh-CN" b="1" i="1" baseline="0" dirty="0" err="1">
                <a:solidFill>
                  <a:srgbClr val="3366FF"/>
                </a:solidFill>
              </a:rPr>
              <a:t>thermalization</a:t>
            </a:r>
            <a:r>
              <a:rPr lang="en-US" altLang="zh-CN" b="1" i="1" baseline="0" dirty="0">
                <a:solidFill>
                  <a:srgbClr val="3366FF"/>
                </a:solidFill>
              </a:rPr>
              <a:t> degree</a:t>
            </a:r>
          </a:p>
          <a:p>
            <a:r>
              <a:rPr lang="en-US" altLang="zh-CN" b="1" i="1" baseline="0" dirty="0" smtClean="0">
                <a:solidFill>
                  <a:srgbClr val="3366FF"/>
                </a:solidFill>
                <a:sym typeface="Zapf Dingbats" charset="0"/>
              </a:rPr>
              <a:t>	Drag coefficients</a:t>
            </a:r>
            <a:endParaRPr lang="en-US" baseline="0" dirty="0">
              <a:solidFill>
                <a:srgbClr val="3366FF"/>
              </a:solidFill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308048" y="3968070"/>
            <a:ext cx="4055723" cy="217387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80211" tIns="40106" rIns="80211" bIns="4010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aseline="0" dirty="0">
                <a:solidFill>
                  <a:srgbClr val="000000"/>
                </a:solidFill>
                <a:sym typeface="Symbol" charset="0"/>
              </a:rPr>
              <a:t>Assuming D</a:t>
            </a:r>
            <a:r>
              <a:rPr lang="en-US" altLang="zh-CN" baseline="30000" dirty="0">
                <a:solidFill>
                  <a:srgbClr val="000000"/>
                </a:solidFill>
                <a:sym typeface="Symbol" charset="0"/>
              </a:rPr>
              <a:t>0</a:t>
            </a:r>
            <a:r>
              <a:rPr lang="en-US" altLang="zh-CN" baseline="0" dirty="0">
                <a:solidFill>
                  <a:srgbClr val="000000"/>
                </a:solidFill>
                <a:sym typeface="Symbol" charset="0"/>
              </a:rPr>
              <a:t> </a:t>
            </a:r>
            <a:r>
              <a:rPr lang="en-US" altLang="zh-CN" baseline="0" dirty="0" err="1">
                <a:solidFill>
                  <a:srgbClr val="000000"/>
                </a:solidFill>
                <a:sym typeface="Symbol" charset="0"/>
              </a:rPr>
              <a:t>R</a:t>
            </a:r>
            <a:r>
              <a:rPr lang="en-US" altLang="zh-CN" baseline="-25000" dirty="0" err="1">
                <a:solidFill>
                  <a:srgbClr val="000000"/>
                </a:solidFill>
                <a:sym typeface="Symbol" charset="0"/>
              </a:rPr>
              <a:t>cp</a:t>
            </a:r>
            <a:r>
              <a:rPr lang="en-US" altLang="zh-CN" baseline="0" dirty="0">
                <a:solidFill>
                  <a:srgbClr val="000000"/>
                </a:solidFill>
                <a:sym typeface="Symbol" charset="0"/>
              </a:rPr>
              <a:t> distribution as charged </a:t>
            </a:r>
            <a:r>
              <a:rPr lang="en-US" altLang="zh-CN" baseline="0" dirty="0" smtClean="0">
                <a:solidFill>
                  <a:srgbClr val="000000"/>
                </a:solidFill>
                <a:sym typeface="Symbol" charset="0"/>
              </a:rPr>
              <a:t>hadron.</a:t>
            </a:r>
            <a:endParaRPr lang="en-US" altLang="zh-CN" baseline="0" dirty="0">
              <a:solidFill>
                <a:srgbClr val="000000"/>
              </a:solidFill>
              <a:sym typeface="Symbol" charset="0"/>
            </a:endParaRPr>
          </a:p>
          <a:p>
            <a:pPr>
              <a:spcBef>
                <a:spcPts val="600"/>
              </a:spcBef>
            </a:pPr>
            <a:r>
              <a:rPr lang="en-US" altLang="zh-CN" baseline="0" dirty="0">
                <a:solidFill>
                  <a:srgbClr val="000000"/>
                </a:solidFill>
                <a:sym typeface="Symbol" charset="0"/>
              </a:rPr>
              <a:t>500M </a:t>
            </a:r>
            <a:r>
              <a:rPr lang="en-US" altLang="zh-CN" baseline="0" dirty="0" err="1">
                <a:solidFill>
                  <a:srgbClr val="000000"/>
                </a:solidFill>
                <a:sym typeface="Symbol" charset="0"/>
              </a:rPr>
              <a:t>Au+Au</a:t>
            </a:r>
            <a:r>
              <a:rPr lang="en-US" altLang="zh-CN" baseline="0" dirty="0">
                <a:solidFill>
                  <a:srgbClr val="000000"/>
                </a:solidFill>
                <a:sym typeface="Symbol" charset="0"/>
              </a:rPr>
              <a:t> </a:t>
            </a:r>
            <a:r>
              <a:rPr lang="en-US" altLang="zh-CN" baseline="0" dirty="0" err="1">
                <a:solidFill>
                  <a:srgbClr val="000000"/>
                </a:solidFill>
                <a:sym typeface="Symbol" charset="0"/>
              </a:rPr>
              <a:t>m.b</a:t>
            </a:r>
            <a:r>
              <a:rPr lang="en-US" altLang="zh-CN" baseline="0" dirty="0">
                <a:solidFill>
                  <a:srgbClr val="000000"/>
                </a:solidFill>
                <a:sym typeface="Symbol" charset="0"/>
              </a:rPr>
              <a:t>. events at 200 </a:t>
            </a:r>
            <a:r>
              <a:rPr lang="en-US" altLang="zh-CN" baseline="0" dirty="0" err="1">
                <a:solidFill>
                  <a:srgbClr val="000000"/>
                </a:solidFill>
                <a:sym typeface="Symbol" charset="0"/>
              </a:rPr>
              <a:t>GeV</a:t>
            </a:r>
            <a:r>
              <a:rPr lang="en-US" altLang="zh-CN" baseline="0" dirty="0" smtClean="0">
                <a:solidFill>
                  <a:srgbClr val="000000"/>
                </a:solidFill>
                <a:sym typeface="Symbol" charset="0"/>
              </a:rPr>
              <a:t>.</a:t>
            </a:r>
            <a:endParaRPr lang="en-US" altLang="zh-CN" sz="700" dirty="0">
              <a:solidFill>
                <a:srgbClr val="000000"/>
              </a:solidFill>
              <a:sym typeface="Symbol" charset="0"/>
            </a:endParaRPr>
          </a:p>
          <a:p>
            <a:pPr>
              <a:spcBef>
                <a:spcPts val="600"/>
              </a:spcBef>
              <a:buFontTx/>
              <a:buChar char="-"/>
            </a:pPr>
            <a:r>
              <a:rPr lang="en-US" altLang="zh-CN" baseline="0" dirty="0">
                <a:solidFill>
                  <a:srgbClr val="000000"/>
                </a:solidFill>
              </a:rPr>
              <a:t> Charm R</a:t>
            </a:r>
            <a:r>
              <a:rPr lang="en-US" altLang="zh-CN" baseline="-25000" dirty="0">
                <a:solidFill>
                  <a:srgbClr val="000000"/>
                </a:solidFill>
              </a:rPr>
              <a:t>AA</a:t>
            </a:r>
            <a:r>
              <a:rPr lang="en-US" altLang="zh-CN" baseline="0" dirty="0">
                <a:solidFill>
                  <a:srgbClr val="000000"/>
                </a:solidFill>
              </a:rPr>
              <a:t> </a:t>
            </a:r>
            <a:endParaRPr lang="en-US" altLang="zh-CN" b="1" i="1" baseline="0" dirty="0">
              <a:solidFill>
                <a:srgbClr val="791118"/>
              </a:solidFill>
              <a:sym typeface="Zapf Dingbats" charset="0"/>
            </a:endParaRPr>
          </a:p>
          <a:p>
            <a:r>
              <a:rPr lang="en-US" altLang="zh-CN" b="1" i="1" baseline="0" dirty="0" smtClean="0">
                <a:solidFill>
                  <a:srgbClr val="3366FF"/>
                </a:solidFill>
                <a:sym typeface="Zapf Dingbats" charset="0"/>
              </a:rPr>
              <a:t>	Energy </a:t>
            </a:r>
            <a:r>
              <a:rPr lang="en-US" altLang="zh-CN" b="1" i="1" baseline="0" dirty="0">
                <a:solidFill>
                  <a:srgbClr val="3366FF"/>
                </a:solidFill>
                <a:sym typeface="Zapf Dingbats" charset="0"/>
              </a:rPr>
              <a:t>loss </a:t>
            </a:r>
            <a:r>
              <a:rPr lang="en-US" altLang="zh-CN" b="1" i="1" baseline="0" dirty="0" smtClean="0">
                <a:solidFill>
                  <a:srgbClr val="3366FF"/>
                </a:solidFill>
                <a:sym typeface="Zapf Dingbats" charset="0"/>
              </a:rPr>
              <a:t>mechanism</a:t>
            </a:r>
          </a:p>
          <a:p>
            <a:r>
              <a:rPr lang="en-US" altLang="zh-CN" b="1" i="1" dirty="0" smtClean="0">
                <a:solidFill>
                  <a:srgbClr val="3366FF"/>
                </a:solidFill>
                <a:sym typeface="Zapf Dingbats" charset="0"/>
              </a:rPr>
              <a:t>	Color charge effect</a:t>
            </a:r>
            <a:endParaRPr lang="en-US" altLang="zh-CN" b="1" i="1" baseline="0" dirty="0">
              <a:solidFill>
                <a:srgbClr val="3366FF"/>
              </a:solidFill>
              <a:sym typeface="Zapf Dingbats" charset="0"/>
            </a:endParaRPr>
          </a:p>
          <a:p>
            <a:r>
              <a:rPr lang="en-US" altLang="zh-CN" b="1" i="1" baseline="0" dirty="0" smtClean="0">
                <a:solidFill>
                  <a:srgbClr val="3366FF"/>
                </a:solidFill>
                <a:sym typeface="Zapf Dingbats" charset="0"/>
              </a:rPr>
              <a:t>	Interaction </a:t>
            </a:r>
            <a:r>
              <a:rPr lang="en-US" altLang="zh-CN" b="1" i="1" baseline="0" dirty="0">
                <a:solidFill>
                  <a:srgbClr val="3366FF"/>
                </a:solidFill>
                <a:sym typeface="Zapf Dingbats" charset="0"/>
              </a:rPr>
              <a:t>with QCD </a:t>
            </a:r>
            <a:r>
              <a:rPr lang="en-US" altLang="zh-CN" b="1" i="1" baseline="0" dirty="0" smtClean="0">
                <a:solidFill>
                  <a:srgbClr val="3366FF"/>
                </a:solidFill>
                <a:sym typeface="Zapf Dingbats" charset="0"/>
              </a:rPr>
              <a:t>matter  </a:t>
            </a:r>
            <a:endParaRPr lang="en-US" baseline="0" dirty="0">
              <a:solidFill>
                <a:srgbClr val="3366FF"/>
              </a:solidFill>
            </a:endParaRPr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5269379" y="1556671"/>
            <a:ext cx="646748" cy="1798820"/>
          </a:xfrm>
          <a:prstGeom prst="rect">
            <a:avLst/>
          </a:prstGeom>
          <a:solidFill>
            <a:srgbClr val="FF6600">
              <a:alpha val="46001"/>
            </a:srgb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0211" tIns="40106" rIns="80211" bIns="40106" anchor="ctr"/>
          <a:lstStyle/>
          <a:p>
            <a:endParaRPr lang="zh-CN" altLang="en-US"/>
          </a:p>
        </p:txBody>
      </p:sp>
      <p:sp>
        <p:nvSpPr>
          <p:cNvPr id="1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8257" y="6394048"/>
            <a:ext cx="979734" cy="365125"/>
          </a:xfrm>
        </p:spPr>
        <p:txBody>
          <a:bodyPr/>
          <a:lstStyle/>
          <a:p>
            <a:r>
              <a:rPr lang="en-US" dirty="0" smtClean="0"/>
              <a:t> </a:t>
            </a:r>
            <a:fld id="{7E47A86D-EEB9-C74E-AC24-B9D1E6A4A89D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9634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Lcdecverte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6490"/>
          <a:stretch>
            <a:fillRect/>
          </a:stretch>
        </p:blipFill>
        <p:spPr bwMode="auto">
          <a:xfrm>
            <a:off x="307325" y="1159334"/>
            <a:ext cx="3661402" cy="2945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1470808" y="4405104"/>
            <a:ext cx="7006768" cy="168143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80211" tIns="40106" rIns="80211" bIns="40106">
            <a:spAutoFit/>
          </a:bodyPr>
          <a:lstStyle/>
          <a:p>
            <a:r>
              <a:rPr lang="en-US" i="1" dirty="0">
                <a:sym typeface="Symbol" charset="0"/>
              </a:rPr>
              <a:t></a:t>
            </a:r>
            <a:r>
              <a:rPr lang="en-US" i="1" baseline="-25000" dirty="0">
                <a:sym typeface="Symbol" charset="0"/>
              </a:rPr>
              <a:t>c</a:t>
            </a:r>
            <a:r>
              <a:rPr lang="en-US" i="1" dirty="0" smtClean="0">
                <a:sym typeface="Symbol" charset="0"/>
              </a:rPr>
              <a:t> p K </a:t>
            </a:r>
            <a:r>
              <a:rPr lang="en-US" dirty="0" smtClean="0">
                <a:sym typeface="Symbol" charset="0"/>
              </a:rPr>
              <a:t>     </a:t>
            </a:r>
            <a:r>
              <a:rPr lang="en-US" dirty="0">
                <a:sym typeface="Symbol" charset="0"/>
              </a:rPr>
              <a:t>Lowest mass charm baryons    c</a:t>
            </a:r>
            <a:r>
              <a:rPr lang="en-US" dirty="0">
                <a:latin typeface="Symbol" charset="0"/>
                <a:sym typeface="Symbol" charset="0"/>
              </a:rPr>
              <a:t></a:t>
            </a:r>
            <a:r>
              <a:rPr lang="en-US" dirty="0">
                <a:sym typeface="Symbol" charset="0"/>
              </a:rPr>
              <a:t> = 60 </a:t>
            </a:r>
            <a:r>
              <a:rPr lang="en-US" dirty="0">
                <a:latin typeface="Symbol" charset="0"/>
                <a:sym typeface="Symbol" charset="0"/>
              </a:rPr>
              <a:t></a:t>
            </a:r>
            <a:r>
              <a:rPr lang="en-US" dirty="0">
                <a:sym typeface="Symbol" charset="0"/>
              </a:rPr>
              <a:t>m</a:t>
            </a:r>
          </a:p>
          <a:p>
            <a:endParaRPr lang="en-US" dirty="0">
              <a:sym typeface="Symbol" charset="0"/>
            </a:endParaRPr>
          </a:p>
          <a:p>
            <a:r>
              <a:rPr lang="en-US" dirty="0">
                <a:sym typeface="Symbol" charset="0"/>
              </a:rPr>
              <a:t></a:t>
            </a:r>
            <a:r>
              <a:rPr lang="en-US" baseline="-25000" dirty="0">
                <a:sym typeface="Symbol" charset="0"/>
              </a:rPr>
              <a:t>c</a:t>
            </a:r>
            <a:r>
              <a:rPr lang="en-US" dirty="0">
                <a:sym typeface="Symbol" charset="0"/>
              </a:rPr>
              <a:t>/D enhancement?</a:t>
            </a:r>
          </a:p>
          <a:p>
            <a:pPr>
              <a:buFont typeface="Wingdings" charset="0"/>
              <a:buChar char="Ø"/>
            </a:pPr>
            <a:r>
              <a:rPr lang="en-US" dirty="0">
                <a:sym typeface="Symbol" charset="0"/>
              </a:rPr>
              <a:t> 0.11 (</a:t>
            </a:r>
            <a:r>
              <a:rPr lang="en-US" dirty="0" err="1">
                <a:sym typeface="Symbol" charset="0"/>
              </a:rPr>
              <a:t>pp</a:t>
            </a:r>
            <a:r>
              <a:rPr lang="en-US" dirty="0">
                <a:sym typeface="Symbol" charset="0"/>
              </a:rPr>
              <a:t> PYTHIA)  0.4-0.9     (Di-quark correlation in QGP)</a:t>
            </a:r>
          </a:p>
          <a:p>
            <a:pPr>
              <a:buFont typeface="Wingdings" charset="0"/>
              <a:buNone/>
            </a:pPr>
            <a:r>
              <a:rPr lang="en-US" sz="1400" dirty="0"/>
              <a:t>				                                S.H. Lee etc. PRL 100, 222301 (2008)</a:t>
            </a:r>
          </a:p>
          <a:p>
            <a:pPr>
              <a:buFont typeface="Wingdings" charset="0"/>
              <a:buChar char="Ø"/>
            </a:pPr>
            <a:r>
              <a:rPr lang="en-US" dirty="0">
                <a:sym typeface="Symbol" charset="0"/>
              </a:rPr>
              <a:t> Total charm yield in heavy ion collisions</a:t>
            </a:r>
          </a:p>
        </p:txBody>
      </p:sp>
      <p:pic>
        <p:nvPicPr>
          <p:cNvPr id="12" name="Picture 16" descr="Lc_overD0_fi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40345" y="1140596"/>
            <a:ext cx="4237231" cy="31940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solidFill>
                  <a:srgbClr val="000000"/>
                </a:solidFill>
                <a:latin typeface="Arial" pitchFamily="-108" charset="0"/>
                <a:cs typeface="宋体" pitchFamily="-108" charset="-122"/>
              </a:rPr>
              <a:t>Charmed baryons (</a:t>
            </a:r>
            <a:r>
              <a:rPr lang="en-US" altLang="zh-CN" dirty="0" err="1" smtClean="0">
                <a:solidFill>
                  <a:srgbClr val="000000"/>
                </a:solidFill>
                <a:latin typeface="Arial" pitchFamily="-108" charset="0"/>
                <a:cs typeface="宋体" pitchFamily="-108" charset="-122"/>
              </a:rPr>
              <a:t>Lambda</a:t>
            </a:r>
            <a:r>
              <a:rPr lang="en-US" altLang="zh-CN" baseline="-25000" dirty="0" err="1" smtClean="0">
                <a:solidFill>
                  <a:srgbClr val="000000"/>
                </a:solidFill>
                <a:latin typeface="Arial" pitchFamily="-108" charset="0"/>
                <a:cs typeface="宋体" pitchFamily="-108" charset="-122"/>
              </a:rPr>
              <a:t>c</a:t>
            </a:r>
            <a:r>
              <a:rPr lang="en-US" altLang="zh-CN" dirty="0" smtClean="0">
                <a:solidFill>
                  <a:srgbClr val="000000"/>
                </a:solidFill>
                <a:latin typeface="Arial" pitchFamily="-108" charset="0"/>
                <a:cs typeface="宋体" pitchFamily="-108" charset="-122"/>
              </a:rPr>
              <a:t>) – Run-16</a:t>
            </a: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8257" y="6394048"/>
            <a:ext cx="979734" cy="365125"/>
          </a:xfrm>
        </p:spPr>
        <p:txBody>
          <a:bodyPr/>
          <a:lstStyle/>
          <a:p>
            <a:r>
              <a:rPr lang="en-US" dirty="0" smtClean="0"/>
              <a:t> </a:t>
            </a:r>
            <a:fld id="{7E47A86D-EEB9-C74E-AC24-B9D1E6A4A89D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772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work\detectors\HFT\CDR\Fig1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963" y="1029555"/>
            <a:ext cx="4215502" cy="316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2"/>
          <p:cNvSpPr txBox="1">
            <a:spLocks noChangeArrowheads="1"/>
          </p:cNvSpPr>
          <p:nvPr/>
        </p:nvSpPr>
        <p:spPr bwMode="auto">
          <a:xfrm>
            <a:off x="640384" y="4124454"/>
            <a:ext cx="4282911" cy="25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211" tIns="40106" rIns="80211" bIns="40106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en-US" altLang="zh-CN" sz="1100" dirty="0"/>
              <a:t>Curves:  H. van </a:t>
            </a:r>
            <a:r>
              <a:rPr lang="en-US" altLang="zh-CN" sz="1100" dirty="0" err="1"/>
              <a:t>Hees</a:t>
            </a:r>
            <a:r>
              <a:rPr lang="en-US" altLang="zh-CN" sz="1100" dirty="0"/>
              <a:t> </a:t>
            </a:r>
            <a:r>
              <a:rPr lang="en-US" altLang="zh-CN" sz="1100" i="1" dirty="0"/>
              <a:t>et a</a:t>
            </a:r>
            <a:r>
              <a:rPr lang="en-US" altLang="zh-CN" sz="1100" dirty="0"/>
              <a:t>l.  Eur. Phys. J. </a:t>
            </a:r>
            <a:r>
              <a:rPr lang="en-US" altLang="zh-CN" sz="1100" b="1" u="sng" dirty="0"/>
              <a:t>C61</a:t>
            </a:r>
            <a:r>
              <a:rPr lang="en-US" altLang="zh-CN" sz="1100" dirty="0"/>
              <a:t>, 799(2009). </a:t>
            </a: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928932" y="4563491"/>
            <a:ext cx="7094646" cy="15891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80211" tIns="40106" rIns="80211" bIns="40106">
            <a:spAutoFit/>
          </a:bodyPr>
          <a:lstStyle/>
          <a:p>
            <a:pPr defTabSz="274320">
              <a:buFont typeface="Wingdings" charset="0"/>
              <a:buChar char="Ø"/>
            </a:pPr>
            <a:r>
              <a:rPr lang="en-US" altLang="zh-CN" dirty="0">
                <a:solidFill>
                  <a:srgbClr val="000000"/>
                </a:solidFill>
              </a:rPr>
              <a:t> (</a:t>
            </a:r>
            <a:r>
              <a:rPr lang="en-US" altLang="zh-CN" dirty="0" err="1">
                <a:solidFill>
                  <a:srgbClr val="000000"/>
                </a:solidFill>
              </a:rPr>
              <a:t>B</a:t>
            </a:r>
            <a:r>
              <a:rPr lang="en-US" altLang="zh-CN" dirty="0" err="1">
                <a:solidFill>
                  <a:srgbClr val="000000"/>
                </a:solidFill>
                <a:sym typeface="Symbol" charset="0"/>
              </a:rPr>
              <a:t>e</a:t>
            </a:r>
            <a:r>
              <a:rPr lang="en-US" altLang="zh-CN" dirty="0">
                <a:solidFill>
                  <a:srgbClr val="000000"/>
                </a:solidFill>
                <a:sym typeface="Symbol" charset="0"/>
              </a:rPr>
              <a:t>) spectra obtained via the subtraction of charm decay electrons </a:t>
            </a:r>
            <a:r>
              <a:rPr lang="en-US" altLang="zh-CN" dirty="0" smtClean="0">
                <a:solidFill>
                  <a:srgbClr val="000000"/>
                </a:solidFill>
                <a:sym typeface="Symbol" charset="0"/>
              </a:rPr>
              <a:t>	from </a:t>
            </a:r>
            <a:r>
              <a:rPr lang="en-US" altLang="zh-CN" dirty="0">
                <a:solidFill>
                  <a:srgbClr val="000000"/>
                </a:solidFill>
                <a:sym typeface="Symbol" charset="0"/>
              </a:rPr>
              <a:t>inclusive NPEs:  </a:t>
            </a:r>
          </a:p>
          <a:p>
            <a:r>
              <a:rPr lang="en-US" altLang="zh-CN" b="1" dirty="0">
                <a:solidFill>
                  <a:srgbClr val="0033CC"/>
                </a:solidFill>
                <a:sym typeface="Symbol" charset="0"/>
              </a:rPr>
              <a:t>    </a:t>
            </a:r>
            <a:r>
              <a:rPr lang="en-US" altLang="zh-CN" b="1" dirty="0">
                <a:solidFill>
                  <a:srgbClr val="3366FF"/>
                </a:solidFill>
                <a:sym typeface="Symbol" charset="0"/>
              </a:rPr>
              <a:t> </a:t>
            </a:r>
            <a:r>
              <a:rPr lang="en-US" altLang="zh-CN" sz="1600" b="1" dirty="0">
                <a:solidFill>
                  <a:srgbClr val="3366FF"/>
                </a:solidFill>
                <a:sym typeface="Symbol" charset="0"/>
              </a:rPr>
              <a:t>- no model dependence, reduced systematic errors.</a:t>
            </a:r>
            <a:endParaRPr lang="en-US" altLang="zh-CN" sz="1600" dirty="0">
              <a:solidFill>
                <a:srgbClr val="3366FF"/>
              </a:solidFill>
              <a:sym typeface="Symbol" charset="0"/>
            </a:endParaRPr>
          </a:p>
          <a:p>
            <a:endParaRPr lang="en-US" altLang="zh-CN" sz="800" dirty="0">
              <a:solidFill>
                <a:srgbClr val="000000"/>
              </a:solidFill>
              <a:sym typeface="Symbol" charset="0"/>
            </a:endParaRPr>
          </a:p>
          <a:p>
            <a:pPr>
              <a:buFont typeface="Wingdings" charset="0"/>
              <a:buChar char="Ø"/>
            </a:pPr>
            <a:r>
              <a:rPr lang="en-US" altLang="zh-CN" dirty="0">
                <a:solidFill>
                  <a:srgbClr val="000000"/>
                </a:solidFill>
                <a:sym typeface="Symbol" charset="0"/>
              </a:rPr>
              <a:t> Unique opportunity for bottom e-loss and flow.</a:t>
            </a:r>
          </a:p>
          <a:p>
            <a:r>
              <a:rPr lang="en-US" altLang="zh-CN" dirty="0">
                <a:solidFill>
                  <a:srgbClr val="000000"/>
                </a:solidFill>
                <a:sym typeface="Symbol" charset="0"/>
              </a:rPr>
              <a:t>     </a:t>
            </a:r>
            <a:r>
              <a:rPr lang="en-US" altLang="zh-CN" sz="1600" b="1" dirty="0">
                <a:solidFill>
                  <a:srgbClr val="3366FF"/>
                </a:solidFill>
                <a:sym typeface="Symbol" charset="0"/>
              </a:rPr>
              <a:t>- Charm may not be heavy enough at RHIC, but how is bottom?</a:t>
            </a:r>
          </a:p>
        </p:txBody>
      </p:sp>
      <p:pic>
        <p:nvPicPr>
          <p:cNvPr id="13" name="Picture 13" descr="Fig15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4338" t="2457" r="3012"/>
          <a:stretch>
            <a:fillRect/>
          </a:stretch>
        </p:blipFill>
        <p:spPr bwMode="auto">
          <a:xfrm>
            <a:off x="4516895" y="1019394"/>
            <a:ext cx="4096076" cy="307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solidFill>
                  <a:srgbClr val="000000"/>
                </a:solidFill>
                <a:latin typeface="Arial" pitchFamily="-108" charset="0"/>
                <a:cs typeface="宋体" pitchFamily="-108" charset="-122"/>
              </a:rPr>
              <a:t>Statistics projection of </a:t>
            </a:r>
            <a:r>
              <a:rPr lang="en-US" altLang="zh-CN" dirty="0" err="1" smtClean="0">
                <a:solidFill>
                  <a:srgbClr val="000000"/>
                </a:solidFill>
                <a:latin typeface="Arial" pitchFamily="-108" charset="0"/>
                <a:cs typeface="宋体" pitchFamily="-108" charset="-122"/>
              </a:rPr>
              <a:t>e</a:t>
            </a:r>
            <a:r>
              <a:rPr lang="en-US" altLang="zh-CN" baseline="-25000" dirty="0" err="1" smtClean="0">
                <a:solidFill>
                  <a:srgbClr val="000000"/>
                </a:solidFill>
                <a:latin typeface="Arial" pitchFamily="-108" charset="0"/>
                <a:cs typeface="宋体" pitchFamily="-108" charset="-122"/>
              </a:rPr>
              <a:t>D</a:t>
            </a:r>
            <a:r>
              <a:rPr lang="en-US" altLang="zh-CN" dirty="0" smtClean="0">
                <a:solidFill>
                  <a:srgbClr val="000000"/>
                </a:solidFill>
                <a:latin typeface="Arial" pitchFamily="-108" charset="0"/>
                <a:cs typeface="宋体" pitchFamily="-108" charset="-122"/>
              </a:rPr>
              <a:t>, </a:t>
            </a:r>
            <a:r>
              <a:rPr lang="en-US" altLang="zh-CN" dirty="0" err="1" smtClean="0">
                <a:solidFill>
                  <a:srgbClr val="000000"/>
                </a:solidFill>
                <a:latin typeface="Arial" pitchFamily="-108" charset="0"/>
                <a:cs typeface="宋体" pitchFamily="-108" charset="-122"/>
              </a:rPr>
              <a:t>e</a:t>
            </a:r>
            <a:r>
              <a:rPr lang="en-US" altLang="zh-CN" baseline="-25000" dirty="0" err="1" smtClean="0">
                <a:solidFill>
                  <a:srgbClr val="000000"/>
                </a:solidFill>
                <a:latin typeface="Arial" pitchFamily="-108" charset="0"/>
                <a:cs typeface="宋体" pitchFamily="-108" charset="-122"/>
              </a:rPr>
              <a:t>B</a:t>
            </a:r>
            <a:r>
              <a:rPr lang="en-US" altLang="zh-CN" dirty="0" smtClean="0">
                <a:solidFill>
                  <a:srgbClr val="000000"/>
                </a:solidFill>
                <a:latin typeface="Arial" pitchFamily="-108" charset="0"/>
                <a:cs typeface="宋体" pitchFamily="-108" charset="-122"/>
              </a:rPr>
              <a:t> R</a:t>
            </a:r>
            <a:r>
              <a:rPr lang="en-US" altLang="zh-CN" baseline="-25000" dirty="0" smtClean="0">
                <a:solidFill>
                  <a:srgbClr val="000000"/>
                </a:solidFill>
                <a:latin typeface="Arial" pitchFamily="-108" charset="0"/>
                <a:cs typeface="宋体" pitchFamily="-108" charset="-122"/>
              </a:rPr>
              <a:t>CP</a:t>
            </a:r>
            <a:r>
              <a:rPr lang="en-US" altLang="zh-CN" dirty="0" smtClean="0">
                <a:solidFill>
                  <a:srgbClr val="000000"/>
                </a:solidFill>
                <a:latin typeface="Arial" pitchFamily="-108" charset="0"/>
                <a:cs typeface="宋体" pitchFamily="-108" charset="-122"/>
              </a:rPr>
              <a:t> &amp; v</a:t>
            </a:r>
            <a:r>
              <a:rPr lang="en-US" altLang="zh-CN" baseline="-25000" dirty="0" smtClean="0">
                <a:solidFill>
                  <a:srgbClr val="000000"/>
                </a:solidFill>
                <a:latin typeface="Arial" pitchFamily="-108" charset="0"/>
                <a:cs typeface="宋体" pitchFamily="-108" charset="-122"/>
              </a:rPr>
              <a:t>2</a:t>
            </a:r>
            <a:endParaRPr lang="en-US" dirty="0"/>
          </a:p>
        </p:txBody>
      </p:sp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8257" y="6394048"/>
            <a:ext cx="979734" cy="365125"/>
          </a:xfrm>
        </p:spPr>
        <p:txBody>
          <a:bodyPr/>
          <a:lstStyle/>
          <a:p>
            <a:r>
              <a:rPr lang="en-US" dirty="0" smtClean="0"/>
              <a:t> </a:t>
            </a:r>
            <a:fld id="{7E47A86D-EEB9-C74E-AC24-B9D1E6A4A89D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3207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276" name="Picture 4" descr="screenshot_06232k_front_r1175046_ev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8374" y="1143000"/>
            <a:ext cx="4349750" cy="3355975"/>
          </a:xfrm>
          <a:prstGeom prst="rect">
            <a:avLst/>
          </a:prstGeom>
          <a:noFill/>
        </p:spPr>
      </p:pic>
      <p:pic>
        <p:nvPicPr>
          <p:cNvPr id="438278" name="Picture 6" descr="Picture1"/>
          <p:cNvPicPr>
            <a:picLocks noChangeAspect="1" noChangeArrowheads="1"/>
          </p:cNvPicPr>
          <p:nvPr/>
        </p:nvPicPr>
        <p:blipFill>
          <a:blip r:embed="rId4"/>
          <a:srcRect l="19481" r="8116"/>
          <a:stretch>
            <a:fillRect/>
          </a:stretch>
        </p:blipFill>
        <p:spPr bwMode="auto">
          <a:xfrm>
            <a:off x="5627223" y="2327020"/>
            <a:ext cx="3062288" cy="333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8283" name="Text Box 11"/>
          <p:cNvSpPr txBox="1">
            <a:spLocks noChangeArrowheads="1"/>
          </p:cNvSpPr>
          <p:nvPr/>
        </p:nvSpPr>
        <p:spPr bwMode="auto">
          <a:xfrm>
            <a:off x="458374" y="4829175"/>
            <a:ext cx="5654040" cy="1228028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dirty="0"/>
              <a:t>The STAR </a:t>
            </a:r>
            <a:r>
              <a:rPr lang="en-US" dirty="0" smtClean="0"/>
              <a:t>Heavy Flavor </a:t>
            </a:r>
            <a:r>
              <a:rPr lang="en-US" dirty="0"/>
              <a:t>Tracking Upgrade will identify daughters of the </a:t>
            </a:r>
            <a:r>
              <a:rPr lang="en-US" dirty="0" smtClean="0"/>
              <a:t>decay ( e.g. D</a:t>
            </a:r>
            <a:r>
              <a:rPr lang="en-US" baseline="30000" dirty="0" smtClean="0"/>
              <a:t>0 </a:t>
            </a:r>
            <a:r>
              <a:rPr lang="en-US" dirty="0" smtClean="0">
                <a:sym typeface="Symbol"/>
              </a:rPr>
              <a:t></a:t>
            </a:r>
            <a:r>
              <a:rPr lang="en-US" dirty="0" smtClean="0"/>
              <a:t> K</a:t>
            </a:r>
            <a:r>
              <a:rPr lang="en-US" baseline="30000" dirty="0" smtClean="0"/>
              <a:t>-</a:t>
            </a:r>
            <a:r>
              <a:rPr lang="en-US" dirty="0" smtClean="0"/>
              <a:t>+</a:t>
            </a:r>
            <a:r>
              <a:rPr lang="en-US" dirty="0" smtClean="0">
                <a:sym typeface="Symbol"/>
              </a:rPr>
              <a:t></a:t>
            </a:r>
            <a:r>
              <a:rPr lang="en-US" baseline="30000" dirty="0" smtClean="0">
                <a:sym typeface="Symbol"/>
              </a:rPr>
              <a:t>+ </a:t>
            </a:r>
            <a:r>
              <a:rPr lang="en-US" dirty="0" smtClean="0"/>
              <a:t>) and </a:t>
            </a:r>
            <a:r>
              <a:rPr lang="en-US" dirty="0"/>
              <a:t>do direct topological reconstruction of open charm hadrons.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dirty="0"/>
              <a:t>No Mixed events, no random background subtraction.</a:t>
            </a:r>
          </a:p>
        </p:txBody>
      </p:sp>
      <p:sp>
        <p:nvSpPr>
          <p:cNvPr id="438284" name="Text Box 12"/>
          <p:cNvSpPr txBox="1">
            <a:spLocks noChangeArrowheads="1"/>
          </p:cNvSpPr>
          <p:nvPr/>
        </p:nvSpPr>
        <p:spPr bwMode="auto">
          <a:xfrm>
            <a:off x="5639678" y="1143000"/>
            <a:ext cx="3048000" cy="84023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7150">
              <a:lnSpc>
                <a:spcPct val="90000"/>
              </a:lnSpc>
              <a:spcBef>
                <a:spcPct val="50000"/>
              </a:spcBef>
            </a:pPr>
            <a:r>
              <a:rPr lang="en-US"/>
              <a:t>Goal: Put a high precision detector near the IP to extend the TPC tracks to small radius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7227423" y="4070095"/>
            <a:ext cx="1590675" cy="1447800"/>
            <a:chOff x="4566" y="3066"/>
            <a:chExt cx="1002" cy="912"/>
          </a:xfrm>
        </p:grpSpPr>
        <p:sp>
          <p:nvSpPr>
            <p:cNvPr id="438285" name="AutoShape 13"/>
            <p:cNvSpPr>
              <a:spLocks/>
            </p:cNvSpPr>
            <p:nvPr/>
          </p:nvSpPr>
          <p:spPr bwMode="auto">
            <a:xfrm>
              <a:off x="4566" y="3066"/>
              <a:ext cx="288" cy="912"/>
            </a:xfrm>
            <a:prstGeom prst="rightBrace">
              <a:avLst>
                <a:gd name="adj1" fmla="val 26389"/>
                <a:gd name="adj2" fmla="val 50000"/>
              </a:avLst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8286" name="Text Box 14"/>
            <p:cNvSpPr txBox="1">
              <a:spLocks noChangeArrowheads="1"/>
            </p:cNvSpPr>
            <p:nvPr/>
          </p:nvSpPr>
          <p:spPr bwMode="auto">
            <a:xfrm>
              <a:off x="4896" y="3439"/>
              <a:ext cx="672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 dirty="0">
                  <a:latin typeface="Arial" pitchFamily="34" charset="0"/>
                  <a:cs typeface="Arial" pitchFamily="34" charset="0"/>
                </a:rPr>
                <a:t>50-150 </a:t>
              </a:r>
              <a:r>
                <a:rPr lang="en-US" sz="1000" dirty="0">
                  <a:latin typeface="Arial" pitchFamily="34" charset="0"/>
                  <a:cs typeface="Arial" pitchFamily="34" charset="0"/>
                  <a:sym typeface="Symbol" pitchFamily="18" charset="2"/>
                </a:rPr>
                <a:t>m</a:t>
              </a:r>
            </a:p>
          </p:txBody>
        </p:sp>
      </p:grp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334800" y="406491"/>
            <a:ext cx="7817428" cy="604662"/>
          </a:xfrm>
        </p:spPr>
        <p:txBody>
          <a:bodyPr/>
          <a:lstStyle/>
          <a:p>
            <a:r>
              <a:rPr lang="en-US" dirty="0"/>
              <a:t>Direct Topological Identification of Open Charm</a:t>
            </a: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8257" y="6394048"/>
            <a:ext cx="979734" cy="365125"/>
          </a:xfrm>
        </p:spPr>
        <p:txBody>
          <a:bodyPr/>
          <a:lstStyle/>
          <a:p>
            <a:r>
              <a:rPr lang="en-US" dirty="0" smtClean="0"/>
              <a:t> </a:t>
            </a:r>
            <a:fld id="{7E47A86D-EEB9-C74E-AC24-B9D1E6A4A89D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 </a:t>
            </a:r>
            <a:r>
              <a:rPr lang="en-US" dirty="0" err="1" smtClean="0"/>
              <a:t>Muon</a:t>
            </a:r>
            <a:r>
              <a:rPr lang="en-US" dirty="0" smtClean="0"/>
              <a:t> Tracker Detector (MTD)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5" name="Picture 4" descr="platform_oct23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7969" y="1354047"/>
            <a:ext cx="6665352" cy="4431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err="1" smtClean="0">
                <a:latin typeface="Arial" pitchFamily="34" charset="0"/>
                <a:ea typeface="宋体" charset="0"/>
                <a:cs typeface="Arial" pitchFamily="34" charset="0"/>
              </a:rPr>
              <a:t>Quarkonium</a:t>
            </a:r>
            <a:r>
              <a:rPr lang="en-US" altLang="zh-CN" dirty="0" smtClean="0">
                <a:latin typeface="Arial" pitchFamily="34" charset="0"/>
                <a:ea typeface="宋体" charset="0"/>
                <a:cs typeface="Arial" pitchFamily="34" charset="0"/>
              </a:rPr>
              <a:t> from the MTD</a:t>
            </a:r>
            <a:endParaRPr lang="en-US" altLang="zh-CN" dirty="0">
              <a:latin typeface="Arial" pitchFamily="34" charset="0"/>
              <a:ea typeface="宋体" charset="0"/>
              <a:cs typeface="Arial" pitchFamily="34" charset="0"/>
            </a:endParaRPr>
          </a:p>
        </p:txBody>
      </p:sp>
      <p:pic>
        <p:nvPicPr>
          <p:cNvPr id="27657" name="Picture 9" descr="jpsiupsilonsimu_mtdaccep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7181" r="7181"/>
          <a:stretch>
            <a:fillRect/>
          </a:stretch>
        </p:blipFill>
        <p:spPr>
          <a:xfrm>
            <a:off x="347760" y="1335561"/>
            <a:ext cx="3476808" cy="3895888"/>
          </a:xfrm>
          <a:noFill/>
        </p:spPr>
      </p:pic>
      <p:sp>
        <p:nvSpPr>
          <p:cNvPr id="27653" name="AutoShape 3"/>
          <p:cNvSpPr>
            <a:spLocks noChangeArrowheads="1"/>
          </p:cNvSpPr>
          <p:nvPr/>
        </p:nvSpPr>
        <p:spPr bwMode="auto">
          <a:xfrm>
            <a:off x="6629400" y="3489960"/>
            <a:ext cx="852488" cy="85248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3085 w 21600"/>
              <a:gd name="T25" fmla="*/ 12343 h 21600"/>
              <a:gd name="T26" fmla="*/ 18514 w 21600"/>
              <a:gd name="T27" fmla="*/ 185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5429" y="0"/>
                </a:moveTo>
                <a:lnTo>
                  <a:pt x="9257" y="6171"/>
                </a:lnTo>
                <a:lnTo>
                  <a:pt x="12343" y="6171"/>
                </a:lnTo>
                <a:lnTo>
                  <a:pt x="12343" y="12343"/>
                </a:lnTo>
                <a:lnTo>
                  <a:pt x="6171" y="12343"/>
                </a:lnTo>
                <a:lnTo>
                  <a:pt x="6171" y="9257"/>
                </a:lnTo>
                <a:lnTo>
                  <a:pt x="0" y="15429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lnTo>
                  <a:pt x="15429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Text Box 4"/>
          <p:cNvSpPr txBox="1">
            <a:spLocks noChangeArrowheads="1"/>
          </p:cNvSpPr>
          <p:nvPr/>
        </p:nvSpPr>
        <p:spPr bwMode="auto">
          <a:xfrm rot="-5400000">
            <a:off x="6080125" y="4372610"/>
            <a:ext cx="428625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 eaLnBrk="0" hangingPunct="0"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altLang="zh-CN" b="0" baseline="0">
              <a:ea typeface="Arial" charset="0"/>
              <a:cs typeface="Arial" charset="0"/>
            </a:endParaRPr>
          </a:p>
        </p:txBody>
      </p:sp>
      <p:sp>
        <p:nvSpPr>
          <p:cNvPr id="27655" name="Text Box 5"/>
          <p:cNvSpPr txBox="1">
            <a:spLocks noChangeArrowheads="1"/>
          </p:cNvSpPr>
          <p:nvPr/>
        </p:nvSpPr>
        <p:spPr bwMode="auto">
          <a:xfrm>
            <a:off x="3940018" y="1649211"/>
            <a:ext cx="4648200" cy="34778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zh-CN" sz="2000" baseline="0" dirty="0">
                <a:ea typeface="宋体" charset="0"/>
                <a:cs typeface="宋体" charset="0"/>
              </a:rPr>
              <a:t>J/</a:t>
            </a:r>
            <a:r>
              <a:rPr lang="en-US" altLang="zh-CN" sz="2000" baseline="0" dirty="0">
                <a:ea typeface="宋体" charset="0"/>
                <a:cs typeface="宋体" charset="0"/>
                <a:sym typeface="Symbol" charset="0"/>
              </a:rPr>
              <a:t>: S/B=6 in </a:t>
            </a:r>
            <a:r>
              <a:rPr lang="en-US" altLang="zh-CN" sz="2000" baseline="0" dirty="0" err="1">
                <a:ea typeface="宋体" charset="0"/>
                <a:cs typeface="宋体" charset="0"/>
                <a:sym typeface="Symbol" charset="0"/>
              </a:rPr>
              <a:t>d+Au</a:t>
            </a:r>
            <a:r>
              <a:rPr lang="en-US" altLang="zh-CN" sz="2000" baseline="0" dirty="0">
                <a:ea typeface="宋体" charset="0"/>
                <a:cs typeface="宋体" charset="0"/>
                <a:sym typeface="Symbol" charset="0"/>
              </a:rPr>
              <a:t> </a:t>
            </a:r>
            <a:r>
              <a:rPr lang="en-US" altLang="zh-CN" sz="2000" baseline="0" dirty="0">
                <a:ea typeface="宋体" charset="0"/>
                <a:cs typeface="宋体" charset="0"/>
              </a:rPr>
              <a:t> and S/B=2 in central </a:t>
            </a:r>
            <a:r>
              <a:rPr lang="en-US" altLang="zh-CN" sz="2000" baseline="0" dirty="0" err="1">
                <a:ea typeface="宋体" charset="0"/>
                <a:cs typeface="宋体" charset="0"/>
              </a:rPr>
              <a:t>Au+</a:t>
            </a:r>
            <a:r>
              <a:rPr lang="en-US" altLang="zh-CN" sz="2000" baseline="0" dirty="0" err="1" smtClean="0">
                <a:ea typeface="宋体" charset="0"/>
                <a:cs typeface="宋体" charset="0"/>
              </a:rPr>
              <a:t>Au</a:t>
            </a:r>
            <a:r>
              <a:rPr lang="en-US" altLang="zh-CN" sz="2000" baseline="0" dirty="0" smtClean="0">
                <a:ea typeface="宋体" charset="0"/>
                <a:cs typeface="宋体" charset="0"/>
              </a:rPr>
              <a:t> collisions</a:t>
            </a:r>
            <a:endParaRPr lang="en-US" altLang="zh-CN" sz="2000" baseline="0" dirty="0">
              <a:ea typeface="宋体" charset="0"/>
              <a:cs typeface="宋体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zh-CN" sz="2000" baseline="0" dirty="0" smtClean="0">
                <a:ea typeface="宋体" charset="0"/>
                <a:cs typeface="宋体" charset="0"/>
              </a:rPr>
              <a:t>Excellent </a:t>
            </a:r>
            <a:r>
              <a:rPr lang="en-US" altLang="zh-CN" sz="2000" baseline="0" dirty="0">
                <a:ea typeface="宋体" charset="0"/>
                <a:cs typeface="宋体" charset="0"/>
              </a:rPr>
              <a:t>mass resolution: separate different upsilon states </a:t>
            </a:r>
            <a:endParaRPr lang="en-US" altLang="zh-CN" sz="2000" baseline="0" dirty="0" smtClean="0">
              <a:ea typeface="宋体" charset="0"/>
              <a:cs typeface="宋体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zh-CN" sz="2000" b="0" baseline="0" dirty="0">
                <a:ea typeface="宋体" charset="0"/>
                <a:cs typeface="宋体" charset="0"/>
              </a:rPr>
              <a:t>With HFT, study B</a:t>
            </a:r>
            <a:r>
              <a:rPr lang="en-US" altLang="zh-CN" sz="2000" b="0" baseline="0" dirty="0">
                <a:ea typeface="宋体" charset="0"/>
                <a:cs typeface="宋体" charset="0"/>
                <a:sym typeface="Wingdings" charset="0"/>
              </a:rPr>
              <a:t>J/</a:t>
            </a:r>
            <a:r>
              <a:rPr lang="en-US" altLang="zh-CN" sz="2000" b="0" baseline="0" dirty="0">
                <a:ea typeface="宋体" charset="0"/>
                <a:cs typeface="宋体" charset="0"/>
                <a:sym typeface="Symbol" charset="0"/>
              </a:rPr>
              <a:t> X; J/</a:t>
            </a:r>
            <a:r>
              <a:rPr lang="en-US" altLang="zh-CN" sz="2000" b="0" baseline="0" dirty="0">
                <a:ea typeface="宋体" charset="0"/>
                <a:cs typeface="宋体" charset="0"/>
                <a:sym typeface="Wingdings" charset="0"/>
              </a:rPr>
              <a:t></a:t>
            </a:r>
            <a:r>
              <a:rPr lang="en-US" altLang="zh-CN" sz="2000" b="0" baseline="0" dirty="0">
                <a:ea typeface="宋体" charset="0"/>
                <a:cs typeface="宋体" charset="0"/>
                <a:sym typeface="Symbol" charset="0"/>
              </a:rPr>
              <a:t> using displaced </a:t>
            </a:r>
            <a:r>
              <a:rPr lang="en-US" altLang="zh-CN" sz="2000" b="0" baseline="0" dirty="0" smtClean="0">
                <a:ea typeface="宋体" charset="0"/>
                <a:cs typeface="宋体" charset="0"/>
                <a:sym typeface="Symbol" charset="0"/>
              </a:rPr>
              <a:t>vertices</a:t>
            </a:r>
            <a:endParaRPr lang="en-US" altLang="zh-CN" sz="2000" b="0" baseline="0" dirty="0">
              <a:ea typeface="宋体" charset="0"/>
              <a:cs typeface="宋体" charset="0"/>
            </a:endParaRPr>
          </a:p>
          <a:p>
            <a:pPr eaLnBrk="1" hangingPunct="1"/>
            <a:endParaRPr lang="en-US" altLang="zh-CN" sz="2000" b="0" baseline="0" dirty="0">
              <a:ea typeface="宋体" charset="0"/>
              <a:cs typeface="宋体" charset="0"/>
            </a:endParaRPr>
          </a:p>
          <a:p>
            <a:pPr eaLnBrk="1" hangingPunct="1"/>
            <a:r>
              <a:rPr lang="en-US" altLang="zh-CN" sz="2000" b="0" baseline="0" dirty="0">
                <a:ea typeface="宋体" charset="0"/>
                <a:cs typeface="宋体" charset="0"/>
              </a:rPr>
              <a:t>Heavy flavor collectivity and color</a:t>
            </a:r>
          </a:p>
          <a:p>
            <a:pPr eaLnBrk="1" hangingPunct="1"/>
            <a:r>
              <a:rPr lang="en-US" altLang="zh-CN" sz="2000" b="0" baseline="0" dirty="0">
                <a:ea typeface="宋体" charset="0"/>
                <a:cs typeface="宋体" charset="0"/>
              </a:rPr>
              <a:t>screening, </a:t>
            </a:r>
            <a:r>
              <a:rPr lang="en-US" altLang="zh-CN" sz="2000" b="0" baseline="0" dirty="0" err="1">
                <a:ea typeface="宋体" charset="0"/>
                <a:cs typeface="宋体" charset="0"/>
              </a:rPr>
              <a:t>quarkonia</a:t>
            </a:r>
            <a:r>
              <a:rPr lang="en-US" altLang="zh-CN" sz="2000" b="0" baseline="0" dirty="0">
                <a:ea typeface="宋体" charset="0"/>
                <a:cs typeface="宋体" charset="0"/>
              </a:rPr>
              <a:t> production </a:t>
            </a:r>
          </a:p>
          <a:p>
            <a:pPr eaLnBrk="1" hangingPunct="1"/>
            <a:r>
              <a:rPr lang="en-US" altLang="zh-CN" sz="2000" b="0" baseline="0" dirty="0">
                <a:ea typeface="宋体" charset="0"/>
                <a:cs typeface="宋体" charset="0"/>
              </a:rPr>
              <a:t>mechanisms:</a:t>
            </a:r>
          </a:p>
          <a:p>
            <a:pPr eaLnBrk="1" hangingPunct="1"/>
            <a:r>
              <a:rPr lang="en-US" altLang="zh-CN" sz="2000" b="0" baseline="0" dirty="0">
                <a:solidFill>
                  <a:srgbClr val="FF0000"/>
                </a:solidFill>
                <a:ea typeface="宋体" charset="0"/>
                <a:cs typeface="宋体" charset="0"/>
              </a:rPr>
              <a:t>J/</a:t>
            </a:r>
            <a:r>
              <a:rPr lang="en-US" altLang="zh-CN" sz="2000" b="0" baseline="0" dirty="0">
                <a:solidFill>
                  <a:srgbClr val="FF0000"/>
                </a:solidFill>
                <a:ea typeface="宋体" charset="0"/>
                <a:cs typeface="宋体" charset="0"/>
                <a:sym typeface="Symbol" charset="0"/>
              </a:rPr>
              <a:t></a:t>
            </a:r>
            <a:r>
              <a:rPr lang="en-US" altLang="zh-CN" sz="2000" b="0" baseline="0" dirty="0">
                <a:solidFill>
                  <a:srgbClr val="FF0000"/>
                </a:solidFill>
                <a:ea typeface="宋体" charset="0"/>
                <a:cs typeface="宋体" charset="0"/>
              </a:rPr>
              <a:t> R</a:t>
            </a:r>
            <a:r>
              <a:rPr lang="en-US" altLang="zh-CN" sz="2000" b="0" baseline="-25000" dirty="0">
                <a:solidFill>
                  <a:srgbClr val="FF0000"/>
                </a:solidFill>
                <a:ea typeface="宋体" charset="0"/>
                <a:cs typeface="宋体" charset="0"/>
              </a:rPr>
              <a:t>AA</a:t>
            </a:r>
            <a:r>
              <a:rPr lang="en-US" altLang="zh-CN" sz="2000" b="0" baseline="0" dirty="0">
                <a:solidFill>
                  <a:srgbClr val="FF0000"/>
                </a:solidFill>
                <a:ea typeface="宋体" charset="0"/>
                <a:cs typeface="宋体" charset="0"/>
              </a:rPr>
              <a:t> and v</a:t>
            </a:r>
            <a:r>
              <a:rPr lang="en-US" altLang="zh-CN" sz="2000" b="0" baseline="-25000" dirty="0">
                <a:solidFill>
                  <a:srgbClr val="FF0000"/>
                </a:solidFill>
                <a:ea typeface="宋体" charset="0"/>
                <a:cs typeface="宋体" charset="0"/>
              </a:rPr>
              <a:t>2</a:t>
            </a:r>
            <a:r>
              <a:rPr lang="en-US" altLang="zh-CN" sz="2000" b="0" baseline="0" dirty="0">
                <a:solidFill>
                  <a:srgbClr val="FF0000"/>
                </a:solidFill>
                <a:ea typeface="宋体" charset="0"/>
                <a:cs typeface="宋体" charset="0"/>
              </a:rPr>
              <a:t>; upsilon R</a:t>
            </a:r>
            <a:r>
              <a:rPr lang="en-US" altLang="zh-CN" sz="2000" b="0" baseline="-25000" dirty="0">
                <a:solidFill>
                  <a:srgbClr val="FF0000"/>
                </a:solidFill>
                <a:ea typeface="宋体" charset="0"/>
                <a:cs typeface="宋体" charset="0"/>
              </a:rPr>
              <a:t>AA </a:t>
            </a:r>
            <a:r>
              <a:rPr lang="en-US" altLang="zh-CN" sz="2000" b="0" baseline="0" dirty="0">
                <a:ea typeface="宋体" charset="0"/>
                <a:cs typeface="宋体" charset="0"/>
              </a:rPr>
              <a:t> …</a:t>
            </a:r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797560" y="5599882"/>
            <a:ext cx="721343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400" baseline="0" dirty="0">
                <a:solidFill>
                  <a:srgbClr val="FF33CC"/>
                </a:solidFill>
                <a:ea typeface="宋体" charset="0"/>
                <a:cs typeface="宋体" charset="0"/>
              </a:rPr>
              <a:t>Z. </a:t>
            </a:r>
            <a:r>
              <a:rPr lang="en-US" altLang="zh-CN" sz="1400" baseline="0" dirty="0" err="1">
                <a:solidFill>
                  <a:srgbClr val="FF33CC"/>
                </a:solidFill>
                <a:ea typeface="宋体" charset="0"/>
                <a:cs typeface="宋体" charset="0"/>
              </a:rPr>
              <a:t>Xu</a:t>
            </a:r>
            <a:r>
              <a:rPr lang="en-US" altLang="zh-CN" sz="1400" baseline="0" dirty="0">
                <a:solidFill>
                  <a:srgbClr val="FF33CC"/>
                </a:solidFill>
                <a:ea typeface="宋体" charset="0"/>
                <a:cs typeface="宋体" charset="0"/>
              </a:rPr>
              <a:t>, BNL LDRD 07-007; L. </a:t>
            </a:r>
            <a:r>
              <a:rPr lang="en-US" altLang="zh-CN" sz="1400" baseline="0" dirty="0" err="1">
                <a:solidFill>
                  <a:srgbClr val="FF33CC"/>
                </a:solidFill>
                <a:ea typeface="宋体" charset="0"/>
                <a:cs typeface="宋体" charset="0"/>
              </a:rPr>
              <a:t>Ruan</a:t>
            </a:r>
            <a:r>
              <a:rPr lang="en-US" altLang="zh-CN" sz="1400" baseline="0" dirty="0">
                <a:solidFill>
                  <a:srgbClr val="FF33CC"/>
                </a:solidFill>
                <a:ea typeface="宋体" charset="0"/>
                <a:cs typeface="宋体" charset="0"/>
              </a:rPr>
              <a:t> et al., Journal of Physics G: </a:t>
            </a:r>
            <a:r>
              <a:rPr lang="en-US" altLang="zh-CN" sz="1400" baseline="0" dirty="0" err="1">
                <a:solidFill>
                  <a:srgbClr val="FF33CC"/>
                </a:solidFill>
                <a:ea typeface="宋体" charset="0"/>
                <a:cs typeface="宋体" charset="0"/>
              </a:rPr>
              <a:t>Nucl</a:t>
            </a:r>
            <a:r>
              <a:rPr lang="en-US" altLang="zh-CN" sz="1400" baseline="0" dirty="0">
                <a:solidFill>
                  <a:srgbClr val="FF33CC"/>
                </a:solidFill>
                <a:ea typeface="宋体" charset="0"/>
                <a:cs typeface="宋体" charset="0"/>
              </a:rPr>
              <a:t>. Part. Phys. 36 (2009) 095001  </a:t>
            </a:r>
            <a:endParaRPr lang="en-US" sz="1400" baseline="0" dirty="0">
              <a:solidFill>
                <a:srgbClr val="FF33CC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57200" y="3358396"/>
            <a:ext cx="3367368" cy="2161004"/>
            <a:chOff x="457200" y="3449836"/>
            <a:chExt cx="3367368" cy="2161004"/>
          </a:xfrm>
        </p:grpSpPr>
        <p:pic>
          <p:nvPicPr>
            <p:cNvPr id="10" name="Picture 103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3449836"/>
              <a:ext cx="3367368" cy="2161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3333CC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2235200" y="4295775"/>
              <a:ext cx="1508088" cy="5607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Slide Number Placeholder 3"/>
          <p:cNvSpPr txBox="1">
            <a:spLocks/>
          </p:cNvSpPr>
          <p:nvPr/>
        </p:nvSpPr>
        <p:spPr>
          <a:xfrm>
            <a:off x="6788257" y="6363568"/>
            <a:ext cx="97973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fld id="{7E47A86D-EEB9-C74E-AC24-B9D1E6A4A89D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499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>
          <a:xfrm>
            <a:off x="346590" y="150312"/>
            <a:ext cx="8229600" cy="582961"/>
          </a:xfrm>
        </p:spPr>
        <p:txBody>
          <a:bodyPr>
            <a:normAutofit/>
          </a:bodyPr>
          <a:lstStyle/>
          <a:p>
            <a:pPr lvl="0"/>
            <a:r>
              <a:rPr lang="en-US" altLang="zh-CN" sz="2600" dirty="0">
                <a:solidFill>
                  <a:srgbClr val="000000"/>
                </a:solidFill>
                <a:latin typeface="Arial" pitchFamily="-108" charset="0"/>
                <a:cs typeface="宋体" pitchFamily="-108" charset="-122"/>
              </a:rPr>
              <a:t>B tagged J</a:t>
            </a:r>
            <a:r>
              <a:rPr lang="en-US" altLang="zh-CN" sz="2600" dirty="0" smtClean="0">
                <a:solidFill>
                  <a:srgbClr val="000000"/>
                </a:solidFill>
                <a:latin typeface="Arial" pitchFamily="-108" charset="0"/>
                <a:cs typeface="宋体" pitchFamily="-108" charset="-122"/>
              </a:rPr>
              <a:t>/psi</a:t>
            </a:r>
            <a:endParaRPr lang="en-US" altLang="zh-CN" sz="2600" dirty="0">
              <a:solidFill>
                <a:srgbClr val="000000"/>
              </a:solidFill>
              <a:latin typeface="Arial" pitchFamily="-108" charset="0"/>
              <a:cs typeface="宋体" pitchFamily="-108" charset="-122"/>
            </a:endParaRPr>
          </a:p>
        </p:txBody>
      </p:sp>
      <p:pic>
        <p:nvPicPr>
          <p:cNvPr id="9" name="Picture 3" descr="Picture 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4291" y="3089764"/>
            <a:ext cx="4269825" cy="32755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5260799" y="3425602"/>
            <a:ext cx="867310" cy="357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0211" tIns="40106" rIns="80211" bIns="40106">
            <a:spAutoFit/>
          </a:bodyPr>
          <a:lstStyle/>
          <a:p>
            <a:r>
              <a:rPr lang="en-US" baseline="0" dirty="0" smtClean="0"/>
              <a:t>Prompt</a:t>
            </a:r>
            <a:endParaRPr lang="en-US" baseline="0" dirty="0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6657343" y="4675262"/>
            <a:ext cx="1175086" cy="357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0211" tIns="40106" rIns="80211" bIns="40106">
            <a:spAutoFit/>
          </a:bodyPr>
          <a:lstStyle/>
          <a:p>
            <a:r>
              <a:rPr lang="en-US" baseline="0" dirty="0">
                <a:solidFill>
                  <a:srgbClr val="FF0000"/>
                </a:solidFill>
              </a:rPr>
              <a:t>J/</a:t>
            </a:r>
            <a:r>
              <a:rPr lang="en-US" baseline="0" dirty="0">
                <a:solidFill>
                  <a:srgbClr val="FF0000"/>
                </a:solidFill>
                <a:latin typeface="Symbol" charset="0"/>
                <a:sym typeface="Symbol" charset="0"/>
              </a:rPr>
              <a:t></a:t>
            </a:r>
            <a:r>
              <a:rPr lang="en-US" baseline="0" dirty="0">
                <a:solidFill>
                  <a:srgbClr val="FF0000"/>
                </a:solidFill>
              </a:rPr>
              <a:t> from B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331888" y="4042912"/>
            <a:ext cx="4136874" cy="214309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80211" tIns="40106" rIns="80211" bIns="40106">
            <a:spAutoFit/>
          </a:bodyPr>
          <a:lstStyle/>
          <a:p>
            <a:pPr defTabSz="182880">
              <a:buFont typeface="Wingdings" charset="0"/>
              <a:buChar char="Ø"/>
            </a:pPr>
            <a:r>
              <a:rPr lang="en-US" dirty="0"/>
              <a:t>Current measurement via </a:t>
            </a:r>
            <a:r>
              <a:rPr lang="en-US" altLang="zh-CN" i="1" dirty="0"/>
              <a:t>J/</a:t>
            </a:r>
            <a:r>
              <a:rPr lang="en-US" altLang="zh-CN" i="1" dirty="0" smtClean="0">
                <a:latin typeface="Symbol" charset="0"/>
                <a:sym typeface="Symbol" charset="0"/>
              </a:rPr>
              <a:t> </a:t>
            </a:r>
            <a:r>
              <a:rPr lang="en-US" altLang="zh-CN" dirty="0" smtClean="0"/>
              <a:t>-</a:t>
            </a:r>
            <a:r>
              <a:rPr lang="en-US" altLang="zh-CN" dirty="0" err="1"/>
              <a:t>hadron</a:t>
            </a:r>
            <a:r>
              <a:rPr lang="en-US" altLang="zh-CN" dirty="0"/>
              <a:t> </a:t>
            </a:r>
            <a:r>
              <a:rPr lang="en-US" altLang="zh-CN" dirty="0" smtClean="0"/>
              <a:t>	correlation </a:t>
            </a:r>
            <a:r>
              <a:rPr lang="en-US" altLang="zh-CN" dirty="0"/>
              <a:t>with large uncertainties.</a:t>
            </a:r>
            <a:endParaRPr lang="en-US" dirty="0"/>
          </a:p>
          <a:p>
            <a:pPr>
              <a:buFont typeface="Wingdings" charset="0"/>
              <a:buChar char="Ø"/>
            </a:pPr>
            <a:endParaRPr lang="en-US" sz="800" dirty="0"/>
          </a:p>
          <a:p>
            <a:pPr>
              <a:buFont typeface="Wingdings" charset="0"/>
              <a:buChar char="Ø"/>
            </a:pPr>
            <a:r>
              <a:rPr lang="en-US" dirty="0"/>
              <a:t>Combine </a:t>
            </a:r>
            <a:r>
              <a:rPr lang="en-US" b="1" dirty="0"/>
              <a:t>HFT+MTD </a:t>
            </a:r>
            <a:r>
              <a:rPr lang="en-US" dirty="0" smtClean="0"/>
              <a:t>in </a:t>
            </a:r>
            <a:r>
              <a:rPr lang="en-US" dirty="0"/>
              <a:t>di-</a:t>
            </a:r>
            <a:r>
              <a:rPr lang="en-US" dirty="0" err="1"/>
              <a:t>muon</a:t>
            </a:r>
            <a:r>
              <a:rPr lang="en-US" dirty="0"/>
              <a:t> channel</a:t>
            </a:r>
          </a:p>
          <a:p>
            <a:pPr marL="285750" lvl="1">
              <a:buFont typeface="Wingdings" charset="0"/>
              <a:buChar char="Ø"/>
            </a:pPr>
            <a:r>
              <a:rPr lang="en-US" dirty="0"/>
              <a:t> Separate secondary </a:t>
            </a:r>
            <a:r>
              <a:rPr lang="en-US" i="1" dirty="0" smtClean="0"/>
              <a:t>J/</a:t>
            </a:r>
            <a:r>
              <a:rPr lang="en-US" altLang="zh-CN" i="1" dirty="0" smtClean="0">
                <a:latin typeface="Symbol" charset="0"/>
                <a:sym typeface="Symbol" charset="0"/>
              </a:rPr>
              <a:t></a:t>
            </a:r>
            <a:r>
              <a:rPr lang="en-US" dirty="0" smtClean="0"/>
              <a:t>  from 		 prompt </a:t>
            </a:r>
            <a:r>
              <a:rPr lang="en-US" i="1" dirty="0" smtClean="0"/>
              <a:t>J/</a:t>
            </a:r>
            <a:r>
              <a:rPr lang="en-US" altLang="zh-CN" i="1" dirty="0" smtClean="0">
                <a:latin typeface="Symbol" charset="0"/>
                <a:sym typeface="Symbol" charset="0"/>
              </a:rPr>
              <a:t> </a:t>
            </a:r>
            <a:r>
              <a:rPr lang="en-US" dirty="0" smtClean="0"/>
              <a:t> </a:t>
            </a:r>
            <a:endParaRPr lang="en-US" dirty="0"/>
          </a:p>
          <a:p>
            <a:pPr marL="285750" lvl="1">
              <a:buFont typeface="Wingdings" charset="0"/>
              <a:buChar char="Ø"/>
            </a:pPr>
            <a:r>
              <a:rPr lang="en-US" dirty="0"/>
              <a:t> Constrain the bottom </a:t>
            </a:r>
            <a:r>
              <a:rPr lang="en-US" dirty="0" smtClean="0"/>
              <a:t>production</a:t>
            </a:r>
            <a:r>
              <a:rPr lang="en-US" dirty="0"/>
              <a:t> </a:t>
            </a:r>
            <a:r>
              <a:rPr lang="en-US" dirty="0" smtClean="0"/>
              <a:t>at 	 RHIC</a:t>
            </a:r>
          </a:p>
        </p:txBody>
      </p:sp>
      <p:pic>
        <p:nvPicPr>
          <p:cNvPr id="14" name="Picture 7" descr="Picture 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6774" y="830135"/>
            <a:ext cx="3870548" cy="20995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ctauprim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8453" y="3458009"/>
            <a:ext cx="1899723" cy="6896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Bfraction_vs_p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808" y="1038445"/>
            <a:ext cx="3691078" cy="2974971"/>
          </a:xfrm>
          <a:prstGeom prst="rect">
            <a:avLst/>
          </a:prstGeom>
          <a:noFill/>
        </p:spPr>
      </p:pic>
      <p:sp>
        <p:nvSpPr>
          <p:cNvPr id="17" name="TextBox 10"/>
          <p:cNvSpPr txBox="1"/>
          <p:nvPr/>
        </p:nvSpPr>
        <p:spPr>
          <a:xfrm>
            <a:off x="675898" y="1619622"/>
            <a:ext cx="1529635" cy="307388"/>
          </a:xfrm>
          <a:prstGeom prst="rect">
            <a:avLst/>
          </a:prstGeom>
          <a:noFill/>
        </p:spPr>
        <p:txBody>
          <a:bodyPr wrap="square" lIns="80211" tIns="40106" rIns="80211" bIns="40106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STAR Preliminary</a:t>
            </a:r>
          </a:p>
        </p:txBody>
      </p:sp>
      <p:sp>
        <p:nvSpPr>
          <p:cNvPr id="3" name="矩形 2"/>
          <p:cNvSpPr/>
          <p:nvPr/>
        </p:nvSpPr>
        <p:spPr>
          <a:xfrm>
            <a:off x="4658238" y="772205"/>
            <a:ext cx="4400202" cy="5593082"/>
          </a:xfrm>
          <a:prstGeom prst="rect">
            <a:avLst/>
          </a:prstGeom>
          <a:noFill/>
          <a:ln w="28575" cmpd="sng"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211" tIns="40106" rIns="80211" bIns="40106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58566" y="617963"/>
            <a:ext cx="2585979" cy="327217"/>
          </a:xfrm>
          <a:prstGeom prst="rect">
            <a:avLst/>
          </a:prstGeom>
          <a:noFill/>
        </p:spPr>
        <p:txBody>
          <a:bodyPr wrap="none" lIns="80211" tIns="40106" rIns="80211" bIns="40106" rtlCol="0">
            <a:spAutoFit/>
          </a:bodyPr>
          <a:lstStyle/>
          <a:p>
            <a:r>
              <a:rPr kumimoji="1" lang="en-US" altLang="zh-CN" sz="1600" i="1" dirty="0" err="1">
                <a:solidFill>
                  <a:srgbClr val="3366FF"/>
                </a:solidFill>
              </a:rPr>
              <a:t>Zebo</a:t>
            </a:r>
            <a:r>
              <a:rPr kumimoji="1" lang="en-US" altLang="zh-CN" sz="1600" i="1" dirty="0">
                <a:solidFill>
                  <a:srgbClr val="3366FF"/>
                </a:solidFill>
              </a:rPr>
              <a:t> Tang, NPA 00 (2010) 1.</a:t>
            </a:r>
            <a:endParaRPr kumimoji="1" lang="zh-CN" altLang="en-US" sz="1600" i="1" dirty="0">
              <a:solidFill>
                <a:srgbClr val="3366FF"/>
              </a:solidFill>
            </a:endParaRPr>
          </a:p>
        </p:txBody>
      </p:sp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8257" y="6394048"/>
            <a:ext cx="979734" cy="365125"/>
          </a:xfrm>
        </p:spPr>
        <p:txBody>
          <a:bodyPr/>
          <a:lstStyle/>
          <a:p>
            <a:r>
              <a:rPr lang="en-US" dirty="0" smtClean="0"/>
              <a:t> </a:t>
            </a:r>
            <a:fld id="{7E47A86D-EEB9-C74E-AC24-B9D1E6A4A89D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7668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Walt Kelly’s Pogo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5" name="Content Placeholder 4" descr="pogo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2117025"/>
            <a:ext cx="9144000" cy="29839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78263" y="5310554"/>
            <a:ext cx="556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 HFT management team employs the latest and most sophisticated Project Management techniques.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FT_Meet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HFT_Meeting</Template>
  <TotalTime>3716</TotalTime>
  <Words>1550</Words>
  <Application>Microsoft Office PowerPoint</Application>
  <PresentationFormat>On-screen Show (4:3)</PresentationFormat>
  <Paragraphs>362</Paragraphs>
  <Slides>34</Slides>
  <Notes>6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HFT_Meeting</vt:lpstr>
      <vt:lpstr>Slide 1</vt:lpstr>
      <vt:lpstr>The STAR Detector at RHIC w/ HFT</vt:lpstr>
      <vt:lpstr>Slide 3</vt:lpstr>
      <vt:lpstr>Who, what, when, where, why &amp; how</vt:lpstr>
      <vt:lpstr>HFT Location in STAR</vt:lpstr>
      <vt:lpstr>HFT Design &amp; Specifications</vt:lpstr>
      <vt:lpstr>Starting from the outside and working in …</vt:lpstr>
      <vt:lpstr>The SSD is an Existing Detector  Upgrade</vt:lpstr>
      <vt:lpstr>Intermediate Silicon Tracker</vt:lpstr>
      <vt:lpstr>PXL Detector Mechanical Design</vt:lpstr>
      <vt:lpstr>PXL Hardware for Engineering Test in Run13</vt:lpstr>
      <vt:lpstr>PXL Full Chain Test</vt:lpstr>
      <vt:lpstr>HFT Management</vt:lpstr>
      <vt:lpstr>Run Plan and First Physics</vt:lpstr>
      <vt:lpstr>Summary </vt:lpstr>
      <vt:lpstr>Slide 16</vt:lpstr>
      <vt:lpstr>Slide 17</vt:lpstr>
      <vt:lpstr>Slide 18</vt:lpstr>
      <vt:lpstr>Cost Matrix</vt:lpstr>
      <vt:lpstr>Slide 20</vt:lpstr>
      <vt:lpstr>Summary Schedule</vt:lpstr>
      <vt:lpstr>DCA resolution performance   r-phi and z </vt:lpstr>
      <vt:lpstr>Inner Detector Support (IDS)</vt:lpstr>
      <vt:lpstr>Inner Detector Support Installed –  Sept 2012</vt:lpstr>
      <vt:lpstr>Mechanical Engineering … much is done</vt:lpstr>
      <vt:lpstr>Electronics –  the heart of the SSD upgrade</vt:lpstr>
      <vt:lpstr>Physics  –  Run-14,15 projections</vt:lpstr>
      <vt:lpstr>Charmed baryons (Lambdac) – Run-16</vt:lpstr>
      <vt:lpstr>Statistics projection of eD, eB RCP &amp; v2</vt:lpstr>
      <vt:lpstr>Direct Topological Identification of Open Charm</vt:lpstr>
      <vt:lpstr>STAR Muon Tracker Detector (MTD)</vt:lpstr>
      <vt:lpstr>Quarkonium from the MTD</vt:lpstr>
      <vt:lpstr>B tagged J/psi</vt:lpstr>
      <vt:lpstr>Walt Kelly’s Pogo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jhthomas</dc:creator>
  <cp:lastModifiedBy>jhthomas</cp:lastModifiedBy>
  <cp:revision>407</cp:revision>
  <dcterms:created xsi:type="dcterms:W3CDTF">2011-06-08T17:45:45Z</dcterms:created>
  <dcterms:modified xsi:type="dcterms:W3CDTF">2012-11-26T20:00:17Z</dcterms:modified>
</cp:coreProperties>
</file>