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175200" cy="42794238"/>
  <p:notesSz cx="6858000" cy="9144000"/>
  <p:defaultTextStyle>
    <a:defPPr>
      <a:defRPr lang="en-US"/>
    </a:defPPr>
    <a:lvl1pPr marL="0" algn="l" defTabSz="4169664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4832" algn="l" defTabSz="4169664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69664" algn="l" defTabSz="4169664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54496" algn="l" defTabSz="4169664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39328" algn="l" defTabSz="4169664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24160" algn="l" defTabSz="4169664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08992" algn="l" defTabSz="4169664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593824" algn="l" defTabSz="4169664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678656" algn="l" defTabSz="4169664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66FF"/>
    <a:srgbClr val="0066FF"/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5774" autoAdjust="0"/>
    <p:restoredTop sz="94660"/>
  </p:normalViewPr>
  <p:slideViewPr>
    <p:cSldViewPr>
      <p:cViewPr>
        <p:scale>
          <a:sx n="66" d="100"/>
          <a:sy n="66" d="100"/>
        </p:scale>
        <p:origin x="5136" y="13896"/>
      </p:cViewPr>
      <p:guideLst>
        <p:guide orient="horz" pos="3638"/>
        <p:guide pos="141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0" y="13293959"/>
            <a:ext cx="25648920" cy="91730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0068"/>
            <a:ext cx="21122640" cy="1093630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4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9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54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39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24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0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93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78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4" y="27499262"/>
            <a:ext cx="25648920" cy="8499411"/>
          </a:xfrm>
        </p:spPr>
        <p:txBody>
          <a:bodyPr anchor="t"/>
          <a:lstStyle>
            <a:lvl1pPr algn="l">
              <a:defRPr sz="18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4" y="18138029"/>
            <a:ext cx="25648920" cy="936123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4832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69664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5449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3932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2416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089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59382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6786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9985329"/>
            <a:ext cx="13327380" cy="28242217"/>
          </a:xfrm>
        </p:spPr>
        <p:txBody>
          <a:bodyPr/>
          <a:lstStyle>
            <a:lvl1pPr>
              <a:defRPr sz="128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39060" y="9985329"/>
            <a:ext cx="13327380" cy="28242217"/>
          </a:xfrm>
        </p:spPr>
        <p:txBody>
          <a:bodyPr/>
          <a:lstStyle>
            <a:lvl1pPr>
              <a:defRPr sz="128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2" y="9579175"/>
            <a:ext cx="13332620" cy="3992145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4832" indent="0">
              <a:buNone/>
              <a:defRPr sz="9100" b="1"/>
            </a:lvl2pPr>
            <a:lvl3pPr marL="4169664" indent="0">
              <a:buNone/>
              <a:defRPr sz="8200" b="1"/>
            </a:lvl3pPr>
            <a:lvl4pPr marL="6254496" indent="0">
              <a:buNone/>
              <a:defRPr sz="7300" b="1"/>
            </a:lvl4pPr>
            <a:lvl5pPr marL="8339328" indent="0">
              <a:buNone/>
              <a:defRPr sz="7300" b="1"/>
            </a:lvl5pPr>
            <a:lvl6pPr marL="10424160" indent="0">
              <a:buNone/>
              <a:defRPr sz="7300" b="1"/>
            </a:lvl6pPr>
            <a:lvl7pPr marL="12508992" indent="0">
              <a:buNone/>
              <a:defRPr sz="7300" b="1"/>
            </a:lvl7pPr>
            <a:lvl8pPr marL="14593824" indent="0">
              <a:buNone/>
              <a:defRPr sz="7300" b="1"/>
            </a:lvl8pPr>
            <a:lvl9pPr marL="16678656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2" y="13571319"/>
            <a:ext cx="13332620" cy="24656220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6" y="9579175"/>
            <a:ext cx="13337856" cy="3992145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4832" indent="0">
              <a:buNone/>
              <a:defRPr sz="9100" b="1"/>
            </a:lvl2pPr>
            <a:lvl3pPr marL="4169664" indent="0">
              <a:buNone/>
              <a:defRPr sz="8200" b="1"/>
            </a:lvl3pPr>
            <a:lvl4pPr marL="6254496" indent="0">
              <a:buNone/>
              <a:defRPr sz="7300" b="1"/>
            </a:lvl4pPr>
            <a:lvl5pPr marL="8339328" indent="0">
              <a:buNone/>
              <a:defRPr sz="7300" b="1"/>
            </a:lvl5pPr>
            <a:lvl6pPr marL="10424160" indent="0">
              <a:buNone/>
              <a:defRPr sz="7300" b="1"/>
            </a:lvl6pPr>
            <a:lvl7pPr marL="12508992" indent="0">
              <a:buNone/>
              <a:defRPr sz="7300" b="1"/>
            </a:lvl7pPr>
            <a:lvl8pPr marL="14593824" indent="0">
              <a:buNone/>
              <a:defRPr sz="7300" b="1"/>
            </a:lvl8pPr>
            <a:lvl9pPr marL="16678656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6" y="13571319"/>
            <a:ext cx="13337856" cy="24656220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2" y="1703846"/>
            <a:ext cx="9927434" cy="7251246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5" y="1703849"/>
            <a:ext cx="16868777" cy="36523698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09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2" y="8955095"/>
            <a:ext cx="9927434" cy="29272452"/>
          </a:xfrm>
        </p:spPr>
        <p:txBody>
          <a:bodyPr/>
          <a:lstStyle>
            <a:lvl1pPr marL="0" indent="0">
              <a:buNone/>
              <a:defRPr sz="6400"/>
            </a:lvl1pPr>
            <a:lvl2pPr marL="2084832" indent="0">
              <a:buNone/>
              <a:defRPr sz="5500"/>
            </a:lvl2pPr>
            <a:lvl3pPr marL="4169664" indent="0">
              <a:buNone/>
              <a:defRPr sz="4600"/>
            </a:lvl3pPr>
            <a:lvl4pPr marL="6254496" indent="0">
              <a:buNone/>
              <a:defRPr sz="4100"/>
            </a:lvl4pPr>
            <a:lvl5pPr marL="8339328" indent="0">
              <a:buNone/>
              <a:defRPr sz="4100"/>
            </a:lvl5pPr>
            <a:lvl6pPr marL="10424160" indent="0">
              <a:buNone/>
              <a:defRPr sz="4100"/>
            </a:lvl6pPr>
            <a:lvl7pPr marL="12508992" indent="0">
              <a:buNone/>
              <a:defRPr sz="4100"/>
            </a:lvl7pPr>
            <a:lvl8pPr marL="14593824" indent="0">
              <a:buNone/>
              <a:defRPr sz="4100"/>
            </a:lvl8pPr>
            <a:lvl9pPr marL="16678656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0" y="29955969"/>
            <a:ext cx="18105120" cy="3536473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0" y="3823743"/>
            <a:ext cx="18105120" cy="25676543"/>
          </a:xfrm>
        </p:spPr>
        <p:txBody>
          <a:bodyPr/>
          <a:lstStyle>
            <a:lvl1pPr marL="0" indent="0">
              <a:buNone/>
              <a:defRPr sz="14600"/>
            </a:lvl1pPr>
            <a:lvl2pPr marL="2084832" indent="0">
              <a:buNone/>
              <a:defRPr sz="12800"/>
            </a:lvl2pPr>
            <a:lvl3pPr marL="4169664" indent="0">
              <a:buNone/>
              <a:defRPr sz="10900"/>
            </a:lvl3pPr>
            <a:lvl4pPr marL="6254496" indent="0">
              <a:buNone/>
              <a:defRPr sz="9100"/>
            </a:lvl4pPr>
            <a:lvl5pPr marL="8339328" indent="0">
              <a:buNone/>
              <a:defRPr sz="9100"/>
            </a:lvl5pPr>
            <a:lvl6pPr marL="10424160" indent="0">
              <a:buNone/>
              <a:defRPr sz="9100"/>
            </a:lvl6pPr>
            <a:lvl7pPr marL="12508992" indent="0">
              <a:buNone/>
              <a:defRPr sz="9100"/>
            </a:lvl7pPr>
            <a:lvl8pPr marL="14593824" indent="0">
              <a:buNone/>
              <a:defRPr sz="9100"/>
            </a:lvl8pPr>
            <a:lvl9pPr marL="16678656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0" y="33492442"/>
            <a:ext cx="18105120" cy="5022375"/>
          </a:xfrm>
        </p:spPr>
        <p:txBody>
          <a:bodyPr/>
          <a:lstStyle>
            <a:lvl1pPr marL="0" indent="0">
              <a:buNone/>
              <a:defRPr sz="6400"/>
            </a:lvl1pPr>
            <a:lvl2pPr marL="2084832" indent="0">
              <a:buNone/>
              <a:defRPr sz="5500"/>
            </a:lvl2pPr>
            <a:lvl3pPr marL="4169664" indent="0">
              <a:buNone/>
              <a:defRPr sz="4600"/>
            </a:lvl3pPr>
            <a:lvl4pPr marL="6254496" indent="0">
              <a:buNone/>
              <a:defRPr sz="4100"/>
            </a:lvl4pPr>
            <a:lvl5pPr marL="8339328" indent="0">
              <a:buNone/>
              <a:defRPr sz="4100"/>
            </a:lvl5pPr>
            <a:lvl6pPr marL="10424160" indent="0">
              <a:buNone/>
              <a:defRPr sz="4100"/>
            </a:lvl6pPr>
            <a:lvl7pPr marL="12508992" indent="0">
              <a:buNone/>
              <a:defRPr sz="4100"/>
            </a:lvl7pPr>
            <a:lvl8pPr marL="14593824" indent="0">
              <a:buNone/>
              <a:defRPr sz="4100"/>
            </a:lvl8pPr>
            <a:lvl9pPr marL="16678656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77020" y="1713761"/>
            <a:ext cx="6789420" cy="3651378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0" y="1713761"/>
            <a:ext cx="19865340" cy="3651378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13754"/>
            <a:ext cx="27157680" cy="7132373"/>
          </a:xfrm>
          <a:prstGeom prst="rect">
            <a:avLst/>
          </a:prstGeom>
        </p:spPr>
        <p:txBody>
          <a:bodyPr vert="horz" lIns="416966" tIns="208483" rIns="416966" bIns="20848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9985329"/>
            <a:ext cx="27157680" cy="28242217"/>
          </a:xfrm>
          <a:prstGeom prst="rect">
            <a:avLst/>
          </a:prstGeom>
        </p:spPr>
        <p:txBody>
          <a:bodyPr vert="horz" lIns="416966" tIns="208483" rIns="416966" bIns="20848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9663924"/>
            <a:ext cx="7040880" cy="2278395"/>
          </a:xfrm>
          <a:prstGeom prst="rect">
            <a:avLst/>
          </a:prstGeom>
        </p:spPr>
        <p:txBody>
          <a:bodyPr vert="horz" lIns="416966" tIns="208483" rIns="416966" bIns="208483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09860" y="39663924"/>
            <a:ext cx="9555480" cy="2278395"/>
          </a:xfrm>
          <a:prstGeom prst="rect">
            <a:avLst/>
          </a:prstGeom>
        </p:spPr>
        <p:txBody>
          <a:bodyPr vert="horz" lIns="416966" tIns="208483" rIns="416966" bIns="208483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5560" y="39663924"/>
            <a:ext cx="7040880" cy="2278395"/>
          </a:xfrm>
          <a:prstGeom prst="rect">
            <a:avLst/>
          </a:prstGeom>
        </p:spPr>
        <p:txBody>
          <a:bodyPr vert="horz" lIns="416966" tIns="208483" rIns="416966" bIns="208483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69664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3624" indent="-1563624" algn="l" defTabSz="4169664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7852" indent="-1303020" algn="l" defTabSz="4169664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0" indent="-1042416" algn="l" defTabSz="4169664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296912" indent="-1042416" algn="l" defTabSz="4169664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81744" indent="-1042416" algn="l" defTabSz="4169664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66576" indent="-1042416" algn="l" defTabSz="4169664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51408" indent="-1042416" algn="l" defTabSz="4169664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36240" indent="-1042416" algn="l" defTabSz="4169664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21072" indent="-1042416" algn="l" defTabSz="4169664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966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4832" algn="l" defTabSz="416966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69664" algn="l" defTabSz="416966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54496" algn="l" defTabSz="416966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39328" algn="l" defTabSz="416966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24160" algn="l" defTabSz="416966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08992" algn="l" defTabSz="416966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593824" algn="l" defTabSz="416966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678656" algn="l" defTabSz="416966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18.png"/><Relationship Id="rId26" Type="http://schemas.openxmlformats.org/officeDocument/2006/relationships/oleObject" Target="../embeddings/oleObject7.bin"/><Relationship Id="rId3" Type="http://schemas.openxmlformats.org/officeDocument/2006/relationships/image" Target="../media/image8.png"/><Relationship Id="rId21" Type="http://schemas.openxmlformats.org/officeDocument/2006/relationships/image" Target="../media/image21.png"/><Relationship Id="rId7" Type="http://schemas.openxmlformats.org/officeDocument/2006/relationships/image" Target="../media/image12.png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17.png"/><Relationship Id="rId25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6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11" Type="http://schemas.openxmlformats.org/officeDocument/2006/relationships/oleObject" Target="../embeddings/oleObject3.bin"/><Relationship Id="rId24" Type="http://schemas.openxmlformats.org/officeDocument/2006/relationships/image" Target="../media/image24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hyperlink" Target="http://arxiv.org/pdf/0809.2949" TargetMode="External"/><Relationship Id="rId10" Type="http://schemas.openxmlformats.org/officeDocument/2006/relationships/oleObject" Target="../embeddings/oleObject2.bin"/><Relationship Id="rId19" Type="http://schemas.openxmlformats.org/officeDocument/2006/relationships/image" Target="../media/image19.pn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5.png"/><Relationship Id="rId30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roup 164"/>
          <p:cNvGrpSpPr/>
          <p:nvPr/>
        </p:nvGrpSpPr>
        <p:grpSpPr>
          <a:xfrm>
            <a:off x="16005630" y="13700919"/>
            <a:ext cx="8987970" cy="3238500"/>
            <a:chOff x="16005630" y="13700919"/>
            <a:chExt cx="8987970" cy="3238500"/>
          </a:xfrm>
        </p:grpSpPr>
        <p:pic>
          <p:nvPicPr>
            <p:cNvPr id="15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005630" y="13700919"/>
              <a:ext cx="8963025" cy="3238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" name="Rectangle 163"/>
            <p:cNvSpPr/>
            <p:nvPr/>
          </p:nvSpPr>
          <p:spPr>
            <a:xfrm>
              <a:off x="24155400" y="16367919"/>
              <a:ext cx="8382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8600" y="15605919"/>
            <a:ext cx="4400550" cy="347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Rounded Rectangle 96"/>
          <p:cNvSpPr/>
          <p:nvPr/>
        </p:nvSpPr>
        <p:spPr>
          <a:xfrm>
            <a:off x="914400" y="1127919"/>
            <a:ext cx="28346400" cy="312420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33FF"/>
              </a:solidFill>
            </a:endParaRPr>
          </a:p>
        </p:txBody>
      </p:sp>
      <p:sp>
        <p:nvSpPr>
          <p:cNvPr id="138" name="TextBox 3"/>
          <p:cNvSpPr txBox="1">
            <a:spLocks noChangeArrowheads="1"/>
          </p:cNvSpPr>
          <p:nvPr/>
        </p:nvSpPr>
        <p:spPr bwMode="auto">
          <a:xfrm>
            <a:off x="16535400" y="36130806"/>
            <a:ext cx="12192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/>
              <a:t>Hydrodynamics, together with </a:t>
            </a:r>
            <a:r>
              <a:rPr lang="en-US" sz="2400" dirty="0" smtClean="0"/>
              <a:t>geometric </a:t>
            </a:r>
            <a:r>
              <a:rPr lang="en-US" sz="2400" dirty="0" smtClean="0"/>
              <a:t>fluctuations of the </a:t>
            </a:r>
            <a:r>
              <a:rPr lang="en-US" sz="2400" dirty="0" err="1" smtClean="0"/>
              <a:t>Glauber</a:t>
            </a:r>
            <a:r>
              <a:rPr lang="en-US" sz="2400" dirty="0" smtClean="0"/>
              <a:t> model make specific predictions for </a:t>
            </a:r>
            <a:r>
              <a:rPr lang="en-US" sz="2400" dirty="0" smtClean="0"/>
              <a:t>a dipole and triangle terms in the observed azimuthal distribution of particles</a:t>
            </a:r>
          </a:p>
          <a:p>
            <a:endParaRPr lang="en-US" sz="1200" dirty="0" smtClean="0"/>
          </a:p>
          <a:p>
            <a:r>
              <a:rPr lang="en-US" sz="2400" dirty="0" smtClean="0"/>
              <a:t>Preliminary </a:t>
            </a:r>
            <a:r>
              <a:rPr lang="en-US" sz="2400" dirty="0"/>
              <a:t>results on </a:t>
            </a:r>
            <a:r>
              <a:rPr lang="en-US" sz="2400" dirty="0" smtClean="0"/>
              <a:t>the v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</a:t>
            </a:r>
            <a:r>
              <a:rPr lang="en-US" sz="2400" dirty="0" err="1"/>
              <a:t>correlator</a:t>
            </a:r>
            <a:r>
              <a:rPr lang="en-US" sz="2400" dirty="0"/>
              <a:t> </a:t>
            </a:r>
            <a:r>
              <a:rPr lang="en-US" sz="2400" dirty="0" smtClean="0"/>
              <a:t>are presented </a:t>
            </a:r>
            <a:r>
              <a:rPr lang="en-US" sz="2400" dirty="0"/>
              <a:t>for 11.5 M 200 </a:t>
            </a:r>
            <a:r>
              <a:rPr lang="en-US" sz="2400" dirty="0" err="1"/>
              <a:t>GeV</a:t>
            </a:r>
            <a:r>
              <a:rPr lang="en-US" sz="2400" dirty="0"/>
              <a:t> </a:t>
            </a:r>
            <a:r>
              <a:rPr lang="en-US" sz="2400" dirty="0" err="1"/>
              <a:t>Au+Au</a:t>
            </a:r>
            <a:r>
              <a:rPr lang="en-US" sz="2400" dirty="0"/>
              <a:t> collisions</a:t>
            </a:r>
          </a:p>
          <a:p>
            <a:pPr algn="l"/>
            <a:endParaRPr lang="en-US" sz="1200" dirty="0"/>
          </a:p>
          <a:p>
            <a:r>
              <a:rPr lang="en-US" sz="2400" dirty="0" smtClean="0"/>
              <a:t>Data were compared to an ideal hydro calculation by </a:t>
            </a:r>
            <a:r>
              <a:rPr lang="en-US" sz="2400" dirty="0" err="1" smtClean="0"/>
              <a:t>Teaney</a:t>
            </a:r>
            <a:r>
              <a:rPr lang="en-US" sz="2400" dirty="0" smtClean="0"/>
              <a:t> and </a:t>
            </a:r>
            <a:r>
              <a:rPr lang="en-US" sz="2400" dirty="0" smtClean="0"/>
              <a:t>Yan.  The results agree in sign and shape </a:t>
            </a:r>
            <a:r>
              <a:rPr lang="en-US" sz="2400" dirty="0" smtClean="0"/>
              <a:t>but are generally smaller in </a:t>
            </a:r>
            <a:r>
              <a:rPr lang="en-US" sz="2400" dirty="0" smtClean="0"/>
              <a:t>magnitude.  </a:t>
            </a:r>
          </a:p>
          <a:p>
            <a:pPr algn="l"/>
            <a:endParaRPr lang="en-US" sz="1200" dirty="0" smtClean="0"/>
          </a:p>
          <a:p>
            <a:pPr algn="l"/>
            <a:r>
              <a:rPr lang="en-US" sz="2400" dirty="0" smtClean="0"/>
              <a:t>This may be due to fact that </a:t>
            </a:r>
            <a:r>
              <a:rPr lang="en-US" sz="2400" dirty="0" smtClean="0"/>
              <a:t>the </a:t>
            </a:r>
            <a:r>
              <a:rPr lang="en-US" sz="2400" dirty="0" smtClean="0"/>
              <a:t>ideal hydro </a:t>
            </a:r>
            <a:r>
              <a:rPr lang="en-US" sz="2400" dirty="0" smtClean="0"/>
              <a:t>model uses </a:t>
            </a:r>
            <a:r>
              <a:rPr lang="en-US" sz="2400" dirty="0" smtClean="0"/>
              <a:t>a simple EOS, does not include viscosity, nor resonance decays.  Shear viscosity, for example, is expected to  dampen the higher harmonic modes and thus reduce the correlation strength</a:t>
            </a:r>
            <a:r>
              <a:rPr lang="en-US" sz="2400" dirty="0" smtClean="0"/>
              <a:t>.</a:t>
            </a:r>
          </a:p>
          <a:p>
            <a:pPr algn="l"/>
            <a:endParaRPr lang="en-US" sz="1200" dirty="0" smtClean="0"/>
          </a:p>
          <a:p>
            <a:r>
              <a:rPr lang="en-US" sz="2400" dirty="0" smtClean="0">
                <a:solidFill>
                  <a:srgbClr val="262673"/>
                </a:solidFill>
              </a:rPr>
              <a:t>The primary conclusion is that the </a:t>
            </a:r>
            <a:r>
              <a:rPr lang="en-US" sz="2400" dirty="0" err="1" smtClean="0">
                <a:solidFill>
                  <a:srgbClr val="262673"/>
                </a:solidFill>
              </a:rPr>
              <a:t>c</a:t>
            </a:r>
            <a:r>
              <a:rPr lang="en-US" sz="2400" dirty="0" err="1" smtClean="0">
                <a:solidFill>
                  <a:srgbClr val="262673"/>
                </a:solidFill>
              </a:rPr>
              <a:t>orrelator</a:t>
            </a:r>
            <a:r>
              <a:rPr lang="en-US" sz="2400" dirty="0" smtClean="0">
                <a:solidFill>
                  <a:srgbClr val="262673"/>
                </a:solidFill>
              </a:rPr>
              <a:t> </a:t>
            </a:r>
            <a:r>
              <a:rPr lang="en-US" sz="2400" dirty="0" smtClean="0">
                <a:solidFill>
                  <a:srgbClr val="262673"/>
                </a:solidFill>
              </a:rPr>
              <a:t>is non-zero and is suggestive of a finite </a:t>
            </a:r>
            <a:r>
              <a:rPr lang="en-US" sz="2400" dirty="0" smtClean="0">
                <a:solidFill>
                  <a:srgbClr val="262673"/>
                </a:solidFill>
              </a:rPr>
              <a:t>value </a:t>
            </a:r>
            <a:r>
              <a:rPr lang="en-US" sz="2400" dirty="0" smtClean="0">
                <a:solidFill>
                  <a:srgbClr val="262673"/>
                </a:solidFill>
              </a:rPr>
              <a:t>for </a:t>
            </a:r>
            <a:r>
              <a:rPr lang="en-US" sz="2400" dirty="0" smtClean="0">
                <a:solidFill>
                  <a:srgbClr val="262673"/>
                </a:solidFill>
              </a:rPr>
              <a:t>v</a:t>
            </a:r>
            <a:r>
              <a:rPr lang="en-US" sz="2400" baseline="-25000" dirty="0" smtClean="0">
                <a:solidFill>
                  <a:srgbClr val="262673"/>
                </a:solidFill>
              </a:rPr>
              <a:t>3</a:t>
            </a:r>
            <a:endParaRPr lang="en-US" sz="2400" dirty="0" smtClean="0"/>
          </a:p>
          <a:p>
            <a:endParaRPr lang="en-US" sz="1200" dirty="0" smtClean="0"/>
          </a:p>
          <a:p>
            <a:r>
              <a:rPr lang="en-US" sz="2400" dirty="0" smtClean="0"/>
              <a:t>Strong </a:t>
            </a:r>
            <a:r>
              <a:rPr lang="en-US" sz="2400" dirty="0" smtClean="0"/>
              <a:t>evidence for the hydrodynamic and geometric interpretation of two particle correlations at RHIC. </a:t>
            </a:r>
            <a:r>
              <a:rPr lang="en-US" sz="2400" dirty="0" smtClean="0"/>
              <a:t> Better </a:t>
            </a:r>
            <a:r>
              <a:rPr lang="en-US" sz="2400" dirty="0" smtClean="0"/>
              <a:t>theory is possible and desirable.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359019"/>
            <a:ext cx="281559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Three Particle Correlations as a Probe of Eccentricity Fluctuations</a:t>
            </a:r>
          </a:p>
          <a:p>
            <a:pPr algn="ctr"/>
            <a:r>
              <a:rPr lang="en-US" sz="6600" dirty="0" smtClean="0"/>
              <a:t>Jim Thomas</a:t>
            </a:r>
            <a:r>
              <a:rPr lang="en-US" sz="6600" baseline="30000" dirty="0" smtClean="0"/>
              <a:t>1</a:t>
            </a:r>
            <a:r>
              <a:rPr lang="en-US" sz="6600" dirty="0" smtClean="0"/>
              <a:t> and Paul Sorensen</a:t>
            </a:r>
            <a:r>
              <a:rPr lang="en-US" sz="6600" baseline="30000" dirty="0" smtClean="0"/>
              <a:t>2</a:t>
            </a:r>
            <a:r>
              <a:rPr lang="en-US" sz="6600" dirty="0" smtClean="0"/>
              <a:t> for the STAR Collaboration</a:t>
            </a:r>
          </a:p>
          <a:p>
            <a:pPr algn="ctr"/>
            <a:r>
              <a:rPr lang="en-US" sz="3600" baseline="30000" dirty="0" smtClean="0"/>
              <a:t>1</a:t>
            </a:r>
            <a:r>
              <a:rPr lang="en-US" sz="3600" dirty="0" smtClean="0"/>
              <a:t>Lawrence Berkeley National Laboratory,      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Brookhaven National Laboratory</a:t>
            </a:r>
            <a:endParaRPr lang="en-US" sz="3600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495800" y="5280025"/>
            <a:ext cx="6515100" cy="4953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Initial Density Fluctuations</a:t>
            </a:r>
          </a:p>
        </p:txBody>
      </p:sp>
      <p:pic>
        <p:nvPicPr>
          <p:cNvPr id="20" name="Picture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6080919"/>
            <a:ext cx="56388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9" name="Group 138"/>
          <p:cNvGrpSpPr/>
          <p:nvPr/>
        </p:nvGrpSpPr>
        <p:grpSpPr>
          <a:xfrm>
            <a:off x="2743200" y="6063950"/>
            <a:ext cx="2630487" cy="2683969"/>
            <a:chOff x="4724400" y="6187507"/>
            <a:chExt cx="2630487" cy="2683969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7371" t="6354" r="2768" b="30156"/>
            <a:stretch>
              <a:fillRect/>
            </a:stretch>
          </p:blipFill>
          <p:spPr bwMode="auto">
            <a:xfrm rot="5400000">
              <a:off x="5067299" y="6621537"/>
              <a:ext cx="1831975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7"/>
            <p:cNvSpPr>
              <a:spLocks noChangeArrowheads="1"/>
            </p:cNvSpPr>
            <p:nvPr/>
          </p:nvSpPr>
          <p:spPr bwMode="auto">
            <a:xfrm>
              <a:off x="5257800" y="8501589"/>
              <a:ext cx="19050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dirty="0" err="1"/>
                <a:t>NexSPheRio</a:t>
              </a:r>
              <a:endParaRPr lang="en-US" dirty="0"/>
            </a:p>
          </p:txBody>
        </p:sp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4724400" y="6187507"/>
              <a:ext cx="263048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/>
                <a:t>Hama, </a:t>
              </a:r>
              <a:r>
                <a:rPr lang="en-US" sz="1600" dirty="0" err="1"/>
                <a:t>Grasi</a:t>
              </a:r>
              <a:r>
                <a:rPr lang="en-US" sz="1600" dirty="0"/>
                <a:t>, Kodama, et. al.</a:t>
              </a:r>
            </a:p>
          </p:txBody>
        </p:sp>
      </p:grp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8077200" y="8824119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From:  </a:t>
            </a:r>
            <a:r>
              <a:rPr lang="en-US" sz="1400" dirty="0" err="1" smtClean="0"/>
              <a:t>Mocsy</a:t>
            </a:r>
            <a:r>
              <a:rPr lang="en-US" sz="1400" dirty="0"/>
              <a:t>, P. Sorensen: arXiv:1008.3381 [</a:t>
            </a:r>
            <a:r>
              <a:rPr lang="en-US" sz="1400" dirty="0" err="1"/>
              <a:t>hep</a:t>
            </a:r>
            <a:r>
              <a:rPr lang="en-US" sz="1400" dirty="0"/>
              <a:t>-ph</a:t>
            </a:r>
            <a:r>
              <a:rPr lang="en-US" sz="1400" dirty="0" smtClean="0"/>
              <a:t>] using entropy </a:t>
            </a:r>
            <a:r>
              <a:rPr lang="en-US" sz="1400" dirty="0" smtClean="0"/>
              <a:t>distributions found in: K. Werner, et al. </a:t>
            </a:r>
            <a:r>
              <a:rPr lang="en-US" sz="1400" dirty="0" err="1" smtClean="0"/>
              <a:t>arXiv</a:t>
            </a:r>
            <a:r>
              <a:rPr lang="en-US" sz="1400" dirty="0" smtClean="0"/>
              <a:t>: 1004.0805 [</a:t>
            </a:r>
            <a:r>
              <a:rPr lang="en-US" sz="1400" dirty="0" err="1" smtClean="0"/>
              <a:t>nucl-th</a:t>
            </a:r>
            <a:r>
              <a:rPr lang="en-US" sz="1400" dirty="0" smtClean="0"/>
              <a:t>]</a:t>
            </a:r>
            <a:endParaRPr lang="en-US" sz="1400" dirty="0"/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18002250" y="5280025"/>
            <a:ext cx="8801100" cy="4953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Participant Eccentricity</a:t>
            </a:r>
          </a:p>
        </p:txBody>
      </p:sp>
      <p:grpSp>
        <p:nvGrpSpPr>
          <p:cNvPr id="58" name="Group 7"/>
          <p:cNvGrpSpPr>
            <a:grpSpLocks/>
          </p:cNvGrpSpPr>
          <p:nvPr/>
        </p:nvGrpSpPr>
        <p:grpSpPr bwMode="auto">
          <a:xfrm rot="934392">
            <a:off x="17027865" y="6001153"/>
            <a:ext cx="3505200" cy="1309687"/>
            <a:chOff x="304800" y="1890423"/>
            <a:chExt cx="3505200" cy="1309977"/>
          </a:xfrm>
        </p:grpSpPr>
        <p:grpSp>
          <p:nvGrpSpPr>
            <p:cNvPr id="59" name="Group 26"/>
            <p:cNvGrpSpPr>
              <a:grpSpLocks noChangeAspect="1"/>
            </p:cNvGrpSpPr>
            <p:nvPr/>
          </p:nvGrpSpPr>
          <p:grpSpPr bwMode="auto">
            <a:xfrm>
              <a:off x="304800" y="1890423"/>
              <a:ext cx="3505200" cy="1309977"/>
              <a:chOff x="304800" y="1890423"/>
              <a:chExt cx="3505200" cy="1309977"/>
            </a:xfrm>
          </p:grpSpPr>
          <p:pic>
            <p:nvPicPr>
              <p:cNvPr id="61" name="Picture 3" descr="event_image_0_1.pdf"/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25510" b="35188"/>
              <a:stretch>
                <a:fillRect/>
              </a:stretch>
            </p:blipFill>
            <p:spPr bwMode="auto">
              <a:xfrm>
                <a:off x="304800" y="1890423"/>
                <a:ext cx="3505200" cy="13099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" name="Oval 11"/>
              <p:cNvSpPr>
                <a:spLocks noChangeAspect="1"/>
              </p:cNvSpPr>
              <p:nvPr/>
            </p:nvSpPr>
            <p:spPr bwMode="auto">
              <a:xfrm rot="-934392">
                <a:off x="1800263" y="2110160"/>
                <a:ext cx="618454" cy="93970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60" name="Straight Connector 9"/>
            <p:cNvCxnSpPr>
              <a:cxnSpLocks noChangeShapeType="1"/>
            </p:cNvCxnSpPr>
            <p:nvPr/>
          </p:nvCxnSpPr>
          <p:spPr bwMode="auto">
            <a:xfrm flipV="1">
              <a:off x="1066800" y="2286000"/>
              <a:ext cx="21336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43" name="Group 142"/>
          <p:cNvGrpSpPr/>
          <p:nvPr/>
        </p:nvGrpSpPr>
        <p:grpSpPr>
          <a:xfrm>
            <a:off x="21044079" y="6136551"/>
            <a:ext cx="7391400" cy="5278368"/>
            <a:chOff x="21107400" y="5928519"/>
            <a:chExt cx="7391400" cy="5278368"/>
          </a:xfrm>
        </p:grpSpPr>
        <p:sp>
          <p:nvSpPr>
            <p:cNvPr id="64" name="TextBox 16"/>
            <p:cNvSpPr txBox="1">
              <a:spLocks noChangeArrowheads="1"/>
            </p:cNvSpPr>
            <p:nvPr/>
          </p:nvSpPr>
          <p:spPr bwMode="auto">
            <a:xfrm>
              <a:off x="21107400" y="5928519"/>
              <a:ext cx="7391400" cy="5278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 err="1" smtClean="0"/>
                <a:t>Glauber</a:t>
              </a:r>
              <a:r>
                <a:rPr lang="en-US" sz="2000" dirty="0" smtClean="0"/>
                <a:t> like fluctuations in the initial state mean that  </a:t>
              </a:r>
              <a:r>
                <a:rPr lang="en-US" sz="2000" dirty="0" smtClean="0">
                  <a:sym typeface="Symbol"/>
                </a:rPr>
                <a:t></a:t>
              </a:r>
              <a:r>
                <a:rPr lang="en-US" sz="2000" baseline="-25000" dirty="0" smtClean="0">
                  <a:sym typeface="Symbol"/>
                </a:rPr>
                <a:t>PP</a:t>
              </a:r>
              <a:r>
                <a:rPr lang="en-US" sz="2000" dirty="0" smtClean="0">
                  <a:sym typeface="Symbol"/>
                </a:rPr>
                <a:t>  </a:t>
              </a:r>
              <a:r>
                <a:rPr lang="en-US" sz="2000" dirty="0" smtClean="0">
                  <a:sym typeface="Symbol"/>
                </a:rPr>
                <a:t></a:t>
              </a:r>
              <a:r>
                <a:rPr lang="en-US" sz="2000" baseline="-25000" dirty="0" smtClean="0">
                  <a:sym typeface="Symbol"/>
                </a:rPr>
                <a:t>RP</a:t>
              </a:r>
              <a:r>
                <a:rPr lang="en-US" sz="2000" dirty="0" smtClean="0">
                  <a:sym typeface="Symbol"/>
                </a:rPr>
                <a:t>  </a:t>
              </a:r>
              <a:r>
                <a:rPr lang="en-US" sz="2000" dirty="0" smtClean="0">
                  <a:sym typeface="Symbol"/>
                </a:rPr>
                <a:t>   and, in addition, the </a:t>
              </a:r>
              <a:r>
                <a:rPr lang="en-US" sz="2000" dirty="0" smtClean="0">
                  <a:sym typeface="Symbol"/>
                </a:rPr>
                <a:t>eccentricity of the collision overlap zone </a:t>
              </a:r>
              <a:r>
                <a:rPr lang="en-US" sz="2000" dirty="0" smtClean="0">
                  <a:sym typeface="Symbol"/>
                </a:rPr>
                <a:t>is not the same as the </a:t>
              </a:r>
              <a:r>
                <a:rPr lang="en-US" sz="2000" dirty="0" smtClean="0">
                  <a:sym typeface="Symbol"/>
                </a:rPr>
                <a:t>participant eccentricity </a:t>
              </a:r>
            </a:p>
            <a:p>
              <a:endParaRPr lang="en-US" sz="1400" dirty="0" smtClean="0"/>
            </a:p>
            <a:p>
              <a:pPr>
                <a:spcAft>
                  <a:spcPts val="1200"/>
                </a:spcAft>
              </a:pPr>
              <a:r>
                <a:rPr lang="en-US" sz="2000" dirty="0" smtClean="0"/>
                <a:t>The </a:t>
              </a:r>
              <a:r>
                <a:rPr lang="en-US" sz="2000" dirty="0" smtClean="0"/>
                <a:t>eccentricity calculation is a random walk with varying </a:t>
              </a:r>
              <a:r>
                <a:rPr lang="en-US" sz="2000" dirty="0" smtClean="0"/>
                <a:t>step sizes.</a:t>
              </a:r>
            </a:p>
            <a:p>
              <a:pPr>
                <a:spcAft>
                  <a:spcPts val="1200"/>
                </a:spcAft>
              </a:pPr>
              <a:endParaRPr lang="en-US" sz="800" dirty="0" smtClean="0"/>
            </a:p>
            <a:p>
              <a:pPr algn="l">
                <a:spcAft>
                  <a:spcPts val="1200"/>
                </a:spcAft>
              </a:pPr>
              <a:endParaRPr lang="en-US" sz="2000" dirty="0" smtClean="0"/>
            </a:p>
            <a:p>
              <a:pPr algn="l">
                <a:spcAft>
                  <a:spcPts val="1200"/>
                </a:spcAft>
              </a:pPr>
              <a:endParaRPr lang="en-US" sz="2000" dirty="0" smtClean="0"/>
            </a:p>
            <a:p>
              <a:pPr algn="l">
                <a:spcAft>
                  <a:spcPts val="1200"/>
                </a:spcAft>
              </a:pPr>
              <a:r>
                <a:rPr lang="en-US" sz="2000" dirty="0" smtClean="0"/>
                <a:t>Each </a:t>
              </a:r>
              <a:r>
                <a:rPr lang="en-US" sz="2000" dirty="0"/>
                <a:t>additional participant adds a step</a:t>
              </a:r>
            </a:p>
            <a:p>
              <a:pPr algn="l"/>
              <a:r>
                <a:rPr lang="en-US" sz="2000" dirty="0"/>
                <a:t>The distribution of eccentricity will end up as a 2-D </a:t>
              </a:r>
              <a:r>
                <a:rPr lang="en-US" sz="2000" dirty="0" err="1"/>
                <a:t>gaussian</a:t>
              </a:r>
              <a:r>
                <a:rPr lang="en-US" sz="2000" dirty="0"/>
                <a:t>.</a:t>
              </a:r>
            </a:p>
            <a:p>
              <a:pPr marL="514350" lvl="1" algn="l">
                <a:buFont typeface="Arial" charset="0"/>
                <a:buChar char="•"/>
              </a:pPr>
              <a:r>
                <a:rPr lang="en-US" sz="2000" dirty="0" smtClean="0"/>
                <a:t>  The </a:t>
              </a:r>
              <a:r>
                <a:rPr lang="en-US" sz="2000" dirty="0"/>
                <a:t>shift in x is the standard eccentricity</a:t>
              </a:r>
            </a:p>
            <a:p>
              <a:pPr marL="514350" lvl="1" algn="l">
                <a:buFont typeface="Arial" charset="0"/>
                <a:buChar char="•"/>
              </a:pPr>
              <a:r>
                <a:rPr lang="en-US" sz="2000" dirty="0" smtClean="0"/>
                <a:t>  The </a:t>
              </a:r>
              <a:r>
                <a:rPr lang="en-US" sz="2000" dirty="0"/>
                <a:t>number of steps determines the width</a:t>
              </a:r>
            </a:p>
            <a:p>
              <a:pPr marL="514350" lvl="1" algn="l">
                <a:spcAft>
                  <a:spcPts val="600"/>
                </a:spcAft>
                <a:buFont typeface="Arial" charset="0"/>
                <a:buChar char="•"/>
              </a:pPr>
              <a:r>
                <a:rPr lang="en-US" sz="2000" dirty="0" smtClean="0"/>
                <a:t>  For </a:t>
              </a:r>
              <a:r>
                <a:rPr lang="en-US" sz="2000" dirty="0"/>
                <a:t>odd n, the shift is zero</a:t>
              </a:r>
            </a:p>
            <a:p>
              <a:pPr algn="l"/>
              <a:r>
                <a:rPr lang="en-US" sz="2000" dirty="0"/>
                <a:t>But participant eccentricity considers the length of the eccentricity vector which is positive definite, even for n=1,3,5,7…</a:t>
              </a:r>
            </a:p>
          </p:txBody>
        </p:sp>
        <p:graphicFrame>
          <p:nvGraphicFramePr>
            <p:cNvPr id="63" name="Object 2"/>
            <p:cNvGraphicFramePr>
              <a:graphicFrameLocks noChangeAspect="1"/>
            </p:cNvGraphicFramePr>
            <p:nvPr/>
          </p:nvGraphicFramePr>
          <p:xfrm>
            <a:off x="21242159" y="7632631"/>
            <a:ext cx="6937375" cy="1039812"/>
          </p:xfrm>
          <a:graphic>
            <a:graphicData uri="http://schemas.openxmlformats.org/presentationml/2006/ole">
              <p:oleObj spid="_x0000_s1031" name="Equation" r:id="rId8" imgW="3327120" imgH="609480" progId="Equation.3">
                <p:embed/>
              </p:oleObj>
            </a:graphicData>
          </a:graphic>
        </p:graphicFrame>
      </p:grpSp>
      <p:grpSp>
        <p:nvGrpSpPr>
          <p:cNvPr id="141" name="Group 140"/>
          <p:cNvGrpSpPr/>
          <p:nvPr/>
        </p:nvGrpSpPr>
        <p:grpSpPr>
          <a:xfrm>
            <a:off x="16916400" y="8214519"/>
            <a:ext cx="3124200" cy="2743200"/>
            <a:chOff x="17608550" y="7909719"/>
            <a:chExt cx="3124200" cy="2743200"/>
          </a:xfrm>
        </p:grpSpPr>
        <p:pic>
          <p:nvPicPr>
            <p:cNvPr id="65" name="Picture 1030" descr="q_scatt_500_5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439" t="12373" r="8099" b="20753"/>
            <a:stretch>
              <a:fillRect/>
            </a:stretch>
          </p:blipFill>
          <p:spPr bwMode="auto">
            <a:xfrm>
              <a:off x="17608550" y="8443119"/>
              <a:ext cx="2514600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6" name="Group 1031"/>
            <p:cNvGrpSpPr>
              <a:grpSpLocks/>
            </p:cNvGrpSpPr>
            <p:nvPr/>
          </p:nvGrpSpPr>
          <p:grpSpPr bwMode="auto">
            <a:xfrm>
              <a:off x="18865850" y="8360301"/>
              <a:ext cx="977900" cy="1577975"/>
              <a:chOff x="4219" y="2360"/>
              <a:chExt cx="779" cy="1232"/>
            </a:xfrm>
          </p:grpSpPr>
          <p:sp>
            <p:nvSpPr>
              <p:cNvPr id="67" name="Rectangle 1032"/>
              <p:cNvSpPr>
                <a:spLocks noChangeArrowheads="1"/>
              </p:cNvSpPr>
              <p:nvPr/>
            </p:nvSpPr>
            <p:spPr bwMode="auto">
              <a:xfrm>
                <a:off x="4219" y="2360"/>
                <a:ext cx="779" cy="261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 lIns="22860" tIns="11430" rIns="22860" bIns="11430" anchor="ctr">
                <a:spAutoFit/>
              </a:bodyPr>
              <a:lstStyle/>
              <a:p>
                <a:endParaRPr lang="en-US"/>
              </a:p>
            </p:txBody>
          </p:sp>
          <p:graphicFrame>
            <p:nvGraphicFramePr>
              <p:cNvPr id="68" name="Object 6"/>
              <p:cNvGraphicFramePr>
                <a:graphicFrameLocks noChangeAspect="1"/>
              </p:cNvGraphicFramePr>
              <p:nvPr/>
            </p:nvGraphicFramePr>
            <p:xfrm>
              <a:off x="4310" y="3349"/>
              <a:ext cx="612" cy="243"/>
            </p:xfrm>
            <a:graphic>
              <a:graphicData uri="http://schemas.openxmlformats.org/presentationml/2006/ole">
                <p:oleObj spid="_x0000_s1032" name="Equation" r:id="rId10" imgW="508000" imgH="203200" progId="Equation.3">
                  <p:embed/>
                </p:oleObj>
              </a:graphicData>
            </a:graphic>
          </p:graphicFrame>
        </p:grpSp>
        <p:sp>
          <p:nvSpPr>
            <p:cNvPr id="69" name="Line 1035"/>
            <p:cNvSpPr>
              <a:spLocks noChangeShapeType="1"/>
            </p:cNvSpPr>
            <p:nvPr/>
          </p:nvSpPr>
          <p:spPr bwMode="auto">
            <a:xfrm flipV="1">
              <a:off x="18827750" y="9166751"/>
              <a:ext cx="723900" cy="428625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 type="arrow" w="med" len="med"/>
            </a:ln>
          </p:spPr>
          <p:txBody>
            <a:bodyPr wrap="none" lIns="22860" tIns="11430" rIns="22860" bIns="11430" anchor="ctr">
              <a:spAutoFit/>
            </a:bodyPr>
            <a:lstStyle/>
            <a:p>
              <a:endParaRPr lang="en-US"/>
            </a:p>
          </p:txBody>
        </p:sp>
        <p:sp>
          <p:nvSpPr>
            <p:cNvPr id="70" name="Arc 1037"/>
            <p:cNvSpPr>
              <a:spLocks/>
            </p:cNvSpPr>
            <p:nvPr/>
          </p:nvSpPr>
          <p:spPr bwMode="auto">
            <a:xfrm>
              <a:off x="18827750" y="9333439"/>
              <a:ext cx="542925" cy="276225"/>
            </a:xfrm>
            <a:custGeom>
              <a:avLst/>
              <a:gdLst>
                <a:gd name="T0" fmla="*/ 2147483647 w 21600"/>
                <a:gd name="T1" fmla="*/ 0 h 10825"/>
                <a:gd name="T2" fmla="*/ 2147483647 w 21600"/>
                <a:gd name="T3" fmla="*/ 2147483647 h 10825"/>
                <a:gd name="T4" fmla="*/ 0 w 21600"/>
                <a:gd name="T5" fmla="*/ 2147483647 h 1082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0825"/>
                <a:gd name="T11" fmla="*/ 21600 w 21600"/>
                <a:gd name="T12" fmla="*/ 10825 h 108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0825" fill="none" extrusionOk="0">
                  <a:moveTo>
                    <a:pt x="18958" y="-1"/>
                  </a:moveTo>
                  <a:cubicBezTo>
                    <a:pt x="20691" y="3174"/>
                    <a:pt x="21600" y="6733"/>
                    <a:pt x="21600" y="10350"/>
                  </a:cubicBezTo>
                  <a:cubicBezTo>
                    <a:pt x="21600" y="10508"/>
                    <a:pt x="21598" y="10666"/>
                    <a:pt x="21594" y="10825"/>
                  </a:cubicBezTo>
                </a:path>
                <a:path w="21600" h="10825" stroke="0" extrusionOk="0">
                  <a:moveTo>
                    <a:pt x="18958" y="-1"/>
                  </a:moveTo>
                  <a:cubicBezTo>
                    <a:pt x="20691" y="3174"/>
                    <a:pt x="21600" y="6733"/>
                    <a:pt x="21600" y="10350"/>
                  </a:cubicBezTo>
                  <a:cubicBezTo>
                    <a:pt x="21600" y="10508"/>
                    <a:pt x="21598" y="10666"/>
                    <a:pt x="21594" y="10825"/>
                  </a:cubicBezTo>
                  <a:lnTo>
                    <a:pt x="0" y="10350"/>
                  </a:lnTo>
                  <a:close/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 type="arrow" w="sm" len="sm"/>
              <a:tailEnd type="arrow" w="sm" len="sm"/>
            </a:ln>
          </p:spPr>
          <p:txBody>
            <a:bodyPr wrap="none" lIns="22860" tIns="11430" rIns="22860" bIns="11430" anchor="ctr">
              <a:spAutoFit/>
            </a:bodyPr>
            <a:lstStyle/>
            <a:p>
              <a:endParaRPr lang="en-US"/>
            </a:p>
          </p:txBody>
        </p:sp>
        <p:sp>
          <p:nvSpPr>
            <p:cNvPr id="71" name="Line 1038"/>
            <p:cNvSpPr>
              <a:spLocks noChangeShapeType="1"/>
            </p:cNvSpPr>
            <p:nvPr/>
          </p:nvSpPr>
          <p:spPr bwMode="auto">
            <a:xfrm flipV="1">
              <a:off x="18815050" y="9166751"/>
              <a:ext cx="0" cy="428625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 type="arrow" w="sm" len="sm"/>
            </a:ln>
          </p:spPr>
          <p:txBody>
            <a:bodyPr wrap="none" lIns="22860" tIns="11430" rIns="22860" bIns="11430" anchor="ctr">
              <a:spAutoFit/>
            </a:bodyPr>
            <a:lstStyle/>
            <a:p>
              <a:endParaRPr lang="en-US"/>
            </a:p>
          </p:txBody>
        </p:sp>
        <p:sp>
          <p:nvSpPr>
            <p:cNvPr id="72" name="Line 1039"/>
            <p:cNvSpPr>
              <a:spLocks noChangeShapeType="1"/>
            </p:cNvSpPr>
            <p:nvPr/>
          </p:nvSpPr>
          <p:spPr bwMode="auto">
            <a:xfrm>
              <a:off x="18811875" y="9166751"/>
              <a:ext cx="625475" cy="1270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 type="none" w="sm" len="sm"/>
            </a:ln>
          </p:spPr>
          <p:txBody>
            <a:bodyPr lIns="22860" tIns="11430" rIns="22860" bIns="11430" anchor="ctr">
              <a:spAutoFit/>
            </a:bodyPr>
            <a:lstStyle/>
            <a:p>
              <a:endParaRPr lang="en-US"/>
            </a:p>
          </p:txBody>
        </p:sp>
        <p:sp>
          <p:nvSpPr>
            <p:cNvPr id="73" name="Line 1063"/>
            <p:cNvSpPr>
              <a:spLocks noChangeShapeType="1"/>
            </p:cNvSpPr>
            <p:nvPr/>
          </p:nvSpPr>
          <p:spPr bwMode="auto">
            <a:xfrm>
              <a:off x="18778538" y="9614426"/>
              <a:ext cx="6096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Arc 1064"/>
            <p:cNvSpPr>
              <a:spLocks/>
            </p:cNvSpPr>
            <p:nvPr/>
          </p:nvSpPr>
          <p:spPr bwMode="auto">
            <a:xfrm>
              <a:off x="18826163" y="9338201"/>
              <a:ext cx="542925" cy="276225"/>
            </a:xfrm>
            <a:custGeom>
              <a:avLst/>
              <a:gdLst>
                <a:gd name="T0" fmla="*/ 2147483647 w 21600"/>
                <a:gd name="T1" fmla="*/ 0 h 10825"/>
                <a:gd name="T2" fmla="*/ 2147483647 w 21600"/>
                <a:gd name="T3" fmla="*/ 2147483647 h 10825"/>
                <a:gd name="T4" fmla="*/ 0 w 21600"/>
                <a:gd name="T5" fmla="*/ 2147483647 h 1082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0825"/>
                <a:gd name="T11" fmla="*/ 21600 w 21600"/>
                <a:gd name="T12" fmla="*/ 10825 h 108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0825" fill="none" extrusionOk="0">
                  <a:moveTo>
                    <a:pt x="18958" y="-1"/>
                  </a:moveTo>
                  <a:cubicBezTo>
                    <a:pt x="20691" y="3174"/>
                    <a:pt x="21600" y="6733"/>
                    <a:pt x="21600" y="10350"/>
                  </a:cubicBezTo>
                  <a:cubicBezTo>
                    <a:pt x="21600" y="10508"/>
                    <a:pt x="21598" y="10666"/>
                    <a:pt x="21594" y="10825"/>
                  </a:cubicBezTo>
                </a:path>
                <a:path w="21600" h="10825" stroke="0" extrusionOk="0">
                  <a:moveTo>
                    <a:pt x="18958" y="-1"/>
                  </a:moveTo>
                  <a:cubicBezTo>
                    <a:pt x="20691" y="3174"/>
                    <a:pt x="21600" y="6733"/>
                    <a:pt x="21600" y="10350"/>
                  </a:cubicBezTo>
                  <a:cubicBezTo>
                    <a:pt x="21600" y="10508"/>
                    <a:pt x="21598" y="10666"/>
                    <a:pt x="21594" y="10825"/>
                  </a:cubicBezTo>
                  <a:lnTo>
                    <a:pt x="0" y="10350"/>
                  </a:lnTo>
                  <a:close/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 type="arrow" w="sm" len="sm"/>
              <a:tailEnd type="arrow" w="sm" len="sm"/>
            </a:ln>
          </p:spPr>
          <p:txBody>
            <a:bodyPr wrap="none" lIns="22860" tIns="11430" rIns="22860" bIns="11430"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Line 1065"/>
            <p:cNvSpPr>
              <a:spLocks noChangeShapeType="1"/>
            </p:cNvSpPr>
            <p:nvPr/>
          </p:nvSpPr>
          <p:spPr bwMode="auto">
            <a:xfrm flipV="1">
              <a:off x="18816638" y="9173101"/>
              <a:ext cx="723900" cy="428625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lIns="22860" tIns="11430" rIns="22860" bIns="11430"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1066"/>
            <p:cNvSpPr>
              <a:spLocks noChangeShapeType="1"/>
            </p:cNvSpPr>
            <p:nvPr/>
          </p:nvSpPr>
          <p:spPr bwMode="auto">
            <a:xfrm flipV="1">
              <a:off x="18822988" y="9176276"/>
              <a:ext cx="0" cy="428625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 type="arrow" w="sm" len="sm"/>
            </a:ln>
          </p:spPr>
          <p:txBody>
            <a:bodyPr wrap="none" lIns="22860" tIns="11430" rIns="22860" bIns="11430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1067"/>
            <p:cNvSpPr>
              <a:spLocks noChangeShapeType="1"/>
            </p:cNvSpPr>
            <p:nvPr/>
          </p:nvSpPr>
          <p:spPr bwMode="auto">
            <a:xfrm>
              <a:off x="18810288" y="9169926"/>
              <a:ext cx="393700" cy="63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 type="arrow" w="sm" len="sm"/>
            </a:ln>
          </p:spPr>
          <p:txBody>
            <a:bodyPr lIns="22860" tIns="11430" rIns="22860" bIns="11430" anchor="ctr">
              <a:spAutoFit/>
            </a:bodyPr>
            <a:lstStyle/>
            <a:p>
              <a:endParaRPr lang="en-US"/>
            </a:p>
          </p:txBody>
        </p:sp>
        <p:sp>
          <p:nvSpPr>
            <p:cNvPr id="78" name="Line 1069"/>
            <p:cNvSpPr>
              <a:spLocks noChangeShapeType="1"/>
            </p:cNvSpPr>
            <p:nvPr/>
          </p:nvSpPr>
          <p:spPr bwMode="auto">
            <a:xfrm flipV="1">
              <a:off x="19197638" y="9176276"/>
              <a:ext cx="33655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 type="none" w="sm" len="sm"/>
            </a:ln>
          </p:spPr>
          <p:txBody>
            <a:bodyPr lIns="22860" tIns="11430" rIns="22860" bIns="11430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79" name="Object 3"/>
            <p:cNvGraphicFramePr>
              <a:graphicFrameLocks noChangeAspect="1"/>
            </p:cNvGraphicFramePr>
            <p:nvPr/>
          </p:nvGraphicFramePr>
          <p:xfrm>
            <a:off x="19215100" y="7909719"/>
            <a:ext cx="1517650" cy="466725"/>
          </p:xfrm>
          <a:graphic>
            <a:graphicData uri="http://schemas.openxmlformats.org/presentationml/2006/ole">
              <p:oleObj spid="_x0000_s1033" name="Equation" r:id="rId11" imgW="1002960" imgH="304560" progId="Equation.3">
                <p:embed/>
              </p:oleObj>
            </a:graphicData>
          </a:graphic>
        </p:graphicFrame>
        <p:graphicFrame>
          <p:nvGraphicFramePr>
            <p:cNvPr id="80" name="Object 4"/>
            <p:cNvGraphicFramePr>
              <a:graphicFrameLocks noChangeAspect="1"/>
            </p:cNvGraphicFramePr>
            <p:nvPr/>
          </p:nvGraphicFramePr>
          <p:xfrm>
            <a:off x="18692813" y="8149164"/>
            <a:ext cx="212725" cy="311150"/>
          </p:xfrm>
          <a:graphic>
            <a:graphicData uri="http://schemas.openxmlformats.org/presentationml/2006/ole">
              <p:oleObj spid="_x0000_s1034" name="Equation" r:id="rId12" imgW="139700" imgH="203200" progId="Equation.3">
                <p:embed/>
              </p:oleObj>
            </a:graphicData>
          </a:graphic>
        </p:graphicFrame>
        <p:graphicFrame>
          <p:nvGraphicFramePr>
            <p:cNvPr id="81" name="Object 5"/>
            <p:cNvGraphicFramePr>
              <a:graphicFrameLocks noChangeAspect="1"/>
            </p:cNvGraphicFramePr>
            <p:nvPr/>
          </p:nvGraphicFramePr>
          <p:xfrm>
            <a:off x="20154900" y="9404876"/>
            <a:ext cx="212725" cy="273050"/>
          </p:xfrm>
          <a:graphic>
            <a:graphicData uri="http://schemas.openxmlformats.org/presentationml/2006/ole">
              <p:oleObj spid="_x0000_s1035" name="Equation" r:id="rId13" imgW="139700" imgH="177800" progId="Equation.3">
                <p:embed/>
              </p:oleObj>
            </a:graphicData>
          </a:graphic>
        </p:graphicFrame>
      </p:grpSp>
      <p:sp>
        <p:nvSpPr>
          <p:cNvPr id="83" name="Rectangle 2"/>
          <p:cNvSpPr txBox="1">
            <a:spLocks noChangeArrowheads="1"/>
          </p:cNvSpPr>
          <p:nvPr/>
        </p:nvSpPr>
        <p:spPr>
          <a:xfrm>
            <a:off x="3695700" y="12785725"/>
            <a:ext cx="8153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are higher harmonics interesting?</a:t>
            </a:r>
          </a:p>
        </p:txBody>
      </p:sp>
      <p:sp>
        <p:nvSpPr>
          <p:cNvPr id="85" name="TextBox 30"/>
          <p:cNvSpPr txBox="1">
            <a:spLocks noChangeArrowheads="1"/>
          </p:cNvSpPr>
          <p:nvPr/>
        </p:nvSpPr>
        <p:spPr bwMode="auto">
          <a:xfrm>
            <a:off x="1981200" y="18349119"/>
            <a:ext cx="5562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err="1"/>
              <a:t>ε</a:t>
            </a:r>
            <a:r>
              <a:rPr lang="en-US" sz="2000" baseline="-25000" dirty="0" err="1"/>
              <a:t>part</a:t>
            </a:r>
            <a:r>
              <a:rPr lang="en-US" sz="2000" dirty="0"/>
              <a:t> accounts for geometry fluctuations </a:t>
            </a:r>
            <a:r>
              <a:rPr lang="en-US" sz="2000" dirty="0" smtClean="0"/>
              <a:t>.  The “size” of the participant dampens the higher harmonic terms. </a:t>
            </a:r>
            <a:r>
              <a:rPr lang="en-US" sz="2000" dirty="0" smtClean="0"/>
              <a:t>〈ε</a:t>
            </a:r>
            <a:r>
              <a:rPr lang="en-US" sz="2000" baseline="30000" dirty="0" smtClean="0"/>
              <a:t>2</a:t>
            </a:r>
            <a:r>
              <a:rPr lang="en-US" sz="2000" baseline="-25000" dirty="0" smtClean="0"/>
              <a:t>n,part</a:t>
            </a:r>
            <a:r>
              <a:rPr lang="en-US" sz="2000" dirty="0" smtClean="0"/>
              <a:t>〉&gt;  0 for even and odd harmonics.</a:t>
            </a:r>
            <a:endParaRPr lang="en-US" sz="2000" dirty="0"/>
          </a:p>
        </p:txBody>
      </p:sp>
      <p:sp>
        <p:nvSpPr>
          <p:cNvPr id="91" name="Rectangle 2"/>
          <p:cNvSpPr txBox="1">
            <a:spLocks noChangeArrowheads="1"/>
          </p:cNvSpPr>
          <p:nvPr/>
        </p:nvSpPr>
        <p:spPr>
          <a:xfrm>
            <a:off x="17830800" y="12785725"/>
            <a:ext cx="91440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latin typeface="+mj-lt"/>
                <a:ea typeface="+mj-ea"/>
                <a:cs typeface="+mj-cs"/>
              </a:rPr>
              <a:t>Ideal Hydro including </a:t>
            </a:r>
            <a:r>
              <a:rPr lang="en-US" sz="3200" dirty="0" err="1" smtClean="0">
                <a:latin typeface="+mj-lt"/>
                <a:ea typeface="+mj-ea"/>
                <a:cs typeface="+mj-cs"/>
              </a:rPr>
              <a:t>Glauber</a:t>
            </a:r>
            <a:r>
              <a:rPr lang="en-US" sz="3200" dirty="0" smtClean="0">
                <a:latin typeface="+mj-lt"/>
                <a:ea typeface="+mj-ea"/>
                <a:cs typeface="+mj-cs"/>
              </a:rPr>
              <a:t> Style Initial Conditions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6" name="Title 1"/>
          <p:cNvSpPr txBox="1">
            <a:spLocks/>
          </p:cNvSpPr>
          <p:nvPr/>
        </p:nvSpPr>
        <p:spPr>
          <a:xfrm>
            <a:off x="3695700" y="20202525"/>
            <a:ext cx="8153400" cy="660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Until Recently v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3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2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has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Been Overlooked</a:t>
            </a:r>
          </a:p>
        </p:txBody>
      </p:sp>
      <p:grpSp>
        <p:nvGrpSpPr>
          <p:cNvPr id="161" name="Group 160"/>
          <p:cNvGrpSpPr/>
          <p:nvPr/>
        </p:nvGrpSpPr>
        <p:grpSpPr>
          <a:xfrm>
            <a:off x="3429000" y="21168519"/>
            <a:ext cx="8458200" cy="4078287"/>
            <a:chOff x="3429000" y="21545054"/>
            <a:chExt cx="8458200" cy="4078287"/>
          </a:xfrm>
        </p:grpSpPr>
        <p:grpSp>
          <p:nvGrpSpPr>
            <p:cNvPr id="158" name="Group 157"/>
            <p:cNvGrpSpPr/>
            <p:nvPr/>
          </p:nvGrpSpPr>
          <p:grpSpPr>
            <a:xfrm>
              <a:off x="3429000" y="21965741"/>
              <a:ext cx="3937000" cy="3606800"/>
              <a:chOff x="3429000" y="21965741"/>
              <a:chExt cx="3937000" cy="3606800"/>
            </a:xfrm>
          </p:grpSpPr>
          <p:pic>
            <p:nvPicPr>
              <p:cNvPr id="98" name="Picture 3"/>
              <p:cNvPicPr>
                <a:picLocks noChangeAspect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3429000" y="22118141"/>
                <a:ext cx="3937000" cy="345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" name="Picture 5"/>
              <p:cNvPicPr>
                <a:picLocks noChangeAspect="1"/>
              </p:cNvPicPr>
              <p:nvPr/>
            </p:nvPicPr>
            <p:blipFill>
              <a:blip r:embed="rId15" cstate="print"/>
              <a:srcRect l="30121" t="61072" r="31325" b="2284"/>
              <a:stretch>
                <a:fillRect/>
              </a:stretch>
            </p:blipFill>
            <p:spPr bwMode="auto">
              <a:xfrm>
                <a:off x="4419600" y="21965741"/>
                <a:ext cx="243840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0" name="Group 159"/>
            <p:cNvGrpSpPr/>
            <p:nvPr/>
          </p:nvGrpSpPr>
          <p:grpSpPr>
            <a:xfrm>
              <a:off x="7848600" y="21965741"/>
              <a:ext cx="4038600" cy="3657600"/>
              <a:chOff x="7848600" y="21965741"/>
              <a:chExt cx="4038600" cy="3657600"/>
            </a:xfrm>
          </p:grpSpPr>
          <p:pic>
            <p:nvPicPr>
              <p:cNvPr id="99" name="Picture 4"/>
              <p:cNvPicPr>
                <a:picLocks noChangeAspect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7848600" y="22041941"/>
                <a:ext cx="4038600" cy="3581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6"/>
              <p:cNvPicPr>
                <a:picLocks noChangeAspect="1"/>
              </p:cNvPicPr>
              <p:nvPr/>
            </p:nvPicPr>
            <p:blipFill>
              <a:blip r:embed="rId15" cstate="print"/>
              <a:srcRect l="30121" t="61072" r="31325" b="2284"/>
              <a:stretch>
                <a:fillRect/>
              </a:stretch>
            </p:blipFill>
            <p:spPr bwMode="auto">
              <a:xfrm>
                <a:off x="8915400" y="21965741"/>
                <a:ext cx="243840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" name="Picture 7"/>
            <p:cNvPicPr>
              <a:picLocks noChangeAspect="1"/>
            </p:cNvPicPr>
            <p:nvPr/>
          </p:nvPicPr>
          <p:blipFill>
            <a:blip r:embed="rId15" cstate="print"/>
            <a:srcRect b="51724"/>
            <a:stretch>
              <a:fillRect/>
            </a:stretch>
          </p:blipFill>
          <p:spPr bwMode="auto">
            <a:xfrm>
              <a:off x="4191000" y="21545054"/>
              <a:ext cx="7467600" cy="35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3" name="TextBox 8"/>
          <p:cNvSpPr txBox="1">
            <a:spLocks noChangeArrowheads="1"/>
          </p:cNvSpPr>
          <p:nvPr/>
        </p:nvSpPr>
        <p:spPr bwMode="auto">
          <a:xfrm>
            <a:off x="2133600" y="25435719"/>
            <a:ext cx="115824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err="1" smtClean="0">
                <a:cs typeface="Arial" pitchFamily="34" charset="0"/>
              </a:rPr>
              <a:t>Teaney</a:t>
            </a:r>
            <a:r>
              <a:rPr lang="en-US" sz="2000" dirty="0" smtClean="0">
                <a:cs typeface="Arial" pitchFamily="34" charset="0"/>
              </a:rPr>
              <a:t> and Yan simulate spectra using ideal hydro plus the distribution function for a classical  </a:t>
            </a:r>
            <a:r>
              <a:rPr lang="en-US" sz="2000" dirty="0" err="1" smtClean="0">
                <a:cs typeface="Arial" pitchFamily="34" charset="0"/>
              </a:rPr>
              <a:t>massless</a:t>
            </a:r>
            <a:r>
              <a:rPr lang="en-US" sz="2000" dirty="0" smtClean="0">
                <a:cs typeface="Arial" pitchFamily="34" charset="0"/>
              </a:rPr>
              <a:t> gas.  Once the </a:t>
            </a:r>
            <a:r>
              <a:rPr lang="en-US" sz="2000" dirty="0" err="1" smtClean="0">
                <a:cs typeface="Arial" pitchFamily="34" charset="0"/>
              </a:rPr>
              <a:t>freezeout</a:t>
            </a:r>
            <a:r>
              <a:rPr lang="en-US" sz="2000" dirty="0" smtClean="0">
                <a:cs typeface="Arial" pitchFamily="34" charset="0"/>
              </a:rPr>
              <a:t> temperature has been selected then v</a:t>
            </a:r>
            <a:r>
              <a:rPr lang="en-US" sz="2000" baseline="-25000" dirty="0" smtClean="0">
                <a:cs typeface="Arial" pitchFamily="34" charset="0"/>
              </a:rPr>
              <a:t>1</a:t>
            </a:r>
            <a:r>
              <a:rPr lang="en-US" sz="2000" dirty="0" smtClean="0">
                <a:cs typeface="Arial" pitchFamily="34" charset="0"/>
              </a:rPr>
              <a:t>/</a:t>
            </a:r>
            <a:r>
              <a:rPr lang="en-US" sz="2000" dirty="0" smtClean="0">
                <a:cs typeface="Arial" pitchFamily="34" charset="0"/>
                <a:sym typeface="Symbol"/>
              </a:rPr>
              <a:t></a:t>
            </a:r>
            <a:r>
              <a:rPr lang="en-US" sz="2000" baseline="-25000" dirty="0" smtClean="0">
                <a:cs typeface="Arial" pitchFamily="34" charset="0"/>
                <a:sym typeface="Symbol"/>
              </a:rPr>
              <a:t>1</a:t>
            </a:r>
            <a:r>
              <a:rPr lang="en-US" sz="2000" dirty="0" smtClean="0">
                <a:cs typeface="Arial" pitchFamily="34" charset="0"/>
                <a:sym typeface="Symbol"/>
              </a:rPr>
              <a:t>, </a:t>
            </a:r>
            <a:r>
              <a:rPr lang="en-US" sz="2000" dirty="0" smtClean="0">
                <a:cs typeface="Arial" pitchFamily="34" charset="0"/>
              </a:rPr>
              <a:t>v</a:t>
            </a:r>
            <a:r>
              <a:rPr lang="en-US" sz="2000" baseline="-25000" dirty="0" smtClean="0">
                <a:cs typeface="Arial" pitchFamily="34" charset="0"/>
              </a:rPr>
              <a:t>2</a:t>
            </a:r>
            <a:r>
              <a:rPr lang="en-US" sz="2000" dirty="0" smtClean="0">
                <a:cs typeface="Arial" pitchFamily="34" charset="0"/>
              </a:rPr>
              <a:t>/</a:t>
            </a:r>
            <a:r>
              <a:rPr lang="en-US" sz="2000" dirty="0" smtClean="0">
                <a:cs typeface="Arial" pitchFamily="34" charset="0"/>
                <a:sym typeface="Symbol"/>
              </a:rPr>
              <a:t></a:t>
            </a:r>
            <a:r>
              <a:rPr lang="en-US" sz="2000" baseline="-25000" dirty="0" smtClean="0">
                <a:cs typeface="Arial" pitchFamily="34" charset="0"/>
                <a:sym typeface="Symbol"/>
              </a:rPr>
              <a:t>2</a:t>
            </a:r>
            <a:r>
              <a:rPr lang="en-US" sz="2000" dirty="0" smtClean="0">
                <a:cs typeface="Arial" pitchFamily="34" charset="0"/>
                <a:sym typeface="Symbol"/>
              </a:rPr>
              <a:t>, </a:t>
            </a:r>
            <a:r>
              <a:rPr lang="en-US" sz="2000" dirty="0" smtClean="0">
                <a:cs typeface="Arial" pitchFamily="34" charset="0"/>
              </a:rPr>
              <a:t>v</a:t>
            </a:r>
            <a:r>
              <a:rPr lang="en-US" sz="2000" baseline="-25000" dirty="0" smtClean="0">
                <a:cs typeface="Arial" pitchFamily="34" charset="0"/>
              </a:rPr>
              <a:t>3</a:t>
            </a:r>
            <a:r>
              <a:rPr lang="en-US" sz="2000" dirty="0" smtClean="0">
                <a:cs typeface="Arial" pitchFamily="34" charset="0"/>
              </a:rPr>
              <a:t>/</a:t>
            </a:r>
            <a:r>
              <a:rPr lang="en-US" sz="2000" dirty="0" smtClean="0">
                <a:cs typeface="Arial" pitchFamily="34" charset="0"/>
                <a:sym typeface="Symbol"/>
              </a:rPr>
              <a:t></a:t>
            </a:r>
            <a:r>
              <a:rPr lang="en-US" sz="2000" baseline="-25000" dirty="0" smtClean="0">
                <a:cs typeface="Arial" pitchFamily="34" charset="0"/>
                <a:sym typeface="Symbol"/>
              </a:rPr>
              <a:t>3</a:t>
            </a:r>
            <a:r>
              <a:rPr lang="en-US" sz="2000" dirty="0" smtClean="0">
                <a:cs typeface="Arial" pitchFamily="34" charset="0"/>
                <a:sym typeface="Symbol"/>
              </a:rPr>
              <a:t> can be calculated, as shown above. </a:t>
            </a:r>
            <a:endParaRPr lang="en-US" sz="2000" dirty="0" smtClean="0">
              <a:cs typeface="Arial" pitchFamily="34" charset="0"/>
            </a:endParaRPr>
          </a:p>
          <a:p>
            <a:endParaRPr lang="en-US" sz="800" dirty="0" smtClean="0">
              <a:cs typeface="Arial" pitchFamily="34" charset="0"/>
            </a:endParaRPr>
          </a:p>
          <a:p>
            <a:r>
              <a:rPr lang="en-US" sz="2000" dirty="0" smtClean="0">
                <a:cs typeface="Arial" pitchFamily="34" charset="0"/>
              </a:rPr>
              <a:t>The figure on the right shows the predicted ratio of v</a:t>
            </a:r>
            <a:r>
              <a:rPr lang="en-US" sz="2000" baseline="-25000" dirty="0" smtClean="0">
                <a:cs typeface="Arial" pitchFamily="34" charset="0"/>
              </a:rPr>
              <a:t>3</a:t>
            </a:r>
            <a:r>
              <a:rPr lang="en-US" sz="2000" dirty="0" smtClean="0">
                <a:cs typeface="Arial" pitchFamily="34" charset="0"/>
              </a:rPr>
              <a:t>/v</a:t>
            </a:r>
            <a:r>
              <a:rPr lang="en-US" sz="2000" baseline="-25000" dirty="0" smtClean="0">
                <a:cs typeface="Arial" pitchFamily="34" charset="0"/>
              </a:rPr>
              <a:t>2</a:t>
            </a:r>
            <a:r>
              <a:rPr lang="en-US" sz="2000" dirty="0" smtClean="0">
                <a:cs typeface="Arial" pitchFamily="34" charset="0"/>
              </a:rPr>
              <a:t> compared to the STAR 2 particle correlation function which was fit by </a:t>
            </a:r>
            <a:r>
              <a:rPr lang="en-US" sz="2000" dirty="0" err="1" smtClean="0">
                <a:cs typeface="Arial" pitchFamily="34" charset="0"/>
              </a:rPr>
              <a:t>Alver</a:t>
            </a:r>
            <a:r>
              <a:rPr lang="en-US" sz="2000" dirty="0" smtClean="0">
                <a:cs typeface="Arial" pitchFamily="34" charset="0"/>
              </a:rPr>
              <a:t> and Roland.</a:t>
            </a:r>
            <a:endParaRPr lang="en-US" sz="2000" dirty="0">
              <a:cs typeface="Arial" pitchFamily="34" charset="0"/>
            </a:endParaRPr>
          </a:p>
        </p:txBody>
      </p:sp>
      <p:sp>
        <p:nvSpPr>
          <p:cNvPr id="112" name="Title 1"/>
          <p:cNvSpPr txBox="1">
            <a:spLocks/>
          </p:cNvSpPr>
          <p:nvPr/>
        </p:nvSpPr>
        <p:spPr>
          <a:xfrm>
            <a:off x="3695700" y="27746325"/>
            <a:ext cx="8153400" cy="660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Predictions for the v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v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correlation term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4" name="Picture 3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657600" y="29040961"/>
            <a:ext cx="4513263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4"/>
          <p:cNvPicPr>
            <a:picLocks noChangeAspect="1"/>
          </p:cNvPicPr>
          <p:nvPr/>
        </p:nvPicPr>
        <p:blipFill>
          <a:blip r:embed="rId15" cstate="print"/>
          <a:srcRect l="30121" t="61072" r="31325" b="2284"/>
          <a:stretch>
            <a:fillRect/>
          </a:stretch>
        </p:blipFill>
        <p:spPr bwMode="auto">
          <a:xfrm>
            <a:off x="5029200" y="28888561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8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786188" y="32393761"/>
            <a:ext cx="840581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9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204200" y="28736161"/>
            <a:ext cx="4140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TextBox 10"/>
          <p:cNvSpPr txBox="1">
            <a:spLocks noChangeArrowheads="1"/>
          </p:cNvSpPr>
          <p:nvPr/>
        </p:nvSpPr>
        <p:spPr bwMode="auto">
          <a:xfrm>
            <a:off x="4232275" y="33460561"/>
            <a:ext cx="6782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We’ve calculated this for 200 </a:t>
            </a:r>
            <a:r>
              <a:rPr lang="en-US" sz="2400" dirty="0" err="1"/>
              <a:t>GeV</a:t>
            </a:r>
            <a:r>
              <a:rPr lang="en-US" sz="2400" dirty="0"/>
              <a:t> Run IV </a:t>
            </a:r>
            <a:r>
              <a:rPr lang="en-US" sz="2400" dirty="0" err="1"/>
              <a:t>Au+Au</a:t>
            </a:r>
            <a:r>
              <a:rPr lang="en-US" sz="2400" dirty="0"/>
              <a:t> data</a:t>
            </a:r>
          </a:p>
        </p:txBody>
      </p:sp>
      <p:sp>
        <p:nvSpPr>
          <p:cNvPr id="119" name="Title 1"/>
          <p:cNvSpPr txBox="1">
            <a:spLocks/>
          </p:cNvSpPr>
          <p:nvPr/>
        </p:nvSpPr>
        <p:spPr>
          <a:xfrm>
            <a:off x="18173700" y="20202525"/>
            <a:ext cx="8458200" cy="660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Another Consequence of Higher Harmonics</a:t>
            </a:r>
          </a:p>
        </p:txBody>
      </p:sp>
      <p:pic>
        <p:nvPicPr>
          <p:cNvPr id="122" name="Picture 4"/>
          <p:cNvPicPr>
            <a:picLocks noChangeAspect="1"/>
          </p:cNvPicPr>
          <p:nvPr/>
        </p:nvPicPr>
        <p:blipFill>
          <a:blip r:embed="rId15" cstate="print"/>
          <a:srcRect l="30121" t="61072" r="31325" b="2284"/>
          <a:stretch>
            <a:fillRect/>
          </a:stretch>
        </p:blipFill>
        <p:spPr bwMode="auto">
          <a:xfrm>
            <a:off x="19202400" y="21016119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" name="TextBox 5"/>
          <p:cNvSpPr txBox="1">
            <a:spLocks noChangeArrowheads="1"/>
          </p:cNvSpPr>
          <p:nvPr/>
        </p:nvSpPr>
        <p:spPr bwMode="auto">
          <a:xfrm>
            <a:off x="23468012" y="21778119"/>
            <a:ext cx="40401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The 3</a:t>
            </a:r>
            <a:r>
              <a:rPr lang="en-US" sz="2400" baseline="30000" dirty="0"/>
              <a:t>rd</a:t>
            </a:r>
            <a:r>
              <a:rPr lang="en-US" sz="2400" dirty="0"/>
              <a:t> and 1</a:t>
            </a:r>
            <a:r>
              <a:rPr lang="en-US" sz="2400" baseline="30000" dirty="0"/>
              <a:t>st</a:t>
            </a:r>
            <a:r>
              <a:rPr lang="en-US" sz="2400" dirty="0"/>
              <a:t> plane are correlated with the 2</a:t>
            </a:r>
            <a:r>
              <a:rPr lang="en-US" sz="2400" baseline="30000" dirty="0"/>
              <a:t>nd</a:t>
            </a:r>
            <a:endParaRPr lang="en-US" sz="2400" dirty="0"/>
          </a:p>
        </p:txBody>
      </p:sp>
      <p:pic>
        <p:nvPicPr>
          <p:cNvPr id="125" name="Picture 7"/>
          <p:cNvPicPr>
            <a:picLocks noChangeAspect="1"/>
          </p:cNvPicPr>
          <p:nvPr/>
        </p:nvPicPr>
        <p:blipFill>
          <a:blip r:embed="rId15" cstate="print"/>
          <a:srcRect l="30121" t="61072" r="31325" b="2284"/>
          <a:stretch>
            <a:fillRect/>
          </a:stretch>
        </p:blipFill>
        <p:spPr bwMode="auto">
          <a:xfrm>
            <a:off x="19278600" y="23911719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" name="Title 1"/>
          <p:cNvSpPr txBox="1">
            <a:spLocks/>
          </p:cNvSpPr>
          <p:nvPr/>
        </p:nvSpPr>
        <p:spPr>
          <a:xfrm>
            <a:off x="18326100" y="27746325"/>
            <a:ext cx="8153400" cy="660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Calculating the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Correlator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8" name="Content Placeholder 2"/>
          <p:cNvSpPr txBox="1">
            <a:spLocks/>
          </p:cNvSpPr>
          <p:nvPr/>
        </p:nvSpPr>
        <p:spPr bwMode="auto">
          <a:xfrm>
            <a:off x="18611850" y="28712319"/>
            <a:ext cx="7067550" cy="449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173" tIns="45587" rIns="91173" bIns="45587"/>
          <a:lstStyle/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400" b="1" dirty="0">
                <a:cs typeface="Arial" charset="0"/>
              </a:rPr>
              <a:t>There are six non-identical particle permutations to iterate over if (and only if) w</a:t>
            </a:r>
            <a:r>
              <a:rPr lang="en-US" sz="1400" b="1" baseline="-25000" dirty="0">
                <a:cs typeface="Arial" charset="0"/>
              </a:rPr>
              <a:t>1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>
                <a:cs typeface="Arial" charset="0"/>
                <a:sym typeface="Symbol" charset="2"/>
              </a:rPr>
              <a:t> w</a:t>
            </a:r>
            <a:r>
              <a:rPr lang="en-US" sz="1400" b="1" baseline="-25000" dirty="0">
                <a:cs typeface="Arial" charset="0"/>
                <a:sym typeface="Symbol" charset="2"/>
              </a:rPr>
              <a:t>2</a:t>
            </a:r>
            <a:r>
              <a:rPr lang="en-US" sz="1400" b="1" dirty="0">
                <a:cs typeface="Arial" charset="0"/>
                <a:sym typeface="Symbol" charset="2"/>
              </a:rPr>
              <a:t>  w</a:t>
            </a:r>
            <a:r>
              <a:rPr lang="en-US" sz="1400" b="1" baseline="-25000" dirty="0">
                <a:cs typeface="Arial" charset="0"/>
                <a:sym typeface="Symbol" charset="2"/>
              </a:rPr>
              <a:t>3 </a:t>
            </a:r>
            <a:endParaRPr lang="en-US" sz="1400" b="1" dirty="0">
              <a:cs typeface="Arial" charset="0"/>
            </a:endParaRP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400" b="1" dirty="0">
                <a:cs typeface="Arial" charset="0"/>
              </a:rPr>
              <a:t> (1,2,3)  (1,3,2)  (2,1,3)  (2,3,1)  (3,1,2)  (3,2,1)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400" b="1" dirty="0">
                <a:cs typeface="Arial" charset="0"/>
              </a:rPr>
              <a:t>so a typical analysis loop might look like this: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endParaRPr lang="en-US" sz="1200" b="1" dirty="0">
              <a:cs typeface="Arial" charset="0"/>
            </a:endParaRP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for ( 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Int_t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= 0 ; 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&lt; 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Number_of_pions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; 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++ )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  {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    for ( 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Int_t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j = i+1 ; j &lt; 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Number_of_pions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; j++ )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       {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         for ( 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Int_t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k = j+1 ; k &lt; 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Number_of_pions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; k++ )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           {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             Sum123 += Cos ( 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</a:rPr>
              <a:t>1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] +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2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[j] +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3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[k] )  ;   counter123++ ;  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              Sum123 += Cos ( 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</a:rPr>
              <a:t>1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 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] +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3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[j] +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2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[k] )  ;   counter123++ ;              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             Sum123 += Cos (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2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] + 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</a:rPr>
              <a:t>1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[j] +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3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[k] )  ;   counter123++ ;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	       Sum123 += Cos (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2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] +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3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[j] + 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</a:rPr>
              <a:t>1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[k] )  ;   counter123++ ;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	       Sum123 += Cos (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3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] + 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</a:rPr>
              <a:t>1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[j] +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2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[k] )  ;   counter123++ ; 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	       Sum123 += Cos (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3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] +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  <a:sym typeface="Symbol" charset="2"/>
              </a:rPr>
              <a:t>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  <a:sym typeface="Symbol" charset="2"/>
              </a:rPr>
              <a:t>2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[j] + w</a:t>
            </a:r>
            <a:r>
              <a:rPr lang="en-US" sz="1200" b="1" baseline="-25000" dirty="0">
                <a:solidFill>
                  <a:schemeClr val="accent2"/>
                </a:solidFill>
                <a:cs typeface="Arial" charset="0"/>
              </a:rPr>
              <a:t>1 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*</a:t>
            </a:r>
            <a:r>
              <a:rPr lang="en-US" sz="1200" b="1" dirty="0" err="1">
                <a:solidFill>
                  <a:schemeClr val="accent2"/>
                </a:solidFill>
                <a:cs typeface="Arial" charset="0"/>
              </a:rPr>
              <a:t>PionAngle</a:t>
            </a: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[k] )  ;   counter123++ ; 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           }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       }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200" b="1" dirty="0">
                <a:solidFill>
                  <a:schemeClr val="accent2"/>
                </a:solidFill>
                <a:cs typeface="Arial" charset="0"/>
              </a:rPr>
              <a:t>    }</a:t>
            </a:r>
          </a:p>
          <a:p>
            <a:pPr marL="282575" indent="-282575"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endParaRPr lang="en-US" sz="1200" b="1" dirty="0">
              <a:cs typeface="Arial" charset="0"/>
            </a:endParaRPr>
          </a:p>
          <a:p>
            <a:pPr algn="l" defTabSz="901700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1400" b="1" dirty="0">
                <a:cs typeface="Arial" charset="0"/>
              </a:rPr>
              <a:t>Double Check: These six terms will be summed over the  N(N-1)(N-2)/3!  unique 3 particle permutations in the loops … or in other words   6*N(N-1)(N-2)/3!  =  N(N-1)(N-2)  which is the number of combinations you expect for all 3 particle combinations with autocorrelations removed.</a:t>
            </a:r>
          </a:p>
        </p:txBody>
      </p:sp>
      <p:sp>
        <p:nvSpPr>
          <p:cNvPr id="129" name="Title 1"/>
          <p:cNvSpPr txBox="1">
            <a:spLocks/>
          </p:cNvSpPr>
          <p:nvPr/>
        </p:nvSpPr>
        <p:spPr>
          <a:xfrm>
            <a:off x="3695700" y="35290125"/>
            <a:ext cx="8153400" cy="660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Results</a:t>
            </a:r>
          </a:p>
        </p:txBody>
      </p:sp>
      <p:pic>
        <p:nvPicPr>
          <p:cNvPr id="131" name="Picture 3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772400" y="36274901"/>
            <a:ext cx="3859213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4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619500" y="36212989"/>
            <a:ext cx="4000500" cy="380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" name="TextBox 5"/>
          <p:cNvSpPr txBox="1">
            <a:spLocks noChangeArrowheads="1"/>
          </p:cNvSpPr>
          <p:nvPr/>
        </p:nvSpPr>
        <p:spPr bwMode="auto">
          <a:xfrm>
            <a:off x="3763963" y="40094426"/>
            <a:ext cx="8123237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 Correlation </a:t>
            </a:r>
            <a:r>
              <a:rPr lang="en-US" sz="2400" dirty="0"/>
              <a:t>observed between ψ</a:t>
            </a:r>
            <a:r>
              <a:rPr lang="en-US" sz="2400" baseline="-25000" dirty="0"/>
              <a:t>1,3</a:t>
            </a:r>
            <a:r>
              <a:rPr lang="en-US" sz="2400" dirty="0"/>
              <a:t>, ψ</a:t>
            </a:r>
            <a:r>
              <a:rPr lang="en-US" sz="2400" baseline="-25000" dirty="0"/>
              <a:t>3,3</a:t>
            </a:r>
            <a:r>
              <a:rPr lang="en-US" sz="2400" dirty="0"/>
              <a:t>, and ψ</a:t>
            </a:r>
            <a:r>
              <a:rPr lang="en-US" sz="2400" baseline="-25000" dirty="0"/>
              <a:t>2,2</a:t>
            </a:r>
            <a:endParaRPr lang="en-US" sz="2400" dirty="0"/>
          </a:p>
          <a:p>
            <a:pPr algn="l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 Data </a:t>
            </a:r>
            <a:r>
              <a:rPr lang="en-US" sz="2400" dirty="0"/>
              <a:t>are smaller than ideal hydro predictions</a:t>
            </a:r>
          </a:p>
          <a:p>
            <a:pPr algn="l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p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 </a:t>
            </a:r>
            <a:r>
              <a:rPr lang="en-US" sz="2400" dirty="0"/>
              <a:t>dependence consistent with expectations for v</a:t>
            </a:r>
            <a:r>
              <a:rPr lang="en-US" sz="2400" baseline="-25000" dirty="0"/>
              <a:t>1</a:t>
            </a:r>
            <a:r>
              <a:rPr lang="en-US" sz="2400" dirty="0"/>
              <a:t>(</a:t>
            </a:r>
            <a:r>
              <a:rPr lang="en-US" sz="2400" dirty="0" err="1"/>
              <a:t>p</a:t>
            </a:r>
            <a:r>
              <a:rPr lang="en-US" sz="2400" baseline="-25000" dirty="0" err="1"/>
              <a:t>T</a:t>
            </a:r>
            <a:r>
              <a:rPr lang="en-US" sz="2400" dirty="0"/>
              <a:t>)</a:t>
            </a:r>
          </a:p>
          <a:p>
            <a:pPr algn="l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 Correlation </a:t>
            </a:r>
            <a:r>
              <a:rPr lang="en-US" sz="2400" dirty="0"/>
              <a:t>becomes negative for central events?</a:t>
            </a:r>
          </a:p>
        </p:txBody>
      </p:sp>
      <p:sp>
        <p:nvSpPr>
          <p:cNvPr id="134" name="TextBox 6"/>
          <p:cNvSpPr txBox="1">
            <a:spLocks noChangeArrowheads="1"/>
          </p:cNvSpPr>
          <p:nvPr/>
        </p:nvSpPr>
        <p:spPr bwMode="auto">
          <a:xfrm>
            <a:off x="10591800" y="37257831"/>
            <a:ext cx="979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0-100%</a:t>
            </a:r>
          </a:p>
        </p:txBody>
      </p:sp>
      <p:pic>
        <p:nvPicPr>
          <p:cNvPr id="135" name="Picture 7"/>
          <p:cNvPicPr>
            <a:picLocks noChangeAspect="1"/>
          </p:cNvPicPr>
          <p:nvPr/>
        </p:nvPicPr>
        <p:blipFill>
          <a:blip r:embed="rId18" cstate="print"/>
          <a:srcRect l="41074"/>
          <a:stretch>
            <a:fillRect/>
          </a:stretch>
        </p:blipFill>
        <p:spPr bwMode="auto">
          <a:xfrm>
            <a:off x="4191000" y="37322919"/>
            <a:ext cx="32004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Title 1"/>
          <p:cNvSpPr txBox="1">
            <a:spLocks/>
          </p:cNvSpPr>
          <p:nvPr/>
        </p:nvSpPr>
        <p:spPr>
          <a:xfrm>
            <a:off x="18326100" y="35290125"/>
            <a:ext cx="8153400" cy="660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16966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Conclusions</a:t>
            </a:r>
          </a:p>
        </p:txBody>
      </p:sp>
      <p:pic>
        <p:nvPicPr>
          <p:cNvPr id="104" name="Picture 9" descr="Untitled-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676400" y="2686499"/>
            <a:ext cx="1652235" cy="118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9" descr="Untitled-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6851428" y="2686499"/>
            <a:ext cx="1652235" cy="118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" name="Rounded Rectangle 106"/>
          <p:cNvSpPr/>
          <p:nvPr/>
        </p:nvSpPr>
        <p:spPr>
          <a:xfrm>
            <a:off x="1143000" y="4861719"/>
            <a:ext cx="13411200" cy="7085806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07"/>
          <p:cNvSpPr/>
          <p:nvPr/>
        </p:nvSpPr>
        <p:spPr>
          <a:xfrm>
            <a:off x="1143000" y="12404725"/>
            <a:ext cx="13411200" cy="708660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ounded Rectangle 108"/>
          <p:cNvSpPr/>
          <p:nvPr/>
        </p:nvSpPr>
        <p:spPr>
          <a:xfrm>
            <a:off x="1143000" y="19948525"/>
            <a:ext cx="13411200" cy="708660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ounded Rectangle 109"/>
          <p:cNvSpPr/>
          <p:nvPr/>
        </p:nvSpPr>
        <p:spPr>
          <a:xfrm>
            <a:off x="1143000" y="27492325"/>
            <a:ext cx="13411200" cy="7085806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10"/>
          <p:cNvSpPr/>
          <p:nvPr/>
        </p:nvSpPr>
        <p:spPr>
          <a:xfrm>
            <a:off x="1143000" y="35036125"/>
            <a:ext cx="13411200" cy="7087394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12"/>
          <p:cNvSpPr/>
          <p:nvPr/>
        </p:nvSpPr>
        <p:spPr>
          <a:xfrm>
            <a:off x="15621000" y="4861719"/>
            <a:ext cx="13411200" cy="7085806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15621000" y="12404725"/>
            <a:ext cx="13411200" cy="708660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ounded Rectangle 126"/>
          <p:cNvSpPr/>
          <p:nvPr/>
        </p:nvSpPr>
        <p:spPr>
          <a:xfrm>
            <a:off x="15621000" y="19948525"/>
            <a:ext cx="13411200" cy="708660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ounded Rectangle 129"/>
          <p:cNvSpPr/>
          <p:nvPr/>
        </p:nvSpPr>
        <p:spPr>
          <a:xfrm>
            <a:off x="15621000" y="27492325"/>
            <a:ext cx="13411200" cy="7085806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136"/>
          <p:cNvSpPr/>
          <p:nvPr/>
        </p:nvSpPr>
        <p:spPr>
          <a:xfrm>
            <a:off x="15621000" y="35036125"/>
            <a:ext cx="13639800" cy="7087394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6154400" y="23911719"/>
            <a:ext cx="6060186" cy="294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22326600" y="24064119"/>
            <a:ext cx="5953316" cy="287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0" name="Group 139"/>
          <p:cNvGrpSpPr/>
          <p:nvPr/>
        </p:nvGrpSpPr>
        <p:grpSpPr>
          <a:xfrm>
            <a:off x="1981200" y="9691347"/>
            <a:ext cx="11811000" cy="2062103"/>
            <a:chOff x="2057400" y="9738519"/>
            <a:chExt cx="11811000" cy="2062103"/>
          </a:xfrm>
        </p:grpSpPr>
        <p:sp>
          <p:nvSpPr>
            <p:cNvPr id="106" name="TextBox 105"/>
            <p:cNvSpPr txBox="1"/>
            <p:nvPr/>
          </p:nvSpPr>
          <p:spPr>
            <a:xfrm>
              <a:off x="2057400" y="9738519"/>
              <a:ext cx="118110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The nuclear overlap zone defined in heavy ion collisions is not smooth and symmetric.  </a:t>
              </a:r>
              <a:r>
                <a:rPr lang="en-US" sz="2000" dirty="0" smtClean="0"/>
                <a:t>L</a:t>
              </a:r>
              <a:r>
                <a:rPr lang="en-US" sz="2000" dirty="0" smtClean="0"/>
                <a:t>umpy initial conditions are intrinsic to transport codes such as RQMD and </a:t>
              </a:r>
              <a:r>
                <a:rPr lang="en-US" sz="2000" dirty="0" err="1" smtClean="0"/>
                <a:t>Glauber</a:t>
              </a:r>
              <a:r>
                <a:rPr lang="en-US" sz="2000" dirty="0" smtClean="0"/>
                <a:t> models. These initial conditions can be incorporated into </a:t>
              </a:r>
              <a:r>
                <a:rPr lang="en-US" sz="2000" dirty="0" err="1" smtClean="0"/>
                <a:t>Hydrodynamical</a:t>
              </a:r>
              <a:r>
                <a:rPr lang="en-US" sz="2000" dirty="0" smtClean="0"/>
                <a:t> models; and they give observable consequences via 2 particle correlations </a:t>
              </a:r>
              <a:r>
                <a:rPr lang="en-US" sz="2000" dirty="0" err="1" smtClean="0"/>
                <a:t>wrt</a:t>
              </a:r>
              <a:r>
                <a:rPr lang="en-US" sz="2000" dirty="0" smtClean="0"/>
                <a:t> </a:t>
              </a:r>
              <a:r>
                <a:rPr lang="en-US" sz="2000" dirty="0" smtClean="0">
                  <a:sym typeface="Symbol"/>
                </a:rPr>
                <a:t></a:t>
              </a:r>
              <a:r>
                <a:rPr lang="en-US" sz="2000" baseline="-25000" dirty="0" smtClean="0">
                  <a:sym typeface="Symbol"/>
                </a:rPr>
                <a:t>pp</a:t>
              </a:r>
              <a:endParaRPr lang="en-US" sz="2000" dirty="0" smtClean="0"/>
            </a:p>
            <a:p>
              <a:endParaRPr lang="en-US" sz="800" dirty="0" smtClean="0"/>
            </a:p>
            <a:p>
              <a:r>
                <a:rPr lang="en-US" sz="2000" dirty="0" smtClean="0"/>
                <a:t>Sorensen suggested that fluctuations of             may be related to the Ridge and Shoulder formation.  Interesting structures have been seen with </a:t>
              </a:r>
              <a:r>
                <a:rPr lang="en-US" sz="2000" dirty="0" err="1" smtClean="0"/>
                <a:t>NexSpheRio</a:t>
              </a:r>
              <a:r>
                <a:rPr lang="en-US" sz="2000" dirty="0" smtClean="0"/>
                <a:t> (Hydro Model) while </a:t>
              </a:r>
              <a:r>
                <a:rPr lang="en-US" sz="2000" dirty="0" err="1" smtClean="0"/>
                <a:t>Alver</a:t>
              </a:r>
              <a:r>
                <a:rPr lang="en-US" sz="2000" dirty="0" smtClean="0"/>
                <a:t> and Roland  used RQMD to explicitly demonstrate that lumpiness in the initial conditions can lead to a finite             in azimuthal particle production.</a:t>
              </a:r>
              <a:endParaRPr lang="en-US" sz="2000" dirty="0"/>
            </a:p>
          </p:txBody>
        </p:sp>
        <p:graphicFrame>
          <p:nvGraphicFramePr>
            <p:cNvPr id="124" name="Object 123"/>
            <p:cNvGraphicFramePr>
              <a:graphicFrameLocks noChangeAspect="1"/>
            </p:cNvGraphicFramePr>
            <p:nvPr/>
          </p:nvGraphicFramePr>
          <p:xfrm>
            <a:off x="6337300" y="10763818"/>
            <a:ext cx="520700" cy="407987"/>
          </p:xfrm>
          <a:graphic>
            <a:graphicData uri="http://schemas.openxmlformats.org/presentationml/2006/ole">
              <p:oleObj spid="_x0000_s1036" name="Equation" r:id="rId25" imgW="419040" imgH="330120" progId="Equation.3">
                <p:embed/>
              </p:oleObj>
            </a:graphicData>
          </a:graphic>
        </p:graphicFrame>
        <p:graphicFrame>
          <p:nvGraphicFramePr>
            <p:cNvPr id="2" name="Object 13"/>
            <p:cNvGraphicFramePr>
              <a:graphicFrameLocks noChangeAspect="1"/>
            </p:cNvGraphicFramePr>
            <p:nvPr/>
          </p:nvGraphicFramePr>
          <p:xfrm>
            <a:off x="9554028" y="11373417"/>
            <a:ext cx="520700" cy="407988"/>
          </p:xfrm>
          <a:graphic>
            <a:graphicData uri="http://schemas.openxmlformats.org/presentationml/2006/ole">
              <p:oleObj spid="_x0000_s1037" name="Equation" r:id="rId26" imgW="419040" imgH="330120" progId="Equation.3">
                <p:embed/>
              </p:oleObj>
            </a:graphicData>
          </a:graphic>
        </p:graphicFrame>
      </p:grpSp>
      <p:pic>
        <p:nvPicPr>
          <p:cNvPr id="84" name="Picture 27"/>
          <p:cNvPicPr>
            <a:picLocks noChangeAspect="1"/>
          </p:cNvPicPr>
          <p:nvPr/>
        </p:nvPicPr>
        <p:blipFill>
          <a:blip r:embed="rId27" cstate="print">
            <a:lum contrast="64000"/>
          </a:blip>
          <a:srcRect l="19565" t="17933"/>
          <a:stretch>
            <a:fillRect/>
          </a:stretch>
        </p:blipFill>
        <p:spPr bwMode="auto">
          <a:xfrm>
            <a:off x="4343400" y="13472319"/>
            <a:ext cx="6949585" cy="1903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" name="TextBox 146"/>
          <p:cNvSpPr txBox="1"/>
          <p:nvPr/>
        </p:nvSpPr>
        <p:spPr>
          <a:xfrm>
            <a:off x="11887200" y="1376657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Higher Harmonics probe smaller length scales</a:t>
            </a:r>
            <a:endParaRPr lang="en-US" sz="2000" dirty="0"/>
          </a:p>
        </p:txBody>
      </p:sp>
      <p:sp>
        <p:nvSpPr>
          <p:cNvPr id="148" name="TextBox 29"/>
          <p:cNvSpPr txBox="1">
            <a:spLocks noChangeArrowheads="1"/>
          </p:cNvSpPr>
          <p:nvPr/>
        </p:nvSpPr>
        <p:spPr bwMode="auto">
          <a:xfrm>
            <a:off x="12268200" y="16139319"/>
            <a:ext cx="1905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v</a:t>
            </a:r>
            <a:r>
              <a:rPr lang="en-US" sz="2000" baseline="-25000" dirty="0"/>
              <a:t>2</a:t>
            </a:r>
            <a:r>
              <a:rPr lang="en-US" sz="2000" dirty="0"/>
              <a:t>/ε</a:t>
            </a:r>
            <a:r>
              <a:rPr lang="en-US" sz="2000" baseline="-25000" dirty="0"/>
              <a:t>2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smtClean="0"/>
              <a:t>illustrates the </a:t>
            </a:r>
            <a:r>
              <a:rPr lang="en-US" sz="2000" dirty="0"/>
              <a:t>conversion of ε</a:t>
            </a:r>
            <a:r>
              <a:rPr lang="en-US" sz="2000" baseline="-25000" dirty="0"/>
              <a:t>2</a:t>
            </a:r>
            <a:r>
              <a:rPr lang="en-US" sz="2000" dirty="0"/>
              <a:t> into v</a:t>
            </a:r>
            <a:r>
              <a:rPr lang="en-US" sz="2000" baseline="-25000" dirty="0"/>
              <a:t>2 </a:t>
            </a:r>
            <a:r>
              <a:rPr lang="en-US" sz="2000" baseline="-25000" dirty="0" smtClean="0"/>
              <a:t>, </a:t>
            </a:r>
            <a:r>
              <a:rPr lang="en-US" sz="2000" dirty="0" smtClean="0"/>
              <a:t>shown here .vs. transverse </a:t>
            </a:r>
            <a:r>
              <a:rPr lang="en-US" sz="2000" dirty="0" err="1" smtClean="0"/>
              <a:t>mult</a:t>
            </a:r>
            <a:r>
              <a:rPr lang="en-US" sz="2000" dirty="0" smtClean="0"/>
              <a:t>. density </a:t>
            </a:r>
            <a:endParaRPr lang="en-US" sz="2000" dirty="0"/>
          </a:p>
        </p:txBody>
      </p:sp>
      <p:sp>
        <p:nvSpPr>
          <p:cNvPr id="149" name="TextBox 148"/>
          <p:cNvSpPr txBox="1"/>
          <p:nvPr/>
        </p:nvSpPr>
        <p:spPr>
          <a:xfrm>
            <a:off x="8352972" y="19063947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S. Voloshin, et al., </a:t>
            </a:r>
            <a:r>
              <a:rPr lang="en-US" sz="1600" u="sng" dirty="0" smtClean="0">
                <a:hlinkClick r:id="rId28"/>
              </a:rPr>
              <a:t>http://arxiv.org/pdf/0809.2949</a:t>
            </a:r>
            <a:endParaRPr lang="en-US" sz="1600" dirty="0"/>
          </a:p>
        </p:txBody>
      </p:sp>
      <p:grpSp>
        <p:nvGrpSpPr>
          <p:cNvPr id="151" name="Group 150"/>
          <p:cNvGrpSpPr/>
          <p:nvPr/>
        </p:nvGrpSpPr>
        <p:grpSpPr>
          <a:xfrm>
            <a:off x="2505457" y="15182968"/>
            <a:ext cx="4200143" cy="3166151"/>
            <a:chOff x="2505457" y="15182968"/>
            <a:chExt cx="4200143" cy="3166151"/>
          </a:xfrm>
        </p:grpSpPr>
        <p:grpSp>
          <p:nvGrpSpPr>
            <p:cNvPr id="146" name="Group 145"/>
            <p:cNvGrpSpPr/>
            <p:nvPr/>
          </p:nvGrpSpPr>
          <p:grpSpPr>
            <a:xfrm>
              <a:off x="2505457" y="15182968"/>
              <a:ext cx="4200143" cy="3166151"/>
              <a:chOff x="2438400" y="15315633"/>
              <a:chExt cx="4200143" cy="3166151"/>
            </a:xfrm>
          </p:grpSpPr>
          <p:pic>
            <p:nvPicPr>
              <p:cNvPr id="1039" name="Picture 15"/>
              <p:cNvPicPr>
                <a:picLocks noChangeAspect="1" noChangeArrowheads="1"/>
              </p:cNvPicPr>
              <p:nvPr/>
            </p:nvPicPr>
            <p:blipFill>
              <a:blip r:embed="rId29" cstate="print"/>
              <a:srcRect/>
              <a:stretch>
                <a:fillRect/>
              </a:stretch>
            </p:blipFill>
            <p:spPr bwMode="auto">
              <a:xfrm>
                <a:off x="2438400" y="15367338"/>
                <a:ext cx="4065421" cy="3114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4" name="Rectangle 143"/>
              <p:cNvSpPr/>
              <p:nvPr/>
            </p:nvSpPr>
            <p:spPr>
              <a:xfrm>
                <a:off x="6004559" y="15315633"/>
                <a:ext cx="633984" cy="3962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 rot="385520">
              <a:off x="3810000" y="16080485"/>
              <a:ext cx="1752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Point like particles</a:t>
              </a:r>
              <a:endParaRPr lang="en-US" sz="1200" dirty="0"/>
            </a:p>
          </p:txBody>
        </p:sp>
      </p:grpSp>
      <p:sp>
        <p:nvSpPr>
          <p:cNvPr id="152" name="TextBox 151"/>
          <p:cNvSpPr txBox="1"/>
          <p:nvPr/>
        </p:nvSpPr>
        <p:spPr>
          <a:xfrm>
            <a:off x="25069800" y="13886597"/>
            <a:ext cx="3733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Teaney</a:t>
            </a:r>
            <a:r>
              <a:rPr lang="en-US" sz="2000" dirty="0" smtClean="0"/>
              <a:t> and Yan use a </a:t>
            </a:r>
            <a:r>
              <a:rPr lang="en-US" sz="2000" dirty="0" err="1" smtClean="0"/>
              <a:t>cumulant</a:t>
            </a:r>
            <a:r>
              <a:rPr lang="en-US" sz="2000" dirty="0" smtClean="0"/>
              <a:t> expansion </a:t>
            </a:r>
            <a:r>
              <a:rPr lang="en-US" sz="2000" dirty="0" smtClean="0"/>
              <a:t>to include </a:t>
            </a:r>
            <a:r>
              <a:rPr lang="en-US" sz="2000" dirty="0" err="1" smtClean="0"/>
              <a:t>Glauber</a:t>
            </a:r>
            <a:r>
              <a:rPr lang="en-US" sz="2000" dirty="0" smtClean="0"/>
              <a:t> style initial conditions in an ideal hydrodynamics model. </a:t>
            </a:r>
            <a:endParaRPr lang="en-US" sz="2000" dirty="0" smtClean="0"/>
          </a:p>
          <a:p>
            <a:r>
              <a:rPr lang="en-US" sz="2000" dirty="0" smtClean="0"/>
              <a:t>They employ an expansion in terms of </a:t>
            </a:r>
            <a:r>
              <a:rPr lang="en-US" sz="2000" dirty="0" err="1" smtClean="0"/>
              <a:t>cumulants</a:t>
            </a:r>
            <a:r>
              <a:rPr lang="en-US" sz="2000" dirty="0" smtClean="0"/>
              <a:t>  which is </a:t>
            </a:r>
            <a:r>
              <a:rPr lang="en-US" sz="2000" dirty="0" smtClean="0"/>
              <a:t>mathematically convenient and experimentally easy to </a:t>
            </a:r>
            <a:r>
              <a:rPr lang="en-US" sz="2000" dirty="0" smtClean="0"/>
              <a:t>measure.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153" name="Content Placeholder 2"/>
          <p:cNvSpPr txBox="1">
            <a:spLocks/>
          </p:cNvSpPr>
          <p:nvPr/>
        </p:nvSpPr>
        <p:spPr>
          <a:xfrm>
            <a:off x="16630650" y="17129919"/>
            <a:ext cx="11410950" cy="1892300"/>
          </a:xfrm>
          <a:prstGeom prst="rect">
            <a:avLst/>
          </a:prstGeom>
        </p:spPr>
        <p:txBody>
          <a:bodyPr/>
          <a:lstStyle/>
          <a:p>
            <a:pPr marR="0" lvl="0" algn="l" defTabSz="4169664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General form of the two particle correlation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the participant plane,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</a:t>
            </a:r>
            <a:r>
              <a:rPr kumimoji="0" lang="en-US" sz="2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pp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, averaged over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Glauber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configurations.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 labels a p</a:t>
            </a:r>
            <a:r>
              <a:rPr kumimoji="0" lang="en-US" sz="2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interval and  labels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“all”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particles.</a:t>
            </a:r>
          </a:p>
          <a:p>
            <a:pPr marR="0" lvl="0" algn="l" defTabSz="4169664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Symbol"/>
            </a:endParaRPr>
          </a:p>
          <a:p>
            <a:pPr marR="0" lvl="0" algn="l" defTabSz="4169664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First term is not sensitive to </a:t>
            </a:r>
            <a:r>
              <a:rPr kumimoji="0" lang="en-US" sz="2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pp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, while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the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2</a:t>
            </a:r>
            <a:r>
              <a:rPr kumimoji="0" lang="en-US" sz="2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nd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and 3</a:t>
            </a:r>
            <a:r>
              <a:rPr kumimoji="0" lang="en-US" sz="2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rd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terms are elliptic flow.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 The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new terms have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coefficients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1,1,-2 and 1,2,-3.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The 1,1,-2 terms is dipole flow out of plane which represents v1 preferentially out of plane due to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Glauber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fluctuations.   STAR has measured this.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 The 1,2,-3 term represents the correlations between dipole and triangular flow terms.  </a:t>
            </a:r>
            <a:r>
              <a:rPr lang="en-US" sz="2000" dirty="0" smtClean="0">
                <a:sym typeface="Symbol"/>
              </a:rPr>
              <a:t>The measurement of this term is shown, below.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Symbol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9659600" y="13243719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Teaney</a:t>
            </a:r>
            <a:r>
              <a:rPr lang="en-US" sz="1600" dirty="0" smtClean="0"/>
              <a:t> and Yan   </a:t>
            </a:r>
            <a:r>
              <a:rPr lang="en-US" sz="1600" dirty="0" err="1" smtClean="0"/>
              <a:t>arXiv:submit</a:t>
            </a:r>
            <a:r>
              <a:rPr lang="en-US" sz="1600" dirty="0" smtClean="0"/>
              <a:t>/0123932 </a:t>
            </a:r>
            <a:r>
              <a:rPr lang="en-US" sz="1600" dirty="0" smtClean="0"/>
              <a:t>[</a:t>
            </a:r>
            <a:r>
              <a:rPr lang="en-US" sz="1600" dirty="0" err="1" smtClean="0"/>
              <a:t>nucl-th</a:t>
            </a:r>
            <a:r>
              <a:rPr lang="en-US" sz="1600" dirty="0" smtClean="0"/>
              <a:t>] </a:t>
            </a:r>
            <a:r>
              <a:rPr lang="en-US" sz="1600" dirty="0" smtClean="0"/>
              <a:t>9 Oct </a:t>
            </a:r>
            <a:r>
              <a:rPr lang="en-US" sz="1600" dirty="0" smtClean="0"/>
              <a:t>2010</a:t>
            </a:r>
            <a:endParaRPr lang="en-US" sz="1600" dirty="0"/>
          </a:p>
        </p:txBody>
      </p:sp>
      <p:sp>
        <p:nvSpPr>
          <p:cNvPr id="156" name="Oval 155"/>
          <p:cNvSpPr/>
          <p:nvPr/>
        </p:nvSpPr>
        <p:spPr>
          <a:xfrm>
            <a:off x="21869400" y="15301119"/>
            <a:ext cx="2209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22555200" y="15834519"/>
            <a:ext cx="2209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extBox 161"/>
          <p:cNvSpPr txBox="1"/>
          <p:nvPr/>
        </p:nvSpPr>
        <p:spPr>
          <a:xfrm>
            <a:off x="23393400" y="14871981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Dipole term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24017508" y="16591923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Triangle term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30" cstate="print"/>
          <a:srcRect r="8668" b="1871"/>
          <a:stretch>
            <a:fillRect/>
          </a:stretch>
        </p:blipFill>
        <p:spPr bwMode="auto">
          <a:xfrm>
            <a:off x="18178867" y="21262863"/>
            <a:ext cx="4316281" cy="2685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884</Words>
  <Application>Microsoft Office PowerPoint</Application>
  <PresentationFormat>Custom</PresentationFormat>
  <Paragraphs>86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Office Theme</vt:lpstr>
      <vt:lpstr>Equation</vt:lpstr>
      <vt:lpstr>Microsoft Equation 3.0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jhthomas</dc:creator>
  <cp:lastModifiedBy>jhthomas</cp:lastModifiedBy>
  <cp:revision>69</cp:revision>
  <dcterms:created xsi:type="dcterms:W3CDTF">2006-08-16T00:00:00Z</dcterms:created>
  <dcterms:modified xsi:type="dcterms:W3CDTF">2011-05-16T01:09:40Z</dcterms:modified>
</cp:coreProperties>
</file>