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40"/>
  </p:notesMasterIdLst>
  <p:handoutMasterIdLst>
    <p:handoutMasterId r:id="rId41"/>
  </p:handoutMasterIdLst>
  <p:sldIdLst>
    <p:sldId id="262" r:id="rId2"/>
    <p:sldId id="336" r:id="rId3"/>
    <p:sldId id="337" r:id="rId4"/>
    <p:sldId id="271" r:id="rId5"/>
    <p:sldId id="335" r:id="rId6"/>
    <p:sldId id="270" r:id="rId7"/>
    <p:sldId id="274" r:id="rId8"/>
    <p:sldId id="314" r:id="rId9"/>
    <p:sldId id="266" r:id="rId10"/>
    <p:sldId id="267" r:id="rId11"/>
    <p:sldId id="326" r:id="rId12"/>
    <p:sldId id="327" r:id="rId13"/>
    <p:sldId id="285" r:id="rId14"/>
    <p:sldId id="313" r:id="rId15"/>
    <p:sldId id="344" r:id="rId16"/>
    <p:sldId id="343" r:id="rId17"/>
    <p:sldId id="321" r:id="rId18"/>
    <p:sldId id="322" r:id="rId19"/>
    <p:sldId id="318" r:id="rId20"/>
    <p:sldId id="304" r:id="rId21"/>
    <p:sldId id="330" r:id="rId22"/>
    <p:sldId id="302" r:id="rId23"/>
    <p:sldId id="301" r:id="rId24"/>
    <p:sldId id="345" r:id="rId25"/>
    <p:sldId id="342" r:id="rId26"/>
    <p:sldId id="339" r:id="rId27"/>
    <p:sldId id="340" r:id="rId28"/>
    <p:sldId id="338" r:id="rId29"/>
    <p:sldId id="279" r:id="rId30"/>
    <p:sldId id="310" r:id="rId31"/>
    <p:sldId id="329" r:id="rId32"/>
    <p:sldId id="328" r:id="rId33"/>
    <p:sldId id="280" r:id="rId34"/>
    <p:sldId id="273" r:id="rId35"/>
    <p:sldId id="315" r:id="rId36"/>
    <p:sldId id="276" r:id="rId37"/>
    <p:sldId id="278" r:id="rId38"/>
    <p:sldId id="292" r:id="rId39"/>
  </p:sldIdLst>
  <p:sldSz cx="9144000" cy="6858000" type="screen4x3"/>
  <p:notesSz cx="7102475" cy="9388475"/>
  <p:defaultTextStyle>
    <a:defPPr>
      <a:defRPr lang="en-US"/>
    </a:defPPr>
    <a:lvl1pPr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1pPr>
    <a:lvl2pPr marL="457200"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2pPr>
    <a:lvl3pPr marL="914400"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lnSpc>
        <a:spcPct val="130000"/>
      </a:lnSpc>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 xmlns:p15="http://schemas.microsoft.com/office/powerpoint/2012/main">
        <p15:guide id="1" orient="horz" pos="624">
          <p15:clr>
            <a:srgbClr val="A4A3A4"/>
          </p15:clr>
        </p15:guide>
        <p15:guide id="2" pos="288" userDrawn="1">
          <p15:clr>
            <a:srgbClr val="A4A3A4"/>
          </p15:clr>
        </p15:guide>
      </p15:sldGuideLst>
    </p:ext>
    <p:ext uri="{2D200454-40CA-4A62-9FC3-DE9A4176ACB9}">
      <p15:notesGuideLst xmlns="" xmlns:p15="http://schemas.microsoft.com/office/powerpoint/2012/main">
        <p15:guide id="1" orient="horz" pos="2958"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8000"/>
    <a:srgbClr val="FFFFCC"/>
    <a:srgbClr val="FFFF99"/>
    <a:srgbClr val="063DE8"/>
    <a:srgbClr val="00CC99"/>
    <a:srgbClr val="009900"/>
    <a:srgbClr val="F8F8F8"/>
    <a:srgbClr val="B0AC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4" autoAdjust="0"/>
    <p:restoredTop sz="92765" autoAdjust="0"/>
  </p:normalViewPr>
  <p:slideViewPr>
    <p:cSldViewPr showGuides="1">
      <p:cViewPr>
        <p:scale>
          <a:sx n="120" d="100"/>
          <a:sy n="120" d="100"/>
        </p:scale>
        <p:origin x="-618" y="852"/>
      </p:cViewPr>
      <p:guideLst>
        <p:guide orient="horz" pos="624"/>
        <p:guide pos="30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71" d="100"/>
          <a:sy n="71" d="100"/>
        </p:scale>
        <p:origin x="-2454" y="-96"/>
      </p:cViewPr>
      <p:guideLst>
        <p:guide orient="horz" pos="2958"/>
        <p:guide pos="223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wmf"/><Relationship Id="rId1" Type="http://schemas.openxmlformats.org/officeDocument/2006/relationships/image" Target="../media/image31.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1" y="1"/>
            <a:ext cx="3078065" cy="46942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lvl1pPr eaLnBrk="1" hangingPunct="1">
              <a:lnSpc>
                <a:spcPct val="100000"/>
              </a:lnSpc>
              <a:defRPr sz="1200">
                <a:latin typeface="Times New Roman" pitchFamily="18" charset="0"/>
              </a:defRPr>
            </a:lvl1pPr>
          </a:lstStyle>
          <a:p>
            <a:pPr>
              <a:defRPr/>
            </a:pPr>
            <a:endParaRPr lang="en-US"/>
          </a:p>
        </p:txBody>
      </p:sp>
      <p:sp>
        <p:nvSpPr>
          <p:cNvPr id="43011" name="Rectangle 3"/>
          <p:cNvSpPr>
            <a:spLocks noGrp="1" noChangeArrowheads="1"/>
          </p:cNvSpPr>
          <p:nvPr>
            <p:ph type="dt" sz="quarter" idx="1"/>
          </p:nvPr>
        </p:nvSpPr>
        <p:spPr bwMode="auto">
          <a:xfrm>
            <a:off x="4024412" y="1"/>
            <a:ext cx="3078064" cy="46942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lvl1pPr algn="r" eaLnBrk="1" hangingPunct="1">
              <a:lnSpc>
                <a:spcPct val="100000"/>
              </a:lnSpc>
              <a:defRPr sz="1200">
                <a:latin typeface="Times New Roman" pitchFamily="18" charset="0"/>
              </a:defRPr>
            </a:lvl1pPr>
          </a:lstStyle>
          <a:p>
            <a:pPr>
              <a:defRPr/>
            </a:pPr>
            <a:endParaRPr lang="en-US"/>
          </a:p>
        </p:txBody>
      </p:sp>
      <p:sp>
        <p:nvSpPr>
          <p:cNvPr id="43012" name="Rectangle 4"/>
          <p:cNvSpPr>
            <a:spLocks noGrp="1" noChangeArrowheads="1"/>
          </p:cNvSpPr>
          <p:nvPr>
            <p:ph type="ftr" sz="quarter" idx="2"/>
          </p:nvPr>
        </p:nvSpPr>
        <p:spPr bwMode="auto">
          <a:xfrm>
            <a:off x="1" y="8919052"/>
            <a:ext cx="3078065" cy="469424"/>
          </a:xfrm>
          <a:prstGeom prst="rect">
            <a:avLst/>
          </a:prstGeom>
          <a:noFill/>
          <a:ln w="9525">
            <a:noFill/>
            <a:miter lim="800000"/>
            <a:headEnd/>
            <a:tailEnd/>
          </a:ln>
          <a:effectLst/>
        </p:spPr>
        <p:txBody>
          <a:bodyPr vert="horz" wrap="square" lIns="93945" tIns="46973" rIns="93945" bIns="46973" numCol="1" anchor="b" anchorCtr="0" compatLnSpc="1">
            <a:prstTxWarp prst="textNoShape">
              <a:avLst/>
            </a:prstTxWarp>
          </a:bodyPr>
          <a:lstStyle>
            <a:lvl1pPr eaLnBrk="1" hangingPunct="1">
              <a:lnSpc>
                <a:spcPct val="100000"/>
              </a:lnSpc>
              <a:defRPr sz="1200">
                <a:latin typeface="Times New Roman" pitchFamily="18" charset="0"/>
              </a:defRPr>
            </a:lvl1pPr>
          </a:lstStyle>
          <a:p>
            <a:pPr>
              <a:defRPr/>
            </a:pPr>
            <a:endParaRPr lang="en-US"/>
          </a:p>
        </p:txBody>
      </p:sp>
      <p:sp>
        <p:nvSpPr>
          <p:cNvPr id="43013" name="Rectangle 5"/>
          <p:cNvSpPr>
            <a:spLocks noGrp="1" noChangeArrowheads="1"/>
          </p:cNvSpPr>
          <p:nvPr>
            <p:ph type="sldNum" sz="quarter" idx="3"/>
          </p:nvPr>
        </p:nvSpPr>
        <p:spPr bwMode="auto">
          <a:xfrm>
            <a:off x="4024412" y="8919052"/>
            <a:ext cx="3078064" cy="469424"/>
          </a:xfrm>
          <a:prstGeom prst="rect">
            <a:avLst/>
          </a:prstGeom>
          <a:noFill/>
          <a:ln w="9525">
            <a:noFill/>
            <a:miter lim="800000"/>
            <a:headEnd/>
            <a:tailEnd/>
          </a:ln>
          <a:effectLst/>
        </p:spPr>
        <p:txBody>
          <a:bodyPr vert="horz" wrap="square" lIns="93945" tIns="46973" rIns="93945" bIns="46973" numCol="1" anchor="b" anchorCtr="0" compatLnSpc="1">
            <a:prstTxWarp prst="textNoShape">
              <a:avLst/>
            </a:prstTxWarp>
          </a:bodyPr>
          <a:lstStyle>
            <a:lvl1pPr algn="r" eaLnBrk="1" hangingPunct="1">
              <a:lnSpc>
                <a:spcPct val="100000"/>
              </a:lnSpc>
              <a:defRPr sz="1200">
                <a:latin typeface="Times New Roman" pitchFamily="18" charset="0"/>
              </a:defRPr>
            </a:lvl1pPr>
          </a:lstStyle>
          <a:p>
            <a:pPr>
              <a:defRPr/>
            </a:pPr>
            <a:fld id="{0B0F3534-0C50-4C64-A9A8-3480F0885D97}" type="slidenum">
              <a:rPr lang="en-US"/>
              <a:pPr>
                <a:defRPr/>
              </a:pPr>
              <a:t>‹#›</a:t>
            </a:fld>
            <a:endParaRPr lang="en-US"/>
          </a:p>
        </p:txBody>
      </p:sp>
    </p:spTree>
    <p:extLst>
      <p:ext uri="{BB962C8B-B14F-4D97-AF65-F5344CB8AC3E}">
        <p14:creationId xmlns:p14="http://schemas.microsoft.com/office/powerpoint/2010/main" val="33177686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1"/>
            <a:ext cx="3078065" cy="46942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lvl1pPr eaLnBrk="1" hangingPunct="1">
              <a:lnSpc>
                <a:spcPct val="100000"/>
              </a:lnSpc>
              <a:defRPr sz="1200">
                <a:latin typeface="Times New Roman" pitchFamily="18" charset="0"/>
              </a:defRPr>
            </a:lvl1pPr>
          </a:lstStyle>
          <a:p>
            <a:pPr>
              <a:defRPr/>
            </a:pPr>
            <a:endParaRPr lang="en-US"/>
          </a:p>
        </p:txBody>
      </p:sp>
      <p:sp>
        <p:nvSpPr>
          <p:cNvPr id="7171" name="Rectangle 3"/>
          <p:cNvSpPr>
            <a:spLocks noGrp="1" noChangeArrowheads="1"/>
          </p:cNvSpPr>
          <p:nvPr>
            <p:ph type="dt" idx="1"/>
          </p:nvPr>
        </p:nvSpPr>
        <p:spPr bwMode="auto">
          <a:xfrm>
            <a:off x="4024412" y="1"/>
            <a:ext cx="3078064" cy="46942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lvl1pPr algn="r" eaLnBrk="1" hangingPunct="1">
              <a:lnSpc>
                <a:spcPct val="100000"/>
              </a:lnSpc>
              <a:defRPr sz="1200">
                <a:latin typeface="Times New Roman" pitchFamily="18" charset="0"/>
              </a:defRPr>
            </a:lvl1pPr>
          </a:lstStyle>
          <a:p>
            <a:pPr>
              <a:defRPr/>
            </a:pPr>
            <a:endParaRPr lang="en-US"/>
          </a:p>
        </p:txBody>
      </p:sp>
      <p:sp>
        <p:nvSpPr>
          <p:cNvPr id="69636" name="Rectangle 4"/>
          <p:cNvSpPr>
            <a:spLocks noGrp="1" noRot="1" noChangeAspect="1" noChangeArrowheads="1" noTextEdit="1"/>
          </p:cNvSpPr>
          <p:nvPr>
            <p:ph type="sldImg" idx="2"/>
          </p:nvPr>
        </p:nvSpPr>
        <p:spPr bwMode="auto">
          <a:xfrm>
            <a:off x="1203325" y="703263"/>
            <a:ext cx="4695825" cy="3522662"/>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46347" y="4459526"/>
            <a:ext cx="5209782" cy="4224814"/>
          </a:xfrm>
          <a:prstGeom prst="rect">
            <a:avLst/>
          </a:prstGeom>
          <a:noFill/>
          <a:ln w="9525">
            <a:noFill/>
            <a:miter lim="800000"/>
            <a:headEnd/>
            <a:tailEnd/>
          </a:ln>
          <a:effectLst/>
        </p:spPr>
        <p:txBody>
          <a:bodyPr vert="horz" wrap="square" lIns="93945" tIns="46973" rIns="93945" bIns="4697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1" y="8919052"/>
            <a:ext cx="3078065" cy="469424"/>
          </a:xfrm>
          <a:prstGeom prst="rect">
            <a:avLst/>
          </a:prstGeom>
          <a:noFill/>
          <a:ln w="9525">
            <a:noFill/>
            <a:miter lim="800000"/>
            <a:headEnd/>
            <a:tailEnd/>
          </a:ln>
          <a:effectLst/>
        </p:spPr>
        <p:txBody>
          <a:bodyPr vert="horz" wrap="square" lIns="93945" tIns="46973" rIns="93945" bIns="46973" numCol="1" anchor="b" anchorCtr="0" compatLnSpc="1">
            <a:prstTxWarp prst="textNoShape">
              <a:avLst/>
            </a:prstTxWarp>
          </a:bodyPr>
          <a:lstStyle>
            <a:lvl1pPr eaLnBrk="1" hangingPunct="1">
              <a:lnSpc>
                <a:spcPct val="100000"/>
              </a:lnSpc>
              <a:defRPr sz="1200">
                <a:latin typeface="Times New Roman" pitchFamily="18" charset="0"/>
              </a:defRPr>
            </a:lvl1pPr>
          </a:lstStyle>
          <a:p>
            <a:pPr>
              <a:defRPr/>
            </a:pPr>
            <a:endParaRPr lang="en-US"/>
          </a:p>
        </p:txBody>
      </p:sp>
      <p:sp>
        <p:nvSpPr>
          <p:cNvPr id="7175" name="Rectangle 7"/>
          <p:cNvSpPr>
            <a:spLocks noGrp="1" noChangeArrowheads="1"/>
          </p:cNvSpPr>
          <p:nvPr>
            <p:ph type="sldNum" sz="quarter" idx="5"/>
          </p:nvPr>
        </p:nvSpPr>
        <p:spPr bwMode="auto">
          <a:xfrm>
            <a:off x="4024412" y="8919052"/>
            <a:ext cx="3078064" cy="469424"/>
          </a:xfrm>
          <a:prstGeom prst="rect">
            <a:avLst/>
          </a:prstGeom>
          <a:noFill/>
          <a:ln w="9525">
            <a:noFill/>
            <a:miter lim="800000"/>
            <a:headEnd/>
            <a:tailEnd/>
          </a:ln>
          <a:effectLst/>
        </p:spPr>
        <p:txBody>
          <a:bodyPr vert="horz" wrap="square" lIns="93945" tIns="46973" rIns="93945" bIns="46973" numCol="1" anchor="b" anchorCtr="0" compatLnSpc="1">
            <a:prstTxWarp prst="textNoShape">
              <a:avLst/>
            </a:prstTxWarp>
          </a:bodyPr>
          <a:lstStyle>
            <a:lvl1pPr algn="r" eaLnBrk="1" hangingPunct="1">
              <a:lnSpc>
                <a:spcPct val="100000"/>
              </a:lnSpc>
              <a:defRPr sz="1200">
                <a:latin typeface="Times New Roman" pitchFamily="18" charset="0"/>
              </a:defRPr>
            </a:lvl1pPr>
          </a:lstStyle>
          <a:p>
            <a:pPr>
              <a:defRPr/>
            </a:pPr>
            <a:fld id="{F0614C41-857D-4C4F-BF0E-D03B8D1C2561}" type="slidenum">
              <a:rPr lang="en-US"/>
              <a:pPr>
                <a:defRPr/>
              </a:pPr>
              <a:t>‹#›</a:t>
            </a:fld>
            <a:endParaRPr lang="en-US"/>
          </a:p>
        </p:txBody>
      </p:sp>
    </p:spTree>
    <p:extLst>
      <p:ext uri="{BB962C8B-B14F-4D97-AF65-F5344CB8AC3E}">
        <p14:creationId xmlns:p14="http://schemas.microsoft.com/office/powerpoint/2010/main" val="30108161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a:t>
            </a:fld>
            <a:endParaRPr lang="en-US"/>
          </a:p>
        </p:txBody>
      </p:sp>
    </p:spTree>
    <p:extLst>
      <p:ext uri="{BB962C8B-B14F-4D97-AF65-F5344CB8AC3E}">
        <p14:creationId xmlns:p14="http://schemas.microsoft.com/office/powerpoint/2010/main" val="3474447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a:t>
            </a:fld>
            <a:endParaRPr lang="en-US"/>
          </a:p>
        </p:txBody>
      </p:sp>
    </p:spTree>
    <p:extLst>
      <p:ext uri="{BB962C8B-B14F-4D97-AF65-F5344CB8AC3E}">
        <p14:creationId xmlns:p14="http://schemas.microsoft.com/office/powerpoint/2010/main" val="2650097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a:t>
            </a:fld>
            <a:endParaRPr lang="en-US"/>
          </a:p>
        </p:txBody>
      </p:sp>
    </p:spTree>
    <p:extLst>
      <p:ext uri="{BB962C8B-B14F-4D97-AF65-F5344CB8AC3E}">
        <p14:creationId xmlns:p14="http://schemas.microsoft.com/office/powerpoint/2010/main" val="199567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4</a:t>
            </a:fld>
            <a:endParaRPr lang="en-US"/>
          </a:p>
        </p:txBody>
      </p:sp>
    </p:spTree>
    <p:extLst>
      <p:ext uri="{BB962C8B-B14F-4D97-AF65-F5344CB8AC3E}">
        <p14:creationId xmlns:p14="http://schemas.microsoft.com/office/powerpoint/2010/main" val="1542778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5</a:t>
            </a:fld>
            <a:endParaRPr lang="en-US"/>
          </a:p>
        </p:txBody>
      </p:sp>
    </p:spTree>
    <p:extLst>
      <p:ext uri="{BB962C8B-B14F-4D97-AF65-F5344CB8AC3E}">
        <p14:creationId xmlns:p14="http://schemas.microsoft.com/office/powerpoint/2010/main" val="1250172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E0740B-197D-4309-8A9C-E8C2EADA0D26}" type="slidenum">
              <a:rPr lang="en-US" altLang="en-US" smtClean="0"/>
              <a:pPr/>
              <a:t>6</a:t>
            </a:fld>
            <a:endParaRPr lang="en-US" altLang="en-US"/>
          </a:p>
        </p:txBody>
      </p:sp>
    </p:spTree>
    <p:extLst>
      <p:ext uri="{BB962C8B-B14F-4D97-AF65-F5344CB8AC3E}">
        <p14:creationId xmlns:p14="http://schemas.microsoft.com/office/powerpoint/2010/main" val="1417121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7</a:t>
            </a:fld>
            <a:endParaRPr lang="en-US"/>
          </a:p>
        </p:txBody>
      </p:sp>
    </p:spTree>
    <p:extLst>
      <p:ext uri="{BB962C8B-B14F-4D97-AF65-F5344CB8AC3E}">
        <p14:creationId xmlns:p14="http://schemas.microsoft.com/office/powerpoint/2010/main" val="2406027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8</a:t>
            </a:fld>
            <a:endParaRPr lang="en-US"/>
          </a:p>
        </p:txBody>
      </p:sp>
    </p:spTree>
    <p:extLst>
      <p:ext uri="{BB962C8B-B14F-4D97-AF65-F5344CB8AC3E}">
        <p14:creationId xmlns:p14="http://schemas.microsoft.com/office/powerpoint/2010/main" val="422595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9</a:t>
            </a:fld>
            <a:endParaRPr lang="en-US"/>
          </a:p>
        </p:txBody>
      </p:sp>
    </p:spTree>
    <p:extLst>
      <p:ext uri="{BB962C8B-B14F-4D97-AF65-F5344CB8AC3E}">
        <p14:creationId xmlns:p14="http://schemas.microsoft.com/office/powerpoint/2010/main" val="1297327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10</a:t>
            </a:fld>
            <a:endParaRPr lang="en-US"/>
          </a:p>
        </p:txBody>
      </p:sp>
    </p:spTree>
    <p:extLst>
      <p:ext uri="{BB962C8B-B14F-4D97-AF65-F5344CB8AC3E}">
        <p14:creationId xmlns:p14="http://schemas.microsoft.com/office/powerpoint/2010/main" val="1419248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11</a:t>
            </a:fld>
            <a:endParaRPr lang="en-US"/>
          </a:p>
        </p:txBody>
      </p:sp>
    </p:spTree>
    <p:extLst>
      <p:ext uri="{BB962C8B-B14F-4D97-AF65-F5344CB8AC3E}">
        <p14:creationId xmlns:p14="http://schemas.microsoft.com/office/powerpoint/2010/main" val="185369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12</a:t>
            </a:fld>
            <a:endParaRPr lang="en-US"/>
          </a:p>
        </p:txBody>
      </p:sp>
    </p:spTree>
    <p:extLst>
      <p:ext uri="{BB962C8B-B14F-4D97-AF65-F5344CB8AC3E}">
        <p14:creationId xmlns:p14="http://schemas.microsoft.com/office/powerpoint/2010/main" val="2306229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13</a:t>
            </a:fld>
            <a:endParaRPr lang="en-US"/>
          </a:p>
        </p:txBody>
      </p:sp>
    </p:spTree>
    <p:extLst>
      <p:ext uri="{BB962C8B-B14F-4D97-AF65-F5344CB8AC3E}">
        <p14:creationId xmlns:p14="http://schemas.microsoft.com/office/powerpoint/2010/main" val="1155297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14</a:t>
            </a:fld>
            <a:endParaRPr lang="en-US"/>
          </a:p>
        </p:txBody>
      </p:sp>
    </p:spTree>
    <p:extLst>
      <p:ext uri="{BB962C8B-B14F-4D97-AF65-F5344CB8AC3E}">
        <p14:creationId xmlns:p14="http://schemas.microsoft.com/office/powerpoint/2010/main" val="2390722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15</a:t>
            </a:fld>
            <a:endParaRPr lang="en-US"/>
          </a:p>
        </p:txBody>
      </p:sp>
    </p:spTree>
    <p:extLst>
      <p:ext uri="{BB962C8B-B14F-4D97-AF65-F5344CB8AC3E}">
        <p14:creationId xmlns:p14="http://schemas.microsoft.com/office/powerpoint/2010/main" val="2395285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16</a:t>
            </a:fld>
            <a:endParaRPr lang="en-US"/>
          </a:p>
        </p:txBody>
      </p:sp>
    </p:spTree>
    <p:extLst>
      <p:ext uri="{BB962C8B-B14F-4D97-AF65-F5344CB8AC3E}">
        <p14:creationId xmlns:p14="http://schemas.microsoft.com/office/powerpoint/2010/main" val="2416063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17</a:t>
            </a:fld>
            <a:endParaRPr lang="en-US"/>
          </a:p>
        </p:txBody>
      </p:sp>
    </p:spTree>
    <p:extLst>
      <p:ext uri="{BB962C8B-B14F-4D97-AF65-F5344CB8AC3E}">
        <p14:creationId xmlns:p14="http://schemas.microsoft.com/office/powerpoint/2010/main" val="25730960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18</a:t>
            </a:fld>
            <a:endParaRPr lang="en-US"/>
          </a:p>
        </p:txBody>
      </p:sp>
    </p:spTree>
    <p:extLst>
      <p:ext uri="{BB962C8B-B14F-4D97-AF65-F5344CB8AC3E}">
        <p14:creationId xmlns:p14="http://schemas.microsoft.com/office/powerpoint/2010/main" val="3806780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19</a:t>
            </a:fld>
            <a:endParaRPr lang="en-US"/>
          </a:p>
        </p:txBody>
      </p:sp>
    </p:spTree>
    <p:extLst>
      <p:ext uri="{BB962C8B-B14F-4D97-AF65-F5344CB8AC3E}">
        <p14:creationId xmlns:p14="http://schemas.microsoft.com/office/powerpoint/2010/main" val="3296689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E0740B-197D-4309-8A9C-E8C2EADA0D26}" type="slidenum">
              <a:rPr lang="en-US" altLang="en-US" smtClean="0"/>
              <a:pPr/>
              <a:t>20</a:t>
            </a:fld>
            <a:endParaRPr lang="en-US" altLang="en-US"/>
          </a:p>
        </p:txBody>
      </p:sp>
    </p:spTree>
    <p:extLst>
      <p:ext uri="{BB962C8B-B14F-4D97-AF65-F5344CB8AC3E}">
        <p14:creationId xmlns:p14="http://schemas.microsoft.com/office/powerpoint/2010/main" val="3113559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21</a:t>
            </a:fld>
            <a:endParaRPr lang="en-US"/>
          </a:p>
        </p:txBody>
      </p:sp>
    </p:spTree>
    <p:extLst>
      <p:ext uri="{BB962C8B-B14F-4D97-AF65-F5344CB8AC3E}">
        <p14:creationId xmlns:p14="http://schemas.microsoft.com/office/powerpoint/2010/main" val="2154938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22</a:t>
            </a:fld>
            <a:endParaRPr lang="en-US"/>
          </a:p>
        </p:txBody>
      </p:sp>
    </p:spTree>
    <p:extLst>
      <p:ext uri="{BB962C8B-B14F-4D97-AF65-F5344CB8AC3E}">
        <p14:creationId xmlns:p14="http://schemas.microsoft.com/office/powerpoint/2010/main" val="1712067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23</a:t>
            </a:fld>
            <a:endParaRPr lang="en-US"/>
          </a:p>
        </p:txBody>
      </p:sp>
    </p:spTree>
    <p:extLst>
      <p:ext uri="{BB962C8B-B14F-4D97-AF65-F5344CB8AC3E}">
        <p14:creationId xmlns:p14="http://schemas.microsoft.com/office/powerpoint/2010/main" val="1517160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24</a:t>
            </a:fld>
            <a:endParaRPr lang="en-US"/>
          </a:p>
        </p:txBody>
      </p:sp>
    </p:spTree>
    <p:extLst>
      <p:ext uri="{BB962C8B-B14F-4D97-AF65-F5344CB8AC3E}">
        <p14:creationId xmlns:p14="http://schemas.microsoft.com/office/powerpoint/2010/main" val="732386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25</a:t>
            </a:fld>
            <a:endParaRPr lang="en-US"/>
          </a:p>
        </p:txBody>
      </p:sp>
    </p:spTree>
    <p:extLst>
      <p:ext uri="{BB962C8B-B14F-4D97-AF65-F5344CB8AC3E}">
        <p14:creationId xmlns:p14="http://schemas.microsoft.com/office/powerpoint/2010/main" val="1627687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26</a:t>
            </a:fld>
            <a:endParaRPr lang="en-US"/>
          </a:p>
        </p:txBody>
      </p:sp>
    </p:spTree>
    <p:extLst>
      <p:ext uri="{BB962C8B-B14F-4D97-AF65-F5344CB8AC3E}">
        <p14:creationId xmlns:p14="http://schemas.microsoft.com/office/powerpoint/2010/main" val="1852726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p>
            <a:pPr>
              <a:defRPr/>
            </a:pPr>
            <a:fld id="{B9636631-B9E2-489C-8735-D35B2906F226}" type="slidenum">
              <a:rPr lang="en-US" smtClean="0"/>
              <a:pPr>
                <a:defRPr/>
              </a:pPr>
              <a:t>27</a:t>
            </a:fld>
            <a:endParaRPr lang="en-US" smtClean="0"/>
          </a:p>
        </p:txBody>
      </p:sp>
      <p:sp>
        <p:nvSpPr>
          <p:cNvPr id="63491" name="Rectangle 2"/>
          <p:cNvSpPr>
            <a:spLocks noGrp="1" noRot="1" noChangeAspect="1" noChangeArrowheads="1" noTextEdit="1"/>
          </p:cNvSpPr>
          <p:nvPr>
            <p:ph type="sldImg"/>
          </p:nvPr>
        </p:nvSpPr>
        <p:spPr>
          <a:xfrm>
            <a:off x="1208088" y="706438"/>
            <a:ext cx="4689475" cy="3517900"/>
          </a:xfrm>
          <a:ln/>
        </p:spPr>
      </p:sp>
      <p:sp>
        <p:nvSpPr>
          <p:cNvPr id="63492" name="Rectangle 3"/>
          <p:cNvSpPr>
            <a:spLocks noGrp="1" noChangeArrowheads="1"/>
          </p:cNvSpPr>
          <p:nvPr>
            <p:ph type="body" idx="1"/>
          </p:nvPr>
        </p:nvSpPr>
        <p:spPr>
          <a:xfrm>
            <a:off x="946997" y="4458565"/>
            <a:ext cx="5208482" cy="42228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2" tIns="48211" rIns="96422" bIns="48211"/>
          <a:lstStyle/>
          <a:p>
            <a:pPr defTabSz="956107" eaLnBrk="1" hangingPunct="1">
              <a:spcBef>
                <a:spcPct val="0"/>
              </a:spcBef>
            </a:pPr>
            <a:endParaRPr lang="en-GB" altLang="en-US" sz="24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28</a:t>
            </a:fld>
            <a:endParaRPr lang="en-US"/>
          </a:p>
        </p:txBody>
      </p:sp>
    </p:spTree>
    <p:extLst>
      <p:ext uri="{BB962C8B-B14F-4D97-AF65-F5344CB8AC3E}">
        <p14:creationId xmlns:p14="http://schemas.microsoft.com/office/powerpoint/2010/main" val="18993870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29</a:t>
            </a:fld>
            <a:endParaRPr lang="en-US"/>
          </a:p>
        </p:txBody>
      </p:sp>
    </p:spTree>
    <p:extLst>
      <p:ext uri="{BB962C8B-B14F-4D97-AF65-F5344CB8AC3E}">
        <p14:creationId xmlns:p14="http://schemas.microsoft.com/office/powerpoint/2010/main" val="1039373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30</a:t>
            </a:fld>
            <a:endParaRPr lang="en-US"/>
          </a:p>
        </p:txBody>
      </p:sp>
    </p:spTree>
    <p:extLst>
      <p:ext uri="{BB962C8B-B14F-4D97-AF65-F5344CB8AC3E}">
        <p14:creationId xmlns:p14="http://schemas.microsoft.com/office/powerpoint/2010/main" val="1705577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E0740B-197D-4309-8A9C-E8C2EADA0D26}" type="slidenum">
              <a:rPr lang="en-US" altLang="en-US" smtClean="0">
                <a:solidFill>
                  <a:prstClr val="black"/>
                </a:solidFill>
              </a:rPr>
              <a:pPr/>
              <a:t>31</a:t>
            </a:fld>
            <a:endParaRPr lang="en-US" altLang="en-US">
              <a:solidFill>
                <a:prstClr val="black"/>
              </a:solidFill>
            </a:endParaRPr>
          </a:p>
        </p:txBody>
      </p:sp>
    </p:spTree>
    <p:extLst>
      <p:ext uri="{BB962C8B-B14F-4D97-AF65-F5344CB8AC3E}">
        <p14:creationId xmlns:p14="http://schemas.microsoft.com/office/powerpoint/2010/main" val="14171216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32</a:t>
            </a:fld>
            <a:endParaRPr lang="en-US"/>
          </a:p>
        </p:txBody>
      </p:sp>
    </p:spTree>
    <p:extLst>
      <p:ext uri="{BB962C8B-B14F-4D97-AF65-F5344CB8AC3E}">
        <p14:creationId xmlns:p14="http://schemas.microsoft.com/office/powerpoint/2010/main" val="30007267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33</a:t>
            </a:fld>
            <a:endParaRPr lang="en-US"/>
          </a:p>
        </p:txBody>
      </p:sp>
    </p:spTree>
    <p:extLst>
      <p:ext uri="{BB962C8B-B14F-4D97-AF65-F5344CB8AC3E}">
        <p14:creationId xmlns:p14="http://schemas.microsoft.com/office/powerpoint/2010/main" val="11659152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34</a:t>
            </a:fld>
            <a:endParaRPr lang="en-US"/>
          </a:p>
        </p:txBody>
      </p:sp>
    </p:spTree>
    <p:extLst>
      <p:ext uri="{BB962C8B-B14F-4D97-AF65-F5344CB8AC3E}">
        <p14:creationId xmlns:p14="http://schemas.microsoft.com/office/powerpoint/2010/main" val="13249594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35</a:t>
            </a:fld>
            <a:endParaRPr lang="en-US"/>
          </a:p>
        </p:txBody>
      </p:sp>
    </p:spTree>
    <p:extLst>
      <p:ext uri="{BB962C8B-B14F-4D97-AF65-F5344CB8AC3E}">
        <p14:creationId xmlns:p14="http://schemas.microsoft.com/office/powerpoint/2010/main" val="6967763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36</a:t>
            </a:fld>
            <a:endParaRPr lang="en-US"/>
          </a:p>
        </p:txBody>
      </p:sp>
    </p:spTree>
    <p:extLst>
      <p:ext uri="{BB962C8B-B14F-4D97-AF65-F5344CB8AC3E}">
        <p14:creationId xmlns:p14="http://schemas.microsoft.com/office/powerpoint/2010/main" val="3792564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37</a:t>
            </a:fld>
            <a:endParaRPr lang="en-US"/>
          </a:p>
        </p:txBody>
      </p:sp>
    </p:spTree>
    <p:extLst>
      <p:ext uri="{BB962C8B-B14F-4D97-AF65-F5344CB8AC3E}">
        <p14:creationId xmlns:p14="http://schemas.microsoft.com/office/powerpoint/2010/main" val="36900779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0614C41-857D-4C4F-BF0E-D03B8D1C2561}" type="slidenum">
              <a:rPr lang="en-US" smtClean="0"/>
              <a:pPr>
                <a:defRPr/>
              </a:pPr>
              <a:t>38</a:t>
            </a:fld>
            <a:endParaRPr lang="en-US"/>
          </a:p>
        </p:txBody>
      </p:sp>
    </p:spTree>
    <p:extLst>
      <p:ext uri="{BB962C8B-B14F-4D97-AF65-F5344CB8AC3E}">
        <p14:creationId xmlns:p14="http://schemas.microsoft.com/office/powerpoint/2010/main" val="1176993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8225" y="1458913"/>
            <a:ext cx="3457575" cy="4243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58913"/>
            <a:ext cx="3457575" cy="4243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51563" y="311150"/>
            <a:ext cx="1954212" cy="5391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85750" y="311150"/>
            <a:ext cx="5713413" cy="5391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070725" cy="53498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38225" y="1458913"/>
            <a:ext cx="3457575" cy="4243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58913"/>
            <a:ext cx="3457575" cy="204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56013"/>
            <a:ext cx="3457575" cy="2046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8530" name="Rectangle 2"/>
          <p:cNvSpPr>
            <a:spLocks noChangeArrowheads="1"/>
          </p:cNvSpPr>
          <p:nvPr/>
        </p:nvSpPr>
        <p:spPr bwMode="auto">
          <a:xfrm>
            <a:off x="6858000" y="6550025"/>
            <a:ext cx="1965325" cy="149225"/>
          </a:xfrm>
          <a:prstGeom prst="rect">
            <a:avLst/>
          </a:prstGeom>
          <a:noFill/>
          <a:ln w="12700">
            <a:noFill/>
            <a:miter lim="800000"/>
            <a:headEnd/>
            <a:tailEnd/>
          </a:ln>
          <a:effectLst/>
        </p:spPr>
        <p:txBody>
          <a:bodyPr lIns="62682" tIns="25642" rIns="62682" bIns="25642">
            <a:spAutoFit/>
          </a:bodyPr>
          <a:lstStyle/>
          <a:p>
            <a:pPr marL="339725" indent="-339725" algn="r" defTabSz="901700">
              <a:lnSpc>
                <a:spcPct val="80000"/>
              </a:lnSpc>
              <a:spcBef>
                <a:spcPct val="20000"/>
              </a:spcBef>
              <a:defRPr/>
            </a:pPr>
            <a:fld id="{6176944F-5705-433F-BDAF-B497E9CD693A}" type="slidenum">
              <a:rPr lang="en-US" sz="800" b="1">
                <a:latin typeface="Helvetica" pitchFamily="34" charset="0"/>
              </a:rPr>
              <a:pPr marL="339725" indent="-339725" algn="r" defTabSz="901700">
                <a:lnSpc>
                  <a:spcPct val="80000"/>
                </a:lnSpc>
                <a:spcBef>
                  <a:spcPct val="20000"/>
                </a:spcBef>
                <a:defRPr/>
              </a:pPr>
              <a:t>‹#›</a:t>
            </a:fld>
            <a:endParaRPr lang="en-US" sz="800" b="1">
              <a:latin typeface="Helvetica" pitchFamily="34" charset="0"/>
            </a:endParaRPr>
          </a:p>
        </p:txBody>
      </p:sp>
      <p:sp>
        <p:nvSpPr>
          <p:cNvPr id="7171" name="Rectangle 3"/>
          <p:cNvSpPr>
            <a:spLocks noGrp="1" noChangeArrowheads="1"/>
          </p:cNvSpPr>
          <p:nvPr>
            <p:ph type="body" idx="1"/>
          </p:nvPr>
        </p:nvSpPr>
        <p:spPr bwMode="auto">
          <a:xfrm>
            <a:off x="1038225" y="1458913"/>
            <a:ext cx="7067550" cy="4243387"/>
          </a:xfrm>
          <a:prstGeom prst="rect">
            <a:avLst/>
          </a:prstGeom>
          <a:noFill/>
          <a:ln w="12700">
            <a:noFill/>
            <a:miter lim="800000"/>
            <a:headEnd/>
            <a:tailEnd/>
          </a:ln>
        </p:spPr>
        <p:txBody>
          <a:bodyPr vert="horz" wrap="square" lIns="91173" tIns="45587" rIns="91173" bIns="4558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2" name="Rectangle 4"/>
          <p:cNvSpPr>
            <a:spLocks noGrp="1" noChangeArrowheads="1"/>
          </p:cNvSpPr>
          <p:nvPr>
            <p:ph type="title"/>
          </p:nvPr>
        </p:nvSpPr>
        <p:spPr bwMode="auto">
          <a:xfrm>
            <a:off x="285750" y="311150"/>
            <a:ext cx="7070725" cy="534988"/>
          </a:xfrm>
          <a:prstGeom prst="rect">
            <a:avLst/>
          </a:prstGeom>
          <a:noFill/>
          <a:ln w="12700">
            <a:noFill/>
            <a:miter lim="800000"/>
            <a:headEnd/>
            <a:tailEnd/>
          </a:ln>
        </p:spPr>
        <p:txBody>
          <a:bodyPr vert="horz" wrap="square" lIns="91173" tIns="45587" rIns="91173" bIns="45587" numCol="1" anchor="ctr" anchorCtr="0" compatLnSpc="1">
            <a:prstTxWarp prst="textNoShape">
              <a:avLst/>
            </a:prstTxWarp>
          </a:bodyPr>
          <a:lstStyle/>
          <a:p>
            <a:pPr lvl="0"/>
            <a:r>
              <a:rPr lang="en-US" smtClean="0"/>
              <a:t>Click to edit Master title style</a:t>
            </a:r>
          </a:p>
        </p:txBody>
      </p:sp>
      <p:sp>
        <p:nvSpPr>
          <p:cNvPr id="278533" name="Line 5"/>
          <p:cNvSpPr>
            <a:spLocks noChangeShapeType="1"/>
          </p:cNvSpPr>
          <p:nvPr/>
        </p:nvSpPr>
        <p:spPr bwMode="auto">
          <a:xfrm>
            <a:off x="381000" y="768350"/>
            <a:ext cx="7391400" cy="0"/>
          </a:xfrm>
          <a:prstGeom prst="line">
            <a:avLst/>
          </a:prstGeom>
          <a:noFill/>
          <a:ln w="50800">
            <a:solidFill>
              <a:srgbClr val="000000"/>
            </a:solidFill>
            <a:round/>
            <a:headEnd/>
            <a:tailEnd/>
          </a:ln>
          <a:effectLst/>
        </p:spPr>
        <p:txBody>
          <a:bodyPr wrap="none" anchor="ctr"/>
          <a:lstStyle/>
          <a:p>
            <a:pPr>
              <a:defRPr/>
            </a:pPr>
            <a:endParaRPr lang="en-US"/>
          </a:p>
        </p:txBody>
      </p:sp>
      <p:sp>
        <p:nvSpPr>
          <p:cNvPr id="278535" name="Rectangle 7"/>
          <p:cNvSpPr>
            <a:spLocks noChangeArrowheads="1"/>
          </p:cNvSpPr>
          <p:nvPr/>
        </p:nvSpPr>
        <p:spPr bwMode="auto">
          <a:xfrm>
            <a:off x="317500" y="6551613"/>
            <a:ext cx="1965325" cy="149225"/>
          </a:xfrm>
          <a:prstGeom prst="rect">
            <a:avLst/>
          </a:prstGeom>
          <a:noFill/>
          <a:ln w="12700">
            <a:noFill/>
            <a:miter lim="800000"/>
            <a:headEnd/>
            <a:tailEnd/>
          </a:ln>
          <a:effectLst/>
        </p:spPr>
        <p:txBody>
          <a:bodyPr lIns="62682" tIns="25642" rIns="62682" bIns="25642">
            <a:spAutoFit/>
          </a:bodyPr>
          <a:lstStyle/>
          <a:p>
            <a:pPr marL="339725" indent="-339725" defTabSz="901700">
              <a:lnSpc>
                <a:spcPct val="80000"/>
              </a:lnSpc>
              <a:spcBef>
                <a:spcPct val="20000"/>
              </a:spcBef>
              <a:defRPr/>
            </a:pPr>
            <a:r>
              <a:rPr lang="en-US" sz="800" b="1">
                <a:latin typeface="Helvetica" pitchFamily="34" charset="0"/>
              </a:rPr>
              <a:t>Jim Thomas - LBL </a:t>
            </a:r>
          </a:p>
        </p:txBody>
      </p:sp>
      <p:pic>
        <p:nvPicPr>
          <p:cNvPr id="7176" name="Picture 8"/>
          <p:cNvPicPr>
            <a:picLocks noChangeAspect="1" noChangeArrowheads="1"/>
          </p:cNvPicPr>
          <p:nvPr userDrawn="1"/>
        </p:nvPicPr>
        <p:blipFill>
          <a:blip r:embed="rId14" cstate="print"/>
          <a:srcRect/>
          <a:stretch>
            <a:fillRect/>
          </a:stretch>
        </p:blipFill>
        <p:spPr bwMode="auto">
          <a:xfrm>
            <a:off x="7848600" y="238760"/>
            <a:ext cx="925830" cy="560070"/>
          </a:xfrm>
          <a:prstGeom prst="rect">
            <a:avLst/>
          </a:prstGeom>
          <a:noFill/>
          <a:ln w="9525" cap="flat" algn="ctr">
            <a:noFill/>
            <a:prstDash val="solid"/>
            <a:miter lim="800000"/>
            <a:headEnd/>
            <a:tailEnd/>
          </a:ln>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p:txStyles>
    <p:titleStyle>
      <a:lvl1pPr algn="l" defTabSz="901700" rtl="0" eaLnBrk="0" fontAlgn="base" hangingPunct="0">
        <a:lnSpc>
          <a:spcPct val="90000"/>
        </a:lnSpc>
        <a:spcBef>
          <a:spcPct val="0"/>
        </a:spcBef>
        <a:spcAft>
          <a:spcPct val="0"/>
        </a:spcAft>
        <a:defRPr sz="2600" b="1">
          <a:solidFill>
            <a:srgbClr val="B0AC00"/>
          </a:solidFill>
          <a:latin typeface="+mj-lt"/>
          <a:ea typeface="+mj-ea"/>
          <a:cs typeface="+mj-cs"/>
        </a:defRPr>
      </a:lvl1pPr>
      <a:lvl2pPr algn="l" defTabSz="901700" rtl="0" eaLnBrk="0" fontAlgn="base" hangingPunct="0">
        <a:lnSpc>
          <a:spcPct val="90000"/>
        </a:lnSpc>
        <a:spcBef>
          <a:spcPct val="0"/>
        </a:spcBef>
        <a:spcAft>
          <a:spcPct val="0"/>
        </a:spcAft>
        <a:defRPr sz="2600" b="1">
          <a:solidFill>
            <a:srgbClr val="B0AC00"/>
          </a:solidFill>
          <a:latin typeface="Helvetica" pitchFamily="34" charset="0"/>
        </a:defRPr>
      </a:lvl2pPr>
      <a:lvl3pPr algn="l" defTabSz="901700" rtl="0" eaLnBrk="0" fontAlgn="base" hangingPunct="0">
        <a:lnSpc>
          <a:spcPct val="90000"/>
        </a:lnSpc>
        <a:spcBef>
          <a:spcPct val="0"/>
        </a:spcBef>
        <a:spcAft>
          <a:spcPct val="0"/>
        </a:spcAft>
        <a:defRPr sz="2600" b="1">
          <a:solidFill>
            <a:srgbClr val="B0AC00"/>
          </a:solidFill>
          <a:latin typeface="Helvetica" pitchFamily="34" charset="0"/>
        </a:defRPr>
      </a:lvl3pPr>
      <a:lvl4pPr algn="l" defTabSz="901700" rtl="0" eaLnBrk="0" fontAlgn="base" hangingPunct="0">
        <a:lnSpc>
          <a:spcPct val="90000"/>
        </a:lnSpc>
        <a:spcBef>
          <a:spcPct val="0"/>
        </a:spcBef>
        <a:spcAft>
          <a:spcPct val="0"/>
        </a:spcAft>
        <a:defRPr sz="2600" b="1">
          <a:solidFill>
            <a:srgbClr val="B0AC00"/>
          </a:solidFill>
          <a:latin typeface="Helvetica" pitchFamily="34" charset="0"/>
        </a:defRPr>
      </a:lvl4pPr>
      <a:lvl5pPr algn="l" defTabSz="901700" rtl="0" eaLnBrk="0" fontAlgn="base" hangingPunct="0">
        <a:lnSpc>
          <a:spcPct val="90000"/>
        </a:lnSpc>
        <a:spcBef>
          <a:spcPct val="0"/>
        </a:spcBef>
        <a:spcAft>
          <a:spcPct val="0"/>
        </a:spcAft>
        <a:defRPr sz="2600" b="1">
          <a:solidFill>
            <a:srgbClr val="B0AC00"/>
          </a:solidFill>
          <a:latin typeface="Helvetica" pitchFamily="34" charset="0"/>
        </a:defRPr>
      </a:lvl5pPr>
      <a:lvl6pPr marL="457200" algn="l" defTabSz="901700" rtl="0" eaLnBrk="0" fontAlgn="base" hangingPunct="0">
        <a:lnSpc>
          <a:spcPct val="90000"/>
        </a:lnSpc>
        <a:spcBef>
          <a:spcPct val="0"/>
        </a:spcBef>
        <a:spcAft>
          <a:spcPct val="0"/>
        </a:spcAft>
        <a:defRPr sz="2600" b="1">
          <a:solidFill>
            <a:srgbClr val="B0AC00"/>
          </a:solidFill>
          <a:latin typeface="Helvetica" pitchFamily="34" charset="0"/>
        </a:defRPr>
      </a:lvl6pPr>
      <a:lvl7pPr marL="914400" algn="l" defTabSz="901700" rtl="0" eaLnBrk="0" fontAlgn="base" hangingPunct="0">
        <a:lnSpc>
          <a:spcPct val="90000"/>
        </a:lnSpc>
        <a:spcBef>
          <a:spcPct val="0"/>
        </a:spcBef>
        <a:spcAft>
          <a:spcPct val="0"/>
        </a:spcAft>
        <a:defRPr sz="2600" b="1">
          <a:solidFill>
            <a:srgbClr val="B0AC00"/>
          </a:solidFill>
          <a:latin typeface="Helvetica" pitchFamily="34" charset="0"/>
        </a:defRPr>
      </a:lvl7pPr>
      <a:lvl8pPr marL="1371600" algn="l" defTabSz="901700" rtl="0" eaLnBrk="0" fontAlgn="base" hangingPunct="0">
        <a:lnSpc>
          <a:spcPct val="90000"/>
        </a:lnSpc>
        <a:spcBef>
          <a:spcPct val="0"/>
        </a:spcBef>
        <a:spcAft>
          <a:spcPct val="0"/>
        </a:spcAft>
        <a:defRPr sz="2600" b="1">
          <a:solidFill>
            <a:srgbClr val="B0AC00"/>
          </a:solidFill>
          <a:latin typeface="Helvetica" pitchFamily="34" charset="0"/>
        </a:defRPr>
      </a:lvl8pPr>
      <a:lvl9pPr marL="1828800" algn="l" defTabSz="901700" rtl="0" eaLnBrk="0" fontAlgn="base" hangingPunct="0">
        <a:lnSpc>
          <a:spcPct val="90000"/>
        </a:lnSpc>
        <a:spcBef>
          <a:spcPct val="0"/>
        </a:spcBef>
        <a:spcAft>
          <a:spcPct val="0"/>
        </a:spcAft>
        <a:defRPr sz="2600" b="1">
          <a:solidFill>
            <a:srgbClr val="B0AC00"/>
          </a:solidFill>
          <a:latin typeface="Helvetica" pitchFamily="34" charset="0"/>
        </a:defRPr>
      </a:lvl9pPr>
    </p:titleStyle>
    <p:bodyStyle>
      <a:lvl1pPr marL="282575" indent="-282575" algn="l" defTabSz="901700" rtl="0" eaLnBrk="0" fontAlgn="base" hangingPunct="0">
        <a:lnSpc>
          <a:spcPct val="90000"/>
        </a:lnSpc>
        <a:spcBef>
          <a:spcPct val="30000"/>
        </a:spcBef>
        <a:spcAft>
          <a:spcPct val="0"/>
        </a:spcAft>
        <a:buSzPct val="100000"/>
        <a:buChar char="•"/>
        <a:defRPr b="1">
          <a:solidFill>
            <a:schemeClr val="tx1"/>
          </a:solidFill>
          <a:latin typeface="+mn-lt"/>
          <a:ea typeface="+mn-ea"/>
          <a:cs typeface="+mn-cs"/>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mn-lt"/>
        </a:defRPr>
      </a:lvl2pPr>
      <a:lvl3pPr marL="1127125" indent="-225425" algn="l" defTabSz="901700" rtl="0" eaLnBrk="0" fontAlgn="base" hangingPunct="0">
        <a:lnSpc>
          <a:spcPct val="90000"/>
        </a:lnSpc>
        <a:spcBef>
          <a:spcPct val="30000"/>
        </a:spcBef>
        <a:spcAft>
          <a:spcPct val="0"/>
        </a:spcAft>
        <a:buSzPct val="100000"/>
        <a:buFont typeface="Helvetica" charset="0"/>
        <a:buChar char="–"/>
        <a:defRPr sz="1600" b="1">
          <a:solidFill>
            <a:schemeClr val="hlink"/>
          </a:solidFill>
          <a:latin typeface="+mn-lt"/>
        </a:defRPr>
      </a:lvl3pPr>
      <a:lvl4pPr marL="1522413" indent="-169863" algn="l" defTabSz="901700" rtl="0" eaLnBrk="0" fontAlgn="base" hangingPunct="0">
        <a:lnSpc>
          <a:spcPct val="90000"/>
        </a:lnSpc>
        <a:spcBef>
          <a:spcPct val="30000"/>
        </a:spcBef>
        <a:spcAft>
          <a:spcPct val="0"/>
        </a:spcAft>
        <a:buSzPct val="100000"/>
        <a:buFont typeface="Helvetica" charset="0"/>
        <a:buChar char="–"/>
        <a:defRPr sz="1400" b="1">
          <a:solidFill>
            <a:schemeClr val="tx1"/>
          </a:solidFill>
          <a:latin typeface="+mn-lt"/>
        </a:defRPr>
      </a:lvl4pPr>
      <a:lvl5pPr marL="1974850" indent="-169863" algn="l" defTabSz="901700" rtl="0" eaLnBrk="0" fontAlgn="base" hangingPunct="0">
        <a:lnSpc>
          <a:spcPct val="90000"/>
        </a:lnSpc>
        <a:spcBef>
          <a:spcPct val="30000"/>
        </a:spcBef>
        <a:spcAft>
          <a:spcPct val="0"/>
        </a:spcAft>
        <a:buSzPct val="100000"/>
        <a:buFont typeface="Helvetica" charset="0"/>
        <a:buChar char="–"/>
        <a:defRPr sz="1200" b="1">
          <a:solidFill>
            <a:srgbClr val="FF3300"/>
          </a:solidFill>
          <a:latin typeface="+mn-lt"/>
        </a:defRPr>
      </a:lvl5pPr>
      <a:lvl6pPr marL="24320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6pPr>
      <a:lvl7pPr marL="28892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7pPr>
      <a:lvl8pPr marL="33464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8pPr>
      <a:lvl9pPr marL="38036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2.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4.png"/><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6.xml"/><Relationship Id="rId7"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8.wmf"/><Relationship Id="rId4" Type="http://schemas.openxmlformats.org/officeDocument/2006/relationships/oleObject" Target="../embeddings/oleObject2.bin"/><Relationship Id="rId9" Type="http://schemas.openxmlformats.org/officeDocument/2006/relationships/image" Target="../media/image30.w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27.xml"/><Relationship Id="rId7"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31.png"/><Relationship Id="rId4" Type="http://schemas.openxmlformats.org/officeDocument/2006/relationships/oleObject" Target="../embeddings/oleObject5.bin"/><Relationship Id="rId9"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34.wmf"/><Relationship Id="rId4" Type="http://schemas.openxmlformats.org/officeDocument/2006/relationships/oleObject" Target="../embeddings/oleObject8.bin"/></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0.jpeg"/><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685800" y="1501775"/>
            <a:ext cx="7772400" cy="1470025"/>
          </a:xfrm>
        </p:spPr>
        <p:txBody>
          <a:bodyPr/>
          <a:lstStyle/>
          <a:p>
            <a:pPr algn="ctr"/>
            <a:r>
              <a:rPr lang="en-US" dirty="0" smtClean="0"/>
              <a:t>The </a:t>
            </a:r>
            <a:r>
              <a:rPr lang="en-US" dirty="0" err="1" smtClean="0"/>
              <a:t>iTPC</a:t>
            </a:r>
            <a:r>
              <a:rPr lang="en-US" dirty="0" smtClean="0"/>
              <a:t> Project: </a:t>
            </a:r>
            <a:br>
              <a:rPr lang="en-US" dirty="0" smtClean="0"/>
            </a:br>
            <a:r>
              <a:rPr lang="en-US" dirty="0" smtClean="0"/>
              <a:t>Who, What, When, Where, Why and How</a:t>
            </a:r>
            <a:br>
              <a:rPr lang="en-US" dirty="0" smtClean="0"/>
            </a:br>
            <a:r>
              <a:rPr lang="en-US" dirty="0" smtClean="0"/>
              <a:t/>
            </a:r>
            <a:br>
              <a:rPr lang="en-US" dirty="0" smtClean="0"/>
            </a:br>
            <a:r>
              <a:rPr lang="en-US" sz="1600" dirty="0" smtClean="0">
                <a:solidFill>
                  <a:schemeClr val="tx1"/>
                </a:solidFill>
              </a:rPr>
              <a:t>Jim Thomas and a cast of thousands </a:t>
            </a:r>
            <a:br>
              <a:rPr lang="en-US" sz="1600" dirty="0" smtClean="0">
                <a:solidFill>
                  <a:schemeClr val="tx1"/>
                </a:solidFill>
              </a:rPr>
            </a:br>
            <a:r>
              <a:rPr lang="en-US" sz="1600" dirty="0">
                <a:solidFill>
                  <a:schemeClr val="tx1"/>
                </a:solidFill>
              </a:rPr>
              <a:t/>
            </a:r>
            <a:br>
              <a:rPr lang="en-US" sz="1600" dirty="0">
                <a:solidFill>
                  <a:schemeClr val="tx1"/>
                </a:solidFill>
              </a:rPr>
            </a:br>
            <a:r>
              <a:rPr lang="en-US" sz="1600" dirty="0" smtClean="0">
                <a:solidFill>
                  <a:schemeClr val="tx1"/>
                </a:solidFill>
              </a:rPr>
              <a:t>April 10th,  2017</a:t>
            </a:r>
            <a:endParaRPr lang="en-US" sz="1600" dirty="0">
              <a:solidFill>
                <a:schemeClr val="tx1"/>
              </a:solidFill>
            </a:endParaRPr>
          </a:p>
        </p:txBody>
      </p:sp>
      <p:pic>
        <p:nvPicPr>
          <p:cNvPr id="2050" name="Picture 2" descr="http://media3.s-nbcnews.com/j/streams/2013/december/131211/2d9900353-070702_mausoleum_hmed_1p.nbcnews-ux-2880-10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9939" y="3169400"/>
            <a:ext cx="5238750" cy="347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290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Brookhaven National Laboratory</a:t>
            </a:r>
            <a:endParaRPr lang="en-US" dirty="0"/>
          </a:p>
        </p:txBody>
      </p:sp>
      <p:sp>
        <p:nvSpPr>
          <p:cNvPr id="3" name="Content Placeholder 2"/>
          <p:cNvSpPr>
            <a:spLocks noGrp="1"/>
          </p:cNvSpPr>
          <p:nvPr>
            <p:ph idx="1"/>
          </p:nvPr>
        </p:nvSpPr>
        <p:spPr>
          <a:xfrm>
            <a:off x="6858000" y="1041753"/>
            <a:ext cx="2057400" cy="5663847"/>
          </a:xfrm>
        </p:spPr>
        <p:txBody>
          <a:bodyPr/>
          <a:lstStyle/>
          <a:p>
            <a:r>
              <a:rPr lang="en-US" dirty="0" smtClean="0"/>
              <a:t>3.8 km circumference</a:t>
            </a:r>
          </a:p>
          <a:p>
            <a:pPr>
              <a:spcAft>
                <a:spcPts val="600"/>
              </a:spcAft>
            </a:pPr>
            <a:r>
              <a:rPr lang="en-US" dirty="0" smtClean="0"/>
              <a:t>Two beams   of heavy ions colliding </a:t>
            </a:r>
            <a:r>
              <a:rPr lang="en-US" sz="1400" dirty="0" smtClean="0"/>
              <a:t>(typically </a:t>
            </a:r>
            <a:r>
              <a:rPr lang="en-US" sz="1400" dirty="0" err="1" smtClean="0"/>
              <a:t>Au+Au</a:t>
            </a:r>
            <a:r>
              <a:rPr lang="en-US" sz="1400" dirty="0" smtClean="0"/>
              <a:t>)</a:t>
            </a:r>
          </a:p>
          <a:p>
            <a:r>
              <a:rPr lang="en-US" dirty="0" smtClean="0"/>
              <a:t>Classic Atom Smasher</a:t>
            </a:r>
            <a:endParaRPr lang="en-US" dirty="0"/>
          </a:p>
          <a:p>
            <a:r>
              <a:rPr lang="en-US" dirty="0" smtClean="0"/>
              <a:t>Collide</a:t>
            </a:r>
            <a:r>
              <a:rPr lang="en-US" sz="1400" dirty="0" smtClean="0"/>
              <a:t>          Two Mercedes Benz on the </a:t>
            </a:r>
            <a:r>
              <a:rPr lang="en-US" sz="1400" dirty="0" err="1"/>
              <a:t>h</a:t>
            </a:r>
            <a:r>
              <a:rPr lang="en-US" sz="1400" dirty="0" err="1" smtClean="0"/>
              <a:t>iway</a:t>
            </a:r>
            <a:r>
              <a:rPr lang="en-US" sz="1400" dirty="0" smtClean="0"/>
              <a:t>: depending on where </a:t>
            </a:r>
            <a:r>
              <a:rPr lang="en-US" sz="1400" dirty="0" err="1" smtClean="0"/>
              <a:t>hubcabs</a:t>
            </a:r>
            <a:r>
              <a:rPr lang="en-US" sz="1400" dirty="0" smtClean="0"/>
              <a:t> go, we are trying to reconstruct the clock on the dashboard</a:t>
            </a:r>
          </a:p>
          <a:p>
            <a:r>
              <a:rPr lang="en-US" dirty="0" smtClean="0"/>
              <a:t>It’s a program of Microscopy</a:t>
            </a:r>
          </a:p>
          <a:p>
            <a:pPr lvl="1"/>
            <a:r>
              <a:rPr lang="en-US" dirty="0" smtClean="0"/>
              <a:t>How are Atoms and Nuclei put together</a:t>
            </a:r>
          </a:p>
          <a:p>
            <a:endParaRPr lang="en-US" sz="1400" dirty="0"/>
          </a:p>
        </p:txBody>
      </p:sp>
      <p:grpSp>
        <p:nvGrpSpPr>
          <p:cNvPr id="9" name="Group 8"/>
          <p:cNvGrpSpPr/>
          <p:nvPr/>
        </p:nvGrpSpPr>
        <p:grpSpPr>
          <a:xfrm>
            <a:off x="384372" y="920750"/>
            <a:ext cx="6397625" cy="4806950"/>
            <a:chOff x="384372" y="920750"/>
            <a:chExt cx="6397625" cy="4806950"/>
          </a:xfrm>
        </p:grpSpPr>
        <p:pic>
          <p:nvPicPr>
            <p:cNvPr id="4" name="Picture 410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372" y="920750"/>
              <a:ext cx="6397625"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4115"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0074" y="2326552"/>
              <a:ext cx="443473" cy="26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p:cNvGrpSpPr/>
          <p:nvPr/>
        </p:nvGrpSpPr>
        <p:grpSpPr>
          <a:xfrm>
            <a:off x="-730" y="5327650"/>
            <a:ext cx="2624138" cy="1530350"/>
            <a:chOff x="-730" y="5327650"/>
            <a:chExt cx="2624138" cy="1530350"/>
          </a:xfrm>
        </p:grpSpPr>
        <p:pic>
          <p:nvPicPr>
            <p:cNvPr id="5" name="Picture 41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 y="5327650"/>
              <a:ext cx="2624138"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4108"/>
            <p:cNvSpPr>
              <a:spLocks noChangeAspect="1" noChangeShapeType="1"/>
            </p:cNvSpPr>
            <p:nvPr/>
          </p:nvSpPr>
          <p:spPr bwMode="auto">
            <a:xfrm>
              <a:off x="1911651" y="5363091"/>
              <a:ext cx="103188" cy="41275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pPr>
                <a:lnSpc>
                  <a:spcPct val="90000"/>
                </a:lnSpc>
              </a:pPr>
              <a:endParaRPr lang="en-US" sz="1600" b="1" smtClean="0">
                <a:solidFill>
                  <a:srgbClr val="618FFD"/>
                </a:solidFill>
                <a:latin typeface="Helvetica" pitchFamily="34" charset="0"/>
              </a:endParaRPr>
            </a:p>
          </p:txBody>
        </p:sp>
      </p:grpSp>
      <p:sp>
        <p:nvSpPr>
          <p:cNvPr id="11" name="TextBox 10"/>
          <p:cNvSpPr txBox="1"/>
          <p:nvPr/>
        </p:nvSpPr>
        <p:spPr>
          <a:xfrm>
            <a:off x="2924868" y="6019800"/>
            <a:ext cx="3886397" cy="452432"/>
          </a:xfrm>
          <a:prstGeom prst="rect">
            <a:avLst/>
          </a:prstGeom>
          <a:noFill/>
        </p:spPr>
        <p:txBody>
          <a:bodyPr wrap="square" rtlCol="0">
            <a:spAutoFit/>
          </a:bodyPr>
          <a:lstStyle/>
          <a:p>
            <a:r>
              <a:rPr lang="en-US" dirty="0" smtClean="0"/>
              <a:t>The Relativistic Heavy Ion Collider</a:t>
            </a:r>
          </a:p>
        </p:txBody>
      </p:sp>
      <p:sp>
        <p:nvSpPr>
          <p:cNvPr id="6" name="TextBox 5"/>
          <p:cNvSpPr txBox="1"/>
          <p:nvPr/>
        </p:nvSpPr>
        <p:spPr>
          <a:xfrm>
            <a:off x="3497249" y="6337192"/>
            <a:ext cx="2743200" cy="307456"/>
          </a:xfrm>
          <a:prstGeom prst="rect">
            <a:avLst/>
          </a:prstGeom>
          <a:noFill/>
        </p:spPr>
        <p:txBody>
          <a:bodyPr wrap="square" rtlCol="0">
            <a:spAutoFit/>
          </a:bodyPr>
          <a:lstStyle/>
          <a:p>
            <a:pPr algn="ctr"/>
            <a:r>
              <a:rPr lang="en-US" sz="1200" dirty="0"/>
              <a:t>Cost of operation: $185M / </a:t>
            </a:r>
            <a:r>
              <a:rPr lang="en-US" sz="1200" dirty="0" smtClean="0"/>
              <a:t>year</a:t>
            </a:r>
            <a:endParaRPr lang="en-US" sz="1200" dirty="0"/>
          </a:p>
        </p:txBody>
      </p:sp>
    </p:spTree>
    <p:extLst>
      <p:ext uri="{BB962C8B-B14F-4D97-AF65-F5344CB8AC3E}">
        <p14:creationId xmlns:p14="http://schemas.microsoft.com/office/powerpoint/2010/main" val="253111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Typical Collision</a:t>
            </a:r>
            <a:endParaRPr lang="en-US" dirty="0"/>
          </a:p>
        </p:txBody>
      </p:sp>
      <p:sp>
        <p:nvSpPr>
          <p:cNvPr id="3" name="Content Placeholder 2"/>
          <p:cNvSpPr>
            <a:spLocks noGrp="1"/>
          </p:cNvSpPr>
          <p:nvPr>
            <p:ph idx="1"/>
          </p:nvPr>
        </p:nvSpPr>
        <p:spPr/>
        <p:txBody>
          <a:bodyPr/>
          <a:lstStyle/>
          <a:p>
            <a:endParaRPr lang="en-US"/>
          </a:p>
        </p:txBody>
      </p:sp>
      <p:pic>
        <p:nvPicPr>
          <p:cNvPr id="3074" name="Picture 2" descr="C:\Users\jhthomas\Desktop\STAR\Photos and Figures\e12_fron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560" y="945811"/>
            <a:ext cx="7110282"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411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64809" y="311150"/>
            <a:ext cx="7820025" cy="534988"/>
          </a:xfrm>
        </p:spPr>
        <p:txBody>
          <a:bodyPr/>
          <a:lstStyle/>
          <a:p>
            <a:r>
              <a:rPr lang="en-US" altLang="en-US" dirty="0"/>
              <a:t>The Imaging Device</a:t>
            </a:r>
            <a:r>
              <a:rPr lang="en-US" altLang="en-US" sz="2800" dirty="0"/>
              <a:t> </a:t>
            </a:r>
            <a:r>
              <a:rPr lang="en-US" altLang="en-US" sz="2400" dirty="0" smtClean="0"/>
              <a:t>– The STAR Detector at RHIC </a:t>
            </a:r>
          </a:p>
        </p:txBody>
      </p:sp>
      <p:pic>
        <p:nvPicPr>
          <p:cNvPr id="12292" name="Picture 2" descr="C:\Users\jhthomas\Desktop\STAR\SSD\SSD 2011\Photos and Diagrams 2011\SSDInstallAug2013\IMG_2289.JPG"/>
          <p:cNvPicPr>
            <a:picLocks noChangeAspect="1" noChangeArrowheads="1"/>
          </p:cNvPicPr>
          <p:nvPr/>
        </p:nvPicPr>
        <p:blipFill>
          <a:blip r:embed="rId3">
            <a:extLst>
              <a:ext uri="{28A0092B-C50C-407E-A947-70E740481C1C}">
                <a14:useLocalDpi xmlns:a14="http://schemas.microsoft.com/office/drawing/2010/main" val="0"/>
              </a:ext>
            </a:extLst>
          </a:blip>
          <a:srcRect l="25189" t="3053" r="20036" b="29771"/>
          <a:stretch>
            <a:fillRect/>
          </a:stretch>
        </p:blipFill>
        <p:spPr bwMode="auto">
          <a:xfrm>
            <a:off x="1473200" y="912813"/>
            <a:ext cx="6299200"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27000" y="1820882"/>
            <a:ext cx="1320800" cy="3970318"/>
          </a:xfrm>
          <a:prstGeom prst="rect">
            <a:avLst/>
          </a:prstGeom>
          <a:noFill/>
        </p:spPr>
        <p:txBody>
          <a:bodyPr wrap="square" rtlCol="0">
            <a:spAutoFit/>
          </a:bodyPr>
          <a:lstStyle/>
          <a:p>
            <a:pPr>
              <a:lnSpc>
                <a:spcPct val="100000"/>
              </a:lnSpc>
            </a:pPr>
            <a:r>
              <a:rPr lang="en-US" sz="1400" dirty="0" smtClean="0"/>
              <a:t>Cylindrical Symmetry </a:t>
            </a:r>
          </a:p>
          <a:p>
            <a:pPr>
              <a:lnSpc>
                <a:spcPct val="100000"/>
              </a:lnSpc>
            </a:pPr>
            <a:endParaRPr lang="en-US" sz="1400" dirty="0" smtClean="0"/>
          </a:p>
          <a:p>
            <a:pPr>
              <a:lnSpc>
                <a:spcPct val="100000"/>
              </a:lnSpc>
            </a:pPr>
            <a:endParaRPr lang="en-US" sz="1400" dirty="0" smtClean="0"/>
          </a:p>
          <a:p>
            <a:pPr>
              <a:lnSpc>
                <a:spcPct val="100000"/>
              </a:lnSpc>
            </a:pPr>
            <a:r>
              <a:rPr lang="en-US" sz="1400" dirty="0" smtClean="0"/>
              <a:t>Blue Magnet</a:t>
            </a:r>
          </a:p>
          <a:p>
            <a:pPr>
              <a:lnSpc>
                <a:spcPct val="100000"/>
              </a:lnSpc>
            </a:pPr>
            <a:endParaRPr lang="en-US" sz="1400" dirty="0" smtClean="0"/>
          </a:p>
          <a:p>
            <a:pPr>
              <a:lnSpc>
                <a:spcPct val="100000"/>
              </a:lnSpc>
            </a:pPr>
            <a:endParaRPr lang="en-US" sz="1400" dirty="0"/>
          </a:p>
          <a:p>
            <a:pPr>
              <a:lnSpc>
                <a:spcPct val="100000"/>
              </a:lnSpc>
            </a:pPr>
            <a:r>
              <a:rPr lang="en-US" sz="1400" dirty="0" smtClean="0"/>
              <a:t>Yellow Calorimeters</a:t>
            </a:r>
          </a:p>
          <a:p>
            <a:pPr>
              <a:lnSpc>
                <a:spcPct val="100000"/>
              </a:lnSpc>
            </a:pPr>
            <a:endParaRPr lang="en-US" sz="1400" dirty="0" smtClean="0"/>
          </a:p>
          <a:p>
            <a:pPr>
              <a:lnSpc>
                <a:spcPct val="100000"/>
              </a:lnSpc>
            </a:pPr>
            <a:endParaRPr lang="en-US" sz="1400" dirty="0" smtClean="0"/>
          </a:p>
          <a:p>
            <a:pPr>
              <a:lnSpc>
                <a:spcPct val="100000"/>
              </a:lnSpc>
            </a:pPr>
            <a:r>
              <a:rPr lang="en-US" sz="1400" dirty="0" smtClean="0"/>
              <a:t>Grey 12 fold Time Projection Chamber</a:t>
            </a:r>
          </a:p>
          <a:p>
            <a:pPr>
              <a:lnSpc>
                <a:spcPct val="100000"/>
              </a:lnSpc>
            </a:pPr>
            <a:endParaRPr lang="en-US" sz="1400" dirty="0" smtClean="0"/>
          </a:p>
          <a:p>
            <a:pPr>
              <a:lnSpc>
                <a:spcPct val="100000"/>
              </a:lnSpc>
            </a:pPr>
            <a:endParaRPr lang="en-US" sz="1400" dirty="0"/>
          </a:p>
          <a:p>
            <a:pPr>
              <a:lnSpc>
                <a:spcPct val="100000"/>
              </a:lnSpc>
            </a:pPr>
            <a:r>
              <a:rPr lang="en-US" sz="1400" dirty="0" smtClean="0"/>
              <a:t>TPC: 4m x 4m</a:t>
            </a:r>
            <a:endParaRPr lang="en-US" sz="1400" dirty="0"/>
          </a:p>
        </p:txBody>
      </p:sp>
    </p:spTree>
    <p:extLst>
      <p:ext uri="{BB962C8B-B14F-4D97-AF65-F5344CB8AC3E}">
        <p14:creationId xmlns:p14="http://schemas.microsoft.com/office/powerpoint/2010/main" val="142038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8172450" cy="534988"/>
          </a:xfrm>
        </p:spPr>
        <p:txBody>
          <a:bodyPr/>
          <a:lstStyle/>
          <a:p>
            <a:r>
              <a:rPr lang="en-US" dirty="0" smtClean="0"/>
              <a:t>The TPC – </a:t>
            </a:r>
            <a:r>
              <a:rPr lang="en-US" sz="2400" dirty="0" smtClean="0"/>
              <a:t>Built in Berkeley</a:t>
            </a:r>
            <a:endParaRPr lang="en-US" sz="2400" dirty="0"/>
          </a:p>
        </p:txBody>
      </p:sp>
      <p:sp>
        <p:nvSpPr>
          <p:cNvPr id="3" name="Content Placeholder 2"/>
          <p:cNvSpPr>
            <a:spLocks noGrp="1"/>
          </p:cNvSpPr>
          <p:nvPr>
            <p:ph idx="1"/>
          </p:nvPr>
        </p:nvSpPr>
        <p:spPr/>
        <p:txBody>
          <a:bodyPr/>
          <a:lstStyle/>
          <a:p>
            <a:endParaRPr lang="en-US" dirty="0"/>
          </a:p>
        </p:txBody>
      </p:sp>
      <p:pic>
        <p:nvPicPr>
          <p:cNvPr id="2050" name="Picture 2" descr="C:\Users\jhthomas\Desktop\STAR\Photos and Figures\TpcConstruction\LBLGa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828" y="989251"/>
            <a:ext cx="4750594" cy="323135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hthomas\Desktop\STAR\Photos and Figures\TpcConstruction\plan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00376" y="4220607"/>
            <a:ext cx="3455194" cy="22502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4724400"/>
            <a:ext cx="4666976" cy="1372683"/>
          </a:xfrm>
          <a:prstGeom prst="rect">
            <a:avLst/>
          </a:prstGeom>
          <a:noFill/>
        </p:spPr>
        <p:txBody>
          <a:bodyPr wrap="square" rtlCol="0">
            <a:spAutoFit/>
          </a:bodyPr>
          <a:lstStyle/>
          <a:p>
            <a:r>
              <a:rPr lang="en-US" dirty="0" smtClean="0"/>
              <a:t>Invented in Berkeley by David </a:t>
            </a:r>
            <a:r>
              <a:rPr lang="en-US" dirty="0" err="1" smtClean="0"/>
              <a:t>Nygren</a:t>
            </a:r>
            <a:r>
              <a:rPr lang="en-US" dirty="0" smtClean="0"/>
              <a:t> </a:t>
            </a:r>
            <a:r>
              <a:rPr lang="en-US" sz="1000" dirty="0" smtClean="0"/>
              <a:t>(late 70’s)</a:t>
            </a:r>
          </a:p>
          <a:p>
            <a:endParaRPr lang="en-US" sz="1000" dirty="0" smtClean="0"/>
          </a:p>
          <a:p>
            <a:r>
              <a:rPr lang="en-US" dirty="0" smtClean="0"/>
              <a:t>This one, the biggest in the world, was built by Howard Wieman and Eric Anderssen </a:t>
            </a:r>
            <a:r>
              <a:rPr lang="en-US" sz="1000" dirty="0" smtClean="0"/>
              <a:t>(1995)</a:t>
            </a:r>
            <a:endParaRPr lang="en-US" sz="1000" dirty="0"/>
          </a:p>
        </p:txBody>
      </p:sp>
      <p:sp>
        <p:nvSpPr>
          <p:cNvPr id="5" name="TextBox 4"/>
          <p:cNvSpPr txBox="1"/>
          <p:nvPr/>
        </p:nvSpPr>
        <p:spPr>
          <a:xfrm>
            <a:off x="5791200" y="3509968"/>
            <a:ext cx="2510046" cy="452432"/>
          </a:xfrm>
          <a:prstGeom prst="rect">
            <a:avLst/>
          </a:prstGeom>
          <a:noFill/>
        </p:spPr>
        <p:txBody>
          <a:bodyPr wrap="none" rtlCol="0">
            <a:spAutoFit/>
          </a:bodyPr>
          <a:lstStyle/>
          <a:p>
            <a:r>
              <a:rPr lang="en-US" dirty="0" smtClean="0"/>
              <a:t>Flown to BNL in a C5A</a:t>
            </a:r>
            <a:endParaRPr lang="en-US" dirty="0"/>
          </a:p>
        </p:txBody>
      </p:sp>
    </p:spTree>
    <p:extLst>
      <p:ext uri="{BB962C8B-B14F-4D97-AF65-F5344CB8AC3E}">
        <p14:creationId xmlns:p14="http://schemas.microsoft.com/office/powerpoint/2010/main" val="1715414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8020050" cy="534988"/>
          </a:xfrm>
        </p:spPr>
        <p:txBody>
          <a:bodyPr/>
          <a:lstStyle/>
          <a:p>
            <a:r>
              <a:rPr lang="en-US" dirty="0" smtClean="0"/>
              <a:t>Pixelated read-out using wire chamber &amp; pads</a:t>
            </a:r>
            <a:endParaRPr lang="en-US" dirty="0"/>
          </a:p>
        </p:txBody>
      </p:sp>
      <p:sp>
        <p:nvSpPr>
          <p:cNvPr id="3" name="Content Placeholder 2"/>
          <p:cNvSpPr>
            <a:spLocks noGrp="1"/>
          </p:cNvSpPr>
          <p:nvPr>
            <p:ph idx="1"/>
          </p:nvPr>
        </p:nvSpPr>
        <p:spPr/>
        <p:txBody>
          <a:bodyPr/>
          <a:lstStyle/>
          <a:p>
            <a:r>
              <a:rPr lang="en-US" dirty="0" smtClean="0"/>
              <a:t>hi</a:t>
            </a:r>
            <a:endParaRPr lang="en-US" dirty="0"/>
          </a:p>
        </p:txBody>
      </p:sp>
      <p:pic>
        <p:nvPicPr>
          <p:cNvPr id="1026" name="Picture 2" descr="C:\Users\jhthomas\Desktop\STAR\TPCUpgrade\Photos and Pictures\InnerSectorPhotos\IMG_134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990600"/>
            <a:ext cx="73152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36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85750" y="311150"/>
            <a:ext cx="7943850" cy="534988"/>
          </a:xfrm>
        </p:spPr>
        <p:txBody>
          <a:bodyPr/>
          <a:lstStyle/>
          <a:p>
            <a:r>
              <a:rPr lang="en-US" altLang="en-US" dirty="0" smtClean="0"/>
              <a:t>Goal: Hermetic coverage and more Pixels</a:t>
            </a:r>
          </a:p>
        </p:txBody>
      </p:sp>
      <p:grpSp>
        <p:nvGrpSpPr>
          <p:cNvPr id="13315" name="Group 2057"/>
          <p:cNvGrpSpPr>
            <a:grpSpLocks noChangeAspect="1"/>
          </p:cNvGrpSpPr>
          <p:nvPr/>
        </p:nvGrpSpPr>
        <p:grpSpPr bwMode="auto">
          <a:xfrm>
            <a:off x="1446213" y="882650"/>
            <a:ext cx="6251575" cy="3942958"/>
            <a:chOff x="318" y="672"/>
            <a:chExt cx="5250" cy="3312"/>
          </a:xfrm>
        </p:grpSpPr>
        <p:pic>
          <p:nvPicPr>
            <p:cNvPr id="13318" name="Picture 2052"/>
            <p:cNvPicPr>
              <a:picLocks noChangeArrowheads="1"/>
            </p:cNvPicPr>
            <p:nvPr/>
          </p:nvPicPr>
          <p:blipFill>
            <a:blip r:embed="rId3">
              <a:extLst>
                <a:ext uri="{28A0092B-C50C-407E-A947-70E740481C1C}">
                  <a14:useLocalDpi xmlns:a14="http://schemas.microsoft.com/office/drawing/2010/main" val="0"/>
                </a:ext>
              </a:extLst>
            </a:blip>
            <a:srcRect t="7941"/>
            <a:stretch>
              <a:fillRect/>
            </a:stretch>
          </p:blipFill>
          <p:spPr bwMode="auto">
            <a:xfrm>
              <a:off x="318" y="672"/>
              <a:ext cx="4536" cy="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19" name="Line 2053"/>
            <p:cNvSpPr>
              <a:spLocks noChangeShapeType="1"/>
            </p:cNvSpPr>
            <p:nvPr/>
          </p:nvSpPr>
          <p:spPr bwMode="auto">
            <a:xfrm>
              <a:off x="480" y="3984"/>
              <a:ext cx="5088" cy="0"/>
            </a:xfrm>
            <a:prstGeom prst="line">
              <a:avLst/>
            </a:prstGeom>
            <a:noFill/>
            <a:ln w="28575">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20" name="Line 2054"/>
            <p:cNvSpPr>
              <a:spLocks noChangeShapeType="1"/>
            </p:cNvSpPr>
            <p:nvPr/>
          </p:nvSpPr>
          <p:spPr bwMode="auto">
            <a:xfrm>
              <a:off x="4464" y="3600"/>
              <a:ext cx="1104" cy="0"/>
            </a:xfrm>
            <a:prstGeom prst="line">
              <a:avLst/>
            </a:prstGeom>
            <a:noFill/>
            <a:ln w="28575">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ext Box 2055"/>
            <p:cNvSpPr txBox="1">
              <a:spLocks noChangeArrowheads="1"/>
            </p:cNvSpPr>
            <p:nvPr/>
          </p:nvSpPr>
          <p:spPr bwMode="auto">
            <a:xfrm>
              <a:off x="4752" y="3323"/>
              <a:ext cx="624" cy="259"/>
            </a:xfrm>
            <a:prstGeom prst="rect">
              <a:avLst/>
            </a:prstGeom>
            <a:noFill/>
            <a:ln w="12700">
              <a:noFill/>
              <a:miter lim="800000"/>
              <a:headEnd/>
              <a:tailEnd/>
            </a:ln>
          </p:spPr>
          <p:txBody>
            <a:bodyPr>
              <a:spAutoFit/>
            </a:bodyPr>
            <a:lstStyle/>
            <a:p>
              <a:pPr algn="r">
                <a:spcBef>
                  <a:spcPct val="50000"/>
                </a:spcBef>
                <a:defRPr/>
              </a:pPr>
              <a:r>
                <a:rPr lang="en-US" sz="1400" dirty="0">
                  <a:solidFill>
                    <a:schemeClr val="accent6"/>
                  </a:solidFill>
                  <a:latin typeface="Helvetica"/>
                </a:rPr>
                <a:t>60 cm</a:t>
              </a:r>
            </a:p>
          </p:txBody>
        </p:sp>
        <p:sp>
          <p:nvSpPr>
            <p:cNvPr id="6154" name="Text Box 2056"/>
            <p:cNvSpPr txBox="1">
              <a:spLocks noChangeArrowheads="1"/>
            </p:cNvSpPr>
            <p:nvPr/>
          </p:nvSpPr>
          <p:spPr bwMode="auto">
            <a:xfrm>
              <a:off x="4608" y="3707"/>
              <a:ext cx="768" cy="259"/>
            </a:xfrm>
            <a:prstGeom prst="rect">
              <a:avLst/>
            </a:prstGeom>
            <a:noFill/>
            <a:ln w="12700">
              <a:noFill/>
              <a:miter lim="800000"/>
              <a:headEnd/>
              <a:tailEnd/>
            </a:ln>
          </p:spPr>
          <p:txBody>
            <a:bodyPr>
              <a:spAutoFit/>
            </a:bodyPr>
            <a:lstStyle/>
            <a:p>
              <a:pPr algn="r">
                <a:spcBef>
                  <a:spcPct val="50000"/>
                </a:spcBef>
                <a:defRPr/>
              </a:pPr>
              <a:r>
                <a:rPr lang="en-US" sz="1400" dirty="0">
                  <a:solidFill>
                    <a:schemeClr val="accent6"/>
                  </a:solidFill>
                  <a:latin typeface="Helvetica"/>
                </a:rPr>
                <a:t>190 cm</a:t>
              </a:r>
            </a:p>
          </p:txBody>
        </p:sp>
      </p:grpSp>
      <p:sp>
        <p:nvSpPr>
          <p:cNvPr id="10" name="Rectangle 2051"/>
          <p:cNvSpPr txBox="1">
            <a:spLocks noChangeArrowheads="1"/>
          </p:cNvSpPr>
          <p:nvPr/>
        </p:nvSpPr>
        <p:spPr bwMode="auto">
          <a:xfrm>
            <a:off x="905365" y="5226050"/>
            <a:ext cx="7962900" cy="1098550"/>
          </a:xfrm>
          <a:prstGeom prst="rect">
            <a:avLst/>
          </a:prstGeom>
          <a:noFill/>
          <a:ln w="12700">
            <a:noFill/>
            <a:miter lim="800000"/>
            <a:headEnd/>
            <a:tailEnd/>
          </a:ln>
        </p:spPr>
        <p:txBody>
          <a:bodyPr lIns="91173" tIns="45587" rIns="91173" bIns="45587"/>
          <a:lstStyle/>
          <a:p>
            <a:pPr marL="282575" indent="-282575" defTabSz="901700" eaLnBrk="0" hangingPunct="0">
              <a:lnSpc>
                <a:spcPct val="90000"/>
              </a:lnSpc>
              <a:spcBef>
                <a:spcPct val="30000"/>
              </a:spcBef>
              <a:buSzPct val="100000"/>
              <a:buFont typeface="Arial" pitchFamily="34" charset="0"/>
              <a:buChar char="•"/>
              <a:defRPr/>
            </a:pPr>
            <a:r>
              <a:rPr lang="en-US" kern="0" dirty="0" smtClean="0"/>
              <a:t>Currently, the </a:t>
            </a:r>
            <a:r>
              <a:rPr lang="en-US" sz="1800" kern="0" dirty="0" smtClean="0">
                <a:solidFill>
                  <a:schemeClr val="tx1"/>
                </a:solidFill>
                <a:latin typeface="Arial" pitchFamily="34" charset="0"/>
              </a:rPr>
              <a:t>outer </a:t>
            </a:r>
            <a:r>
              <a:rPr lang="en-US" sz="1800" kern="0" dirty="0">
                <a:solidFill>
                  <a:schemeClr val="tx1"/>
                </a:solidFill>
                <a:latin typeface="Arial" pitchFamily="34" charset="0"/>
              </a:rPr>
              <a:t>pad plane is </a:t>
            </a:r>
            <a:r>
              <a:rPr lang="en-US" sz="1800" kern="0" dirty="0" smtClean="0">
                <a:solidFill>
                  <a:schemeClr val="tx1"/>
                </a:solidFill>
                <a:latin typeface="Arial" pitchFamily="34" charset="0"/>
              </a:rPr>
              <a:t>hermetic while </a:t>
            </a:r>
            <a:r>
              <a:rPr lang="en-US" sz="1800" kern="0" dirty="0">
                <a:solidFill>
                  <a:schemeClr val="tx1"/>
                </a:solidFill>
                <a:latin typeface="Arial" pitchFamily="34" charset="0"/>
              </a:rPr>
              <a:t>the inner pad plane is not</a:t>
            </a:r>
          </a:p>
          <a:p>
            <a:pPr marL="739775" lvl="1" indent="-282575" defTabSz="901700" eaLnBrk="0" hangingPunct="0">
              <a:lnSpc>
                <a:spcPct val="70000"/>
              </a:lnSpc>
              <a:spcBef>
                <a:spcPct val="30000"/>
              </a:spcBef>
              <a:buSzPct val="100000"/>
              <a:buFont typeface="Arial" pitchFamily="34" charset="0"/>
              <a:buChar char="•"/>
              <a:defRPr/>
            </a:pPr>
            <a:r>
              <a:rPr lang="en-US" kern="0" dirty="0" smtClean="0">
                <a:solidFill>
                  <a:schemeClr val="accent6"/>
                </a:solidFill>
              </a:rPr>
              <a:t>Goal:</a:t>
            </a:r>
            <a:r>
              <a:rPr lang="en-US" sz="1800" kern="0" dirty="0" smtClean="0">
                <a:solidFill>
                  <a:schemeClr val="accent6"/>
                </a:solidFill>
                <a:latin typeface="Arial" pitchFamily="34" charset="0"/>
              </a:rPr>
              <a:t> Add more pad rows on the inner sector, 2X total pad count </a:t>
            </a:r>
            <a:endParaRPr lang="en-US" sz="1800" kern="0" dirty="0">
              <a:solidFill>
                <a:schemeClr val="accent6"/>
              </a:solidFill>
              <a:latin typeface="Arial" pitchFamily="34" charset="0"/>
            </a:endParaRPr>
          </a:p>
          <a:p>
            <a:pPr marL="282575" indent="-282575" defTabSz="901700" eaLnBrk="0" hangingPunct="0">
              <a:lnSpc>
                <a:spcPct val="90000"/>
              </a:lnSpc>
              <a:spcBef>
                <a:spcPct val="30000"/>
              </a:spcBef>
              <a:buSzPct val="100000"/>
              <a:buFont typeface="Arial" pitchFamily="34" charset="0"/>
              <a:buChar char="•"/>
              <a:defRPr/>
            </a:pPr>
            <a:endParaRPr lang="en-US" sz="1800" kern="0" dirty="0">
              <a:solidFill>
                <a:schemeClr val="accent6"/>
              </a:solidFill>
              <a:latin typeface="Arial" pitchFamily="34" charset="0"/>
            </a:endParaRPr>
          </a:p>
        </p:txBody>
      </p:sp>
      <p:sp>
        <p:nvSpPr>
          <p:cNvPr id="11" name="TextBox 10"/>
          <p:cNvSpPr txBox="1"/>
          <p:nvPr/>
        </p:nvSpPr>
        <p:spPr>
          <a:xfrm>
            <a:off x="1447800" y="6094413"/>
            <a:ext cx="6629400" cy="646331"/>
          </a:xfrm>
          <a:prstGeom prst="rect">
            <a:avLst/>
          </a:prstGeom>
          <a:solidFill>
            <a:srgbClr val="FFFFCC"/>
          </a:solidFill>
          <a:ln>
            <a:solidFill>
              <a:schemeClr val="tx1"/>
            </a:solidFill>
          </a:ln>
        </p:spPr>
        <p:txBody>
          <a:bodyPr>
            <a:spAutoFit/>
          </a:bodyPr>
          <a:lstStyle/>
          <a:p>
            <a:pPr algn="ctr">
              <a:lnSpc>
                <a:spcPct val="100000"/>
              </a:lnSpc>
              <a:defRPr/>
            </a:pPr>
            <a:r>
              <a:rPr lang="en-US" kern="0" dirty="0">
                <a:solidFill>
                  <a:schemeClr val="tx1"/>
                </a:solidFill>
                <a:latin typeface="Arial" pitchFamily="34" charset="0"/>
              </a:rPr>
              <a:t>The upgrade will provide better momentum resolution, better </a:t>
            </a:r>
            <a:r>
              <a:rPr lang="en-US" kern="0" dirty="0" err="1">
                <a:solidFill>
                  <a:schemeClr val="tx1"/>
                </a:solidFill>
                <a:latin typeface="Arial" pitchFamily="34" charset="0"/>
              </a:rPr>
              <a:t>dE</a:t>
            </a:r>
            <a:r>
              <a:rPr lang="en-US" kern="0" dirty="0">
                <a:solidFill>
                  <a:schemeClr val="tx1"/>
                </a:solidFill>
                <a:latin typeface="Arial" pitchFamily="34" charset="0"/>
              </a:rPr>
              <a:t>/</a:t>
            </a:r>
            <a:r>
              <a:rPr lang="en-US" kern="0" dirty="0" err="1">
                <a:solidFill>
                  <a:schemeClr val="tx1"/>
                </a:solidFill>
                <a:latin typeface="Arial" pitchFamily="34" charset="0"/>
              </a:rPr>
              <a:t>dx</a:t>
            </a:r>
            <a:r>
              <a:rPr lang="en-US" kern="0" dirty="0">
                <a:solidFill>
                  <a:schemeClr val="tx1"/>
                </a:solidFill>
                <a:latin typeface="Arial" pitchFamily="34" charset="0"/>
              </a:rPr>
              <a:t> resolution, and improved acceptance at high </a:t>
            </a:r>
            <a:r>
              <a:rPr lang="en-US" kern="0" dirty="0">
                <a:solidFill>
                  <a:schemeClr val="tx1"/>
                </a:solidFill>
                <a:latin typeface="Arial" pitchFamily="34" charset="0"/>
                <a:sym typeface="Symbol"/>
              </a:rPr>
              <a:t> </a:t>
            </a:r>
            <a:endParaRPr lang="en-US" kern="0" dirty="0">
              <a:solidFill>
                <a:schemeClr val="tx1"/>
              </a:solidFill>
              <a:latin typeface="Arial" pitchFamily="34" charset="0"/>
            </a:endParaRPr>
          </a:p>
        </p:txBody>
      </p:sp>
    </p:spTree>
    <p:extLst>
      <p:ext uri="{BB962C8B-B14F-4D97-AF65-F5344CB8AC3E}">
        <p14:creationId xmlns:p14="http://schemas.microsoft.com/office/powerpoint/2010/main" val="1207372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Pad Plane design and layout</a:t>
            </a:r>
            <a:endParaRPr lang="en-US" dirty="0"/>
          </a:p>
        </p:txBody>
      </p:sp>
      <p:sp>
        <p:nvSpPr>
          <p:cNvPr id="3" name="Content Placeholder 2"/>
          <p:cNvSpPr>
            <a:spLocks noGrp="1"/>
          </p:cNvSpPr>
          <p:nvPr>
            <p:ph idx="1"/>
          </p:nvPr>
        </p:nvSpPr>
        <p:spPr>
          <a:xfrm>
            <a:off x="258977" y="1231900"/>
            <a:ext cx="1798423" cy="1435100"/>
          </a:xfrm>
        </p:spPr>
        <p:txBody>
          <a:bodyPr/>
          <a:lstStyle/>
          <a:p>
            <a:pPr marL="0" indent="0">
              <a:buNone/>
            </a:pPr>
            <a:r>
              <a:rPr lang="en-US" dirty="0" smtClean="0"/>
              <a:t>A corner of the new inner pad plane  layout  design by John Hammond &amp; Bob Scheetz</a:t>
            </a:r>
            <a:endParaRPr lang="en-US" dirty="0"/>
          </a:p>
        </p:txBody>
      </p:sp>
      <p:grpSp>
        <p:nvGrpSpPr>
          <p:cNvPr id="14" name="Group 13"/>
          <p:cNvGrpSpPr/>
          <p:nvPr/>
        </p:nvGrpSpPr>
        <p:grpSpPr>
          <a:xfrm>
            <a:off x="2198938" y="914400"/>
            <a:ext cx="5497262" cy="4680964"/>
            <a:chOff x="1981200" y="1458651"/>
            <a:chExt cx="5497262" cy="4680964"/>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981200" y="1458651"/>
              <a:ext cx="5497262" cy="4027749"/>
            </a:xfrm>
            <a:prstGeom prst="rect">
              <a:avLst/>
            </a:prstGeom>
          </p:spPr>
        </p:pic>
        <p:cxnSp>
          <p:nvCxnSpPr>
            <p:cNvPr id="10" name="Straight Arrow Connector 9"/>
            <p:cNvCxnSpPr/>
            <p:nvPr/>
          </p:nvCxnSpPr>
          <p:spPr bwMode="auto">
            <a:xfrm flipH="1">
              <a:off x="5327227" y="4419600"/>
              <a:ext cx="381000" cy="1371600"/>
            </a:xfrm>
            <a:prstGeom prst="straightConnector1">
              <a:avLst/>
            </a:prstGeom>
            <a:solidFill>
              <a:schemeClr val="accent1"/>
            </a:solidFill>
            <a:ln w="22225" cap="flat" cmpd="sng" algn="ctr">
              <a:solidFill>
                <a:srgbClr val="FF0000"/>
              </a:solidFill>
              <a:prstDash val="solid"/>
              <a:round/>
              <a:headEnd type="triangle" w="lg" len="med"/>
              <a:tailEnd type="none"/>
            </a:ln>
            <a:effectLst/>
          </p:spPr>
        </p:cxnSp>
        <p:sp>
          <p:nvSpPr>
            <p:cNvPr id="12" name="TextBox 11"/>
            <p:cNvSpPr txBox="1"/>
            <p:nvPr/>
          </p:nvSpPr>
          <p:spPr>
            <a:xfrm>
              <a:off x="4848011" y="5831838"/>
              <a:ext cx="990600" cy="307777"/>
            </a:xfrm>
            <a:prstGeom prst="rect">
              <a:avLst/>
            </a:prstGeom>
            <a:noFill/>
          </p:spPr>
          <p:txBody>
            <a:bodyPr wrap="square" rtlCol="0">
              <a:spAutoFit/>
            </a:bodyPr>
            <a:lstStyle/>
            <a:p>
              <a:r>
                <a:rPr lang="en-US" sz="1400" dirty="0" smtClean="0">
                  <a:solidFill>
                    <a:schemeClr val="accent2">
                      <a:lumMod val="60000"/>
                      <a:lumOff val="40000"/>
                    </a:schemeClr>
                  </a:solidFill>
                </a:rPr>
                <a:t>Row  40</a:t>
              </a:r>
              <a:endParaRPr lang="en-US" sz="1400" dirty="0">
                <a:solidFill>
                  <a:schemeClr val="accent2">
                    <a:lumMod val="60000"/>
                    <a:lumOff val="40000"/>
                  </a:schemeClr>
                </a:solidFill>
              </a:endParaRPr>
            </a:p>
          </p:txBody>
        </p:sp>
        <p:cxnSp>
          <p:nvCxnSpPr>
            <p:cNvPr id="9" name="Straight Arrow Connector 8"/>
            <p:cNvCxnSpPr/>
            <p:nvPr/>
          </p:nvCxnSpPr>
          <p:spPr bwMode="auto">
            <a:xfrm flipH="1">
              <a:off x="4787054" y="4280746"/>
              <a:ext cx="381000" cy="1371600"/>
            </a:xfrm>
            <a:prstGeom prst="straightConnector1">
              <a:avLst/>
            </a:prstGeom>
            <a:solidFill>
              <a:schemeClr val="accent1"/>
            </a:solidFill>
            <a:ln w="22225" cap="flat" cmpd="sng" algn="ctr">
              <a:solidFill>
                <a:srgbClr val="FF0000"/>
              </a:solidFill>
              <a:prstDash val="solid"/>
              <a:round/>
              <a:headEnd type="triangle" w="lg" len="med"/>
              <a:tailEnd type="none"/>
            </a:ln>
            <a:effectLst/>
          </p:spPr>
        </p:cxnSp>
        <p:sp>
          <p:nvSpPr>
            <p:cNvPr id="11" name="TextBox 10"/>
            <p:cNvSpPr txBox="1"/>
            <p:nvPr/>
          </p:nvSpPr>
          <p:spPr>
            <a:xfrm>
              <a:off x="4302762" y="5625254"/>
              <a:ext cx="990600" cy="307777"/>
            </a:xfrm>
            <a:prstGeom prst="rect">
              <a:avLst/>
            </a:prstGeom>
            <a:noFill/>
          </p:spPr>
          <p:txBody>
            <a:bodyPr wrap="square" rtlCol="0">
              <a:spAutoFit/>
            </a:bodyPr>
            <a:lstStyle/>
            <a:p>
              <a:r>
                <a:rPr lang="en-US" sz="1400" dirty="0" smtClean="0">
                  <a:solidFill>
                    <a:schemeClr val="accent2">
                      <a:lumMod val="60000"/>
                      <a:lumOff val="40000"/>
                    </a:schemeClr>
                  </a:solidFill>
                </a:rPr>
                <a:t>Row  39</a:t>
              </a:r>
              <a:endParaRPr lang="en-US" sz="1400" dirty="0">
                <a:solidFill>
                  <a:schemeClr val="accent2">
                    <a:lumMod val="60000"/>
                    <a:lumOff val="40000"/>
                  </a:schemeClr>
                </a:solidFill>
              </a:endParaRPr>
            </a:p>
          </p:txBody>
        </p:sp>
      </p:grpSp>
      <p:pic>
        <p:nvPicPr>
          <p:cNvPr id="204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1224" y="928150"/>
            <a:ext cx="961776" cy="533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a:ext>
            </a:extLst>
          </a:blip>
          <a:srcRect b="-1"/>
          <a:stretch/>
        </p:blipFill>
        <p:spPr bwMode="auto">
          <a:xfrm>
            <a:off x="76200" y="5006182"/>
            <a:ext cx="2705793" cy="1767512"/>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cxnSp>
        <p:nvCxnSpPr>
          <p:cNvPr id="17" name="Straight Arrow Connector 16"/>
          <p:cNvCxnSpPr/>
          <p:nvPr/>
        </p:nvCxnSpPr>
        <p:spPr bwMode="auto">
          <a:xfrm flipV="1">
            <a:off x="1325765" y="5024315"/>
            <a:ext cx="0" cy="538285"/>
          </a:xfrm>
          <a:prstGeom prst="straightConnector1">
            <a:avLst/>
          </a:prstGeom>
          <a:solidFill>
            <a:schemeClr val="accent1"/>
          </a:solidFill>
          <a:ln w="22225" cap="flat" cmpd="sng" algn="ctr">
            <a:solidFill>
              <a:srgbClr val="FF0000"/>
            </a:solidFill>
            <a:prstDash val="solid"/>
            <a:round/>
            <a:headEnd type="triangle" w="lg" len="med"/>
            <a:tailEnd type="none"/>
          </a:ln>
          <a:effectLst/>
        </p:spPr>
      </p:cxnSp>
      <p:sp>
        <p:nvSpPr>
          <p:cNvPr id="22" name="TextBox 21"/>
          <p:cNvSpPr txBox="1"/>
          <p:nvPr/>
        </p:nvSpPr>
        <p:spPr>
          <a:xfrm>
            <a:off x="3200400" y="5738336"/>
            <a:ext cx="3886200" cy="738664"/>
          </a:xfrm>
          <a:prstGeom prst="rect">
            <a:avLst/>
          </a:prstGeom>
          <a:solidFill>
            <a:srgbClr val="FFFFCC"/>
          </a:solidFill>
          <a:ln w="9525">
            <a:solidFill>
              <a:schemeClr val="tx1"/>
            </a:solidFill>
          </a:ln>
        </p:spPr>
        <p:txBody>
          <a:bodyPr wrap="square" rtlCol="0">
            <a:spAutoFit/>
          </a:bodyPr>
          <a:lstStyle/>
          <a:p>
            <a:pPr>
              <a:lnSpc>
                <a:spcPct val="100000"/>
              </a:lnSpc>
            </a:pPr>
            <a:r>
              <a:rPr lang="en-US" sz="1400" dirty="0" smtClean="0"/>
              <a:t>Momentum (and spatial) resolution not strongly dependent on pad design within this range … it’s the extra rows that are important</a:t>
            </a:r>
            <a:endParaRPr lang="en-US" sz="1400" dirty="0"/>
          </a:p>
        </p:txBody>
      </p:sp>
    </p:spTree>
    <p:extLst>
      <p:ext uri="{BB962C8B-B14F-4D97-AF65-F5344CB8AC3E}">
        <p14:creationId xmlns:p14="http://schemas.microsoft.com/office/powerpoint/2010/main" val="29178958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Items: Definition &amp; Scope</a:t>
            </a:r>
            <a:endParaRPr lang="en-US"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219200"/>
            <a:ext cx="5173663"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377072" y="4154269"/>
            <a:ext cx="3204328" cy="646331"/>
          </a:xfrm>
          <a:prstGeom prst="rect">
            <a:avLst/>
          </a:prstGeom>
          <a:noFill/>
        </p:spPr>
        <p:txBody>
          <a:bodyPr wrap="square" rtlCol="0">
            <a:spAutoFit/>
          </a:bodyPr>
          <a:lstStyle/>
          <a:p>
            <a:pPr>
              <a:lnSpc>
                <a:spcPct val="100000"/>
              </a:lnSpc>
            </a:pPr>
            <a:r>
              <a:rPr lang="en-US" dirty="0" smtClean="0"/>
              <a:t>Pad Plane with larger pads </a:t>
            </a:r>
            <a:r>
              <a:rPr lang="en-US" sz="1400" dirty="0" smtClean="0"/>
              <a:t>(5x16 mm) </a:t>
            </a:r>
            <a:r>
              <a:rPr lang="en-US" dirty="0" smtClean="0"/>
              <a:t>&amp; hermetic coverage</a:t>
            </a:r>
          </a:p>
        </p:txBody>
      </p:sp>
      <p:sp>
        <p:nvSpPr>
          <p:cNvPr id="9" name="TextBox 8"/>
          <p:cNvSpPr txBox="1"/>
          <p:nvPr/>
        </p:nvSpPr>
        <p:spPr>
          <a:xfrm>
            <a:off x="381000" y="5147137"/>
            <a:ext cx="2743200" cy="414985"/>
          </a:xfrm>
          <a:prstGeom prst="rect">
            <a:avLst/>
          </a:prstGeom>
          <a:noFill/>
        </p:spPr>
        <p:txBody>
          <a:bodyPr wrap="square" rtlCol="0" anchor="ctr">
            <a:spAutoFit/>
          </a:bodyPr>
          <a:lstStyle/>
          <a:p>
            <a:r>
              <a:rPr lang="en-US" dirty="0" err="1" smtClean="0">
                <a:solidFill>
                  <a:schemeClr val="tx2">
                    <a:lumMod val="75000"/>
                    <a:lumOff val="25000"/>
                  </a:schemeClr>
                </a:solidFill>
              </a:rPr>
              <a:t>Strongback</a:t>
            </a:r>
            <a:endParaRPr lang="en-US" dirty="0" smtClean="0">
              <a:solidFill>
                <a:schemeClr val="tx2">
                  <a:lumMod val="75000"/>
                  <a:lumOff val="25000"/>
                </a:schemeClr>
              </a:solidFill>
            </a:endParaRPr>
          </a:p>
        </p:txBody>
      </p:sp>
      <p:cxnSp>
        <p:nvCxnSpPr>
          <p:cNvPr id="12" name="Straight Arrow Connector 11"/>
          <p:cNvCxnSpPr/>
          <p:nvPr/>
        </p:nvCxnSpPr>
        <p:spPr bwMode="auto">
          <a:xfrm flipV="1">
            <a:off x="2286000" y="4876800"/>
            <a:ext cx="2362200" cy="47783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cxnSp>
        <p:nvCxnSpPr>
          <p:cNvPr id="13" name="Straight Arrow Connector 12"/>
          <p:cNvCxnSpPr/>
          <p:nvPr/>
        </p:nvCxnSpPr>
        <p:spPr bwMode="auto">
          <a:xfrm flipV="1">
            <a:off x="3276600" y="3648174"/>
            <a:ext cx="1188720" cy="619026"/>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sp>
        <p:nvSpPr>
          <p:cNvPr id="3" name="TextBox 2"/>
          <p:cNvSpPr txBox="1"/>
          <p:nvPr/>
        </p:nvSpPr>
        <p:spPr>
          <a:xfrm>
            <a:off x="6400800" y="5181600"/>
            <a:ext cx="1828800" cy="738664"/>
          </a:xfrm>
          <a:prstGeom prst="rect">
            <a:avLst/>
          </a:prstGeom>
          <a:noFill/>
        </p:spPr>
        <p:txBody>
          <a:bodyPr wrap="square" rtlCol="0">
            <a:spAutoFit/>
          </a:bodyPr>
          <a:lstStyle/>
          <a:p>
            <a:pPr>
              <a:lnSpc>
                <a:spcPct val="100000"/>
              </a:lnSpc>
            </a:pPr>
            <a:r>
              <a:rPr lang="en-US" sz="1400" dirty="0" smtClean="0"/>
              <a:t>Outer Sector, but a good proxy for Inner Sector discussion</a:t>
            </a:r>
            <a:endParaRPr lang="en-US" sz="1400" dirty="0"/>
          </a:p>
        </p:txBody>
      </p:sp>
      <p:sp>
        <p:nvSpPr>
          <p:cNvPr id="14" name="TextBox 13"/>
          <p:cNvSpPr txBox="1"/>
          <p:nvPr/>
        </p:nvSpPr>
        <p:spPr>
          <a:xfrm>
            <a:off x="381000" y="1836501"/>
            <a:ext cx="2895600" cy="1754326"/>
          </a:xfrm>
          <a:prstGeom prst="rect">
            <a:avLst/>
          </a:prstGeom>
          <a:noFill/>
        </p:spPr>
        <p:txBody>
          <a:bodyPr wrap="square" rtlCol="0">
            <a:spAutoFit/>
          </a:bodyPr>
          <a:lstStyle/>
          <a:p>
            <a:pPr>
              <a:lnSpc>
                <a:spcPct val="100000"/>
              </a:lnSpc>
            </a:pPr>
            <a:r>
              <a:rPr lang="en-US" dirty="0" smtClean="0"/>
              <a:t>Wire Mounts for Grids</a:t>
            </a:r>
          </a:p>
          <a:p>
            <a:pPr>
              <a:lnSpc>
                <a:spcPct val="100000"/>
              </a:lnSpc>
            </a:pPr>
            <a:endParaRPr lang="en-US" dirty="0"/>
          </a:p>
          <a:p>
            <a:pPr>
              <a:lnSpc>
                <a:spcPct val="100000"/>
              </a:lnSpc>
            </a:pPr>
            <a:endParaRPr lang="en-US" dirty="0" smtClean="0"/>
          </a:p>
          <a:p>
            <a:pPr>
              <a:lnSpc>
                <a:spcPct val="100000"/>
              </a:lnSpc>
            </a:pPr>
            <a:r>
              <a:rPr lang="en-US" dirty="0" smtClean="0">
                <a:solidFill>
                  <a:schemeClr val="tx2">
                    <a:lumMod val="75000"/>
                    <a:lumOff val="25000"/>
                  </a:schemeClr>
                </a:solidFill>
              </a:rPr>
              <a:t>Wire Planes: </a:t>
            </a:r>
          </a:p>
          <a:p>
            <a:pPr>
              <a:lnSpc>
                <a:spcPct val="100000"/>
              </a:lnSpc>
            </a:pPr>
            <a:r>
              <a:rPr lang="en-US" dirty="0" smtClean="0">
                <a:solidFill>
                  <a:schemeClr val="tx2">
                    <a:lumMod val="75000"/>
                    <a:lumOff val="25000"/>
                  </a:schemeClr>
                </a:solidFill>
              </a:rPr>
              <a:t>Gated Grid, Cathode Grid, and </a:t>
            </a:r>
            <a:r>
              <a:rPr lang="en-US" dirty="0" smtClean="0">
                <a:solidFill>
                  <a:schemeClr val="tx2">
                    <a:lumMod val="75000"/>
                    <a:lumOff val="25000"/>
                  </a:schemeClr>
                </a:solidFill>
              </a:rPr>
              <a:t>Anode </a:t>
            </a:r>
            <a:r>
              <a:rPr lang="en-US" dirty="0" smtClean="0">
                <a:solidFill>
                  <a:schemeClr val="tx2">
                    <a:lumMod val="75000"/>
                    <a:lumOff val="25000"/>
                  </a:schemeClr>
                </a:solidFill>
              </a:rPr>
              <a:t>Grid</a:t>
            </a:r>
          </a:p>
        </p:txBody>
      </p:sp>
      <p:cxnSp>
        <p:nvCxnSpPr>
          <p:cNvPr id="15" name="Straight Arrow Connector 14"/>
          <p:cNvCxnSpPr/>
          <p:nvPr/>
        </p:nvCxnSpPr>
        <p:spPr bwMode="auto">
          <a:xfrm>
            <a:off x="2876675" y="2057400"/>
            <a:ext cx="933325" cy="60960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sp>
        <p:nvSpPr>
          <p:cNvPr id="28" name="Freeform 27"/>
          <p:cNvSpPr/>
          <p:nvPr/>
        </p:nvSpPr>
        <p:spPr bwMode="auto">
          <a:xfrm rot="20870527">
            <a:off x="2876746" y="3142125"/>
            <a:ext cx="2375555" cy="253660"/>
          </a:xfrm>
          <a:custGeom>
            <a:avLst/>
            <a:gdLst>
              <a:gd name="connsiteX0" fmla="*/ 0 w 2375555"/>
              <a:gd name="connsiteY0" fmla="*/ 75414 h 377779"/>
              <a:gd name="connsiteX1" fmla="*/ 980388 w 2375555"/>
              <a:gd name="connsiteY1" fmla="*/ 377072 h 377779"/>
              <a:gd name="connsiteX2" fmla="*/ 2375555 w 2375555"/>
              <a:gd name="connsiteY2" fmla="*/ 0 h 377779"/>
              <a:gd name="connsiteX3" fmla="*/ 2375555 w 2375555"/>
              <a:gd name="connsiteY3" fmla="*/ 0 h 377779"/>
            </a:gdLst>
            <a:ahLst/>
            <a:cxnLst>
              <a:cxn ang="0">
                <a:pos x="connsiteX0" y="connsiteY0"/>
              </a:cxn>
              <a:cxn ang="0">
                <a:pos x="connsiteX1" y="connsiteY1"/>
              </a:cxn>
              <a:cxn ang="0">
                <a:pos x="connsiteX2" y="connsiteY2"/>
              </a:cxn>
              <a:cxn ang="0">
                <a:pos x="connsiteX3" y="connsiteY3"/>
              </a:cxn>
            </a:cxnLst>
            <a:rect l="l" t="t" r="r" b="b"/>
            <a:pathLst>
              <a:path w="2375555" h="377779">
                <a:moveTo>
                  <a:pt x="0" y="75414"/>
                </a:moveTo>
                <a:cubicBezTo>
                  <a:pt x="292231" y="232527"/>
                  <a:pt x="584462" y="389641"/>
                  <a:pt x="980388" y="377072"/>
                </a:cubicBezTo>
                <a:cubicBezTo>
                  <a:pt x="1376314" y="364503"/>
                  <a:pt x="2375555" y="0"/>
                  <a:pt x="2375555" y="0"/>
                </a:cubicBezTo>
                <a:lnTo>
                  <a:pt x="2375555" y="0"/>
                </a:ln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7857153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Tasks</a:t>
            </a:r>
            <a:endParaRPr lang="en-US"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219200"/>
            <a:ext cx="5173663"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 name="TextBox 9"/>
          <p:cNvSpPr txBox="1"/>
          <p:nvPr/>
        </p:nvSpPr>
        <p:spPr>
          <a:xfrm>
            <a:off x="457200" y="1295400"/>
            <a:ext cx="2743200" cy="646331"/>
          </a:xfrm>
          <a:prstGeom prst="rect">
            <a:avLst/>
          </a:prstGeom>
          <a:noFill/>
        </p:spPr>
        <p:txBody>
          <a:bodyPr wrap="square" rtlCol="0">
            <a:spAutoFit/>
          </a:bodyPr>
          <a:lstStyle/>
          <a:p>
            <a:pPr>
              <a:lnSpc>
                <a:spcPct val="100000"/>
              </a:lnSpc>
            </a:pPr>
            <a:r>
              <a:rPr lang="en-US" dirty="0" smtClean="0"/>
              <a:t>Fabricate, Align and Pin Wire Mounts  </a:t>
            </a:r>
            <a:r>
              <a:rPr lang="en-US" sz="1000" dirty="0" smtClean="0"/>
              <a:t>(BNL &amp; LBL)</a:t>
            </a:r>
          </a:p>
        </p:txBody>
      </p:sp>
      <p:cxnSp>
        <p:nvCxnSpPr>
          <p:cNvPr id="12" name="Straight Arrow Connector 11"/>
          <p:cNvCxnSpPr/>
          <p:nvPr/>
        </p:nvCxnSpPr>
        <p:spPr bwMode="auto">
          <a:xfrm>
            <a:off x="2901687" y="1828800"/>
            <a:ext cx="1044245" cy="60960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cxnSp>
        <p:nvCxnSpPr>
          <p:cNvPr id="14" name="Straight Arrow Connector 13"/>
          <p:cNvCxnSpPr/>
          <p:nvPr/>
        </p:nvCxnSpPr>
        <p:spPr bwMode="auto">
          <a:xfrm flipV="1">
            <a:off x="2901687" y="3447854"/>
            <a:ext cx="1136913" cy="15240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cxnSp>
        <p:nvCxnSpPr>
          <p:cNvPr id="16" name="Straight Arrow Connector 15"/>
          <p:cNvCxnSpPr/>
          <p:nvPr/>
        </p:nvCxnSpPr>
        <p:spPr bwMode="auto">
          <a:xfrm flipV="1">
            <a:off x="3276600" y="4038600"/>
            <a:ext cx="1390454" cy="53340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sp>
        <p:nvSpPr>
          <p:cNvPr id="13" name="TextBox 12"/>
          <p:cNvSpPr txBox="1"/>
          <p:nvPr/>
        </p:nvSpPr>
        <p:spPr>
          <a:xfrm>
            <a:off x="457200" y="5124271"/>
            <a:ext cx="2971800" cy="1200329"/>
          </a:xfrm>
          <a:prstGeom prst="rect">
            <a:avLst/>
          </a:prstGeom>
          <a:noFill/>
        </p:spPr>
        <p:txBody>
          <a:bodyPr wrap="square" rtlCol="0">
            <a:spAutoFit/>
          </a:bodyPr>
          <a:lstStyle/>
          <a:p>
            <a:pPr>
              <a:lnSpc>
                <a:spcPct val="100000"/>
              </a:lnSpc>
            </a:pPr>
            <a:r>
              <a:rPr lang="en-US" dirty="0" smtClean="0"/>
              <a:t>Cut to height, machine </a:t>
            </a:r>
          </a:p>
          <a:p>
            <a:pPr>
              <a:lnSpc>
                <a:spcPct val="100000"/>
              </a:lnSpc>
            </a:pPr>
            <a:r>
              <a:rPr lang="en-US" dirty="0" smtClean="0"/>
              <a:t>O Ring grooves,</a:t>
            </a:r>
          </a:p>
          <a:p>
            <a:pPr>
              <a:lnSpc>
                <a:spcPct val="100000"/>
              </a:lnSpc>
            </a:pPr>
            <a:r>
              <a:rPr lang="en-US" dirty="0" smtClean="0"/>
              <a:t>Survey padplane &amp; </a:t>
            </a:r>
          </a:p>
          <a:p>
            <a:pPr>
              <a:lnSpc>
                <a:spcPct val="100000"/>
              </a:lnSpc>
            </a:pPr>
            <a:r>
              <a:rPr lang="en-US" dirty="0" smtClean="0"/>
              <a:t>Document mech. specs </a:t>
            </a:r>
            <a:r>
              <a:rPr lang="en-US" sz="1000" dirty="0" smtClean="0"/>
              <a:t>(LBL)</a:t>
            </a:r>
          </a:p>
        </p:txBody>
      </p:sp>
      <p:sp>
        <p:nvSpPr>
          <p:cNvPr id="15" name="TextBox 14"/>
          <p:cNvSpPr txBox="1"/>
          <p:nvPr/>
        </p:nvSpPr>
        <p:spPr>
          <a:xfrm>
            <a:off x="450915" y="2839038"/>
            <a:ext cx="2743200" cy="1477328"/>
          </a:xfrm>
          <a:prstGeom prst="rect">
            <a:avLst/>
          </a:prstGeom>
          <a:noFill/>
        </p:spPr>
        <p:txBody>
          <a:bodyPr wrap="square" rtlCol="0">
            <a:spAutoFit/>
          </a:bodyPr>
          <a:lstStyle/>
          <a:p>
            <a:pPr>
              <a:lnSpc>
                <a:spcPct val="100000"/>
              </a:lnSpc>
            </a:pPr>
            <a:r>
              <a:rPr lang="en-US" dirty="0" smtClean="0"/>
              <a:t>Fabricate, QA check</a:t>
            </a:r>
          </a:p>
          <a:p>
            <a:pPr>
              <a:lnSpc>
                <a:spcPct val="100000"/>
              </a:lnSpc>
            </a:pPr>
            <a:r>
              <a:rPr lang="en-US" dirty="0" smtClean="0"/>
              <a:t>Align (50 </a:t>
            </a:r>
            <a:r>
              <a:rPr lang="en-US" dirty="0" smtClean="0">
                <a:sym typeface="Symbol" panose="05050102010706020507" pitchFamily="18" charset="2"/>
              </a:rPr>
              <a:t>m)</a:t>
            </a:r>
            <a:endParaRPr lang="en-US" dirty="0" smtClean="0"/>
          </a:p>
          <a:p>
            <a:pPr>
              <a:lnSpc>
                <a:spcPct val="100000"/>
              </a:lnSpc>
            </a:pPr>
            <a:r>
              <a:rPr lang="en-US" dirty="0" smtClean="0"/>
              <a:t>Glue (&lt; 20 </a:t>
            </a:r>
            <a:r>
              <a:rPr lang="en-US" dirty="0">
                <a:sym typeface="Symbol" panose="05050102010706020507" pitchFamily="18" charset="2"/>
              </a:rPr>
              <a:t></a:t>
            </a:r>
            <a:r>
              <a:rPr lang="en-US" dirty="0" smtClean="0">
                <a:sym typeface="Symbol" panose="05050102010706020507" pitchFamily="18" charset="2"/>
              </a:rPr>
              <a:t>m flat ) </a:t>
            </a:r>
          </a:p>
          <a:p>
            <a:pPr>
              <a:lnSpc>
                <a:spcPct val="100000"/>
              </a:lnSpc>
            </a:pPr>
            <a:r>
              <a:rPr lang="en-US" dirty="0" smtClean="0"/>
              <a:t>&amp; Trim </a:t>
            </a:r>
            <a:r>
              <a:rPr lang="en-US" dirty="0" err="1" smtClean="0"/>
              <a:t>padplane</a:t>
            </a:r>
            <a:r>
              <a:rPr lang="en-US" dirty="0" smtClean="0"/>
              <a:t>  </a:t>
            </a:r>
            <a:r>
              <a:rPr lang="en-US" sz="1000" dirty="0" smtClean="0"/>
              <a:t>(</a:t>
            </a:r>
            <a:r>
              <a:rPr lang="en-US" sz="1000" dirty="0"/>
              <a:t>BNL &amp; LBL</a:t>
            </a:r>
            <a:r>
              <a:rPr lang="en-US" sz="1000" dirty="0" smtClean="0"/>
              <a:t>)</a:t>
            </a:r>
          </a:p>
          <a:p>
            <a:pPr>
              <a:lnSpc>
                <a:spcPct val="100000"/>
              </a:lnSpc>
            </a:pPr>
            <a:endParaRPr lang="en-US" dirty="0" smtClean="0">
              <a:solidFill>
                <a:schemeClr val="tx2">
                  <a:lumMod val="75000"/>
                  <a:lumOff val="25000"/>
                </a:schemeClr>
              </a:solidFill>
            </a:endParaRPr>
          </a:p>
        </p:txBody>
      </p:sp>
      <p:sp>
        <p:nvSpPr>
          <p:cNvPr id="17" name="TextBox 16"/>
          <p:cNvSpPr txBox="1"/>
          <p:nvPr/>
        </p:nvSpPr>
        <p:spPr>
          <a:xfrm>
            <a:off x="457200" y="2096869"/>
            <a:ext cx="2743200" cy="538609"/>
          </a:xfrm>
          <a:prstGeom prst="rect">
            <a:avLst/>
          </a:prstGeom>
          <a:noFill/>
        </p:spPr>
        <p:txBody>
          <a:bodyPr wrap="square" rtlCol="0">
            <a:spAutoFit/>
          </a:bodyPr>
          <a:lstStyle/>
          <a:p>
            <a:pPr>
              <a:lnSpc>
                <a:spcPct val="100000"/>
              </a:lnSpc>
            </a:pPr>
            <a:r>
              <a:rPr lang="en-US" dirty="0" smtClean="0">
                <a:solidFill>
                  <a:schemeClr val="tx2">
                    <a:lumMod val="75000"/>
                    <a:lumOff val="25000"/>
                  </a:schemeClr>
                </a:solidFill>
              </a:rPr>
              <a:t>Wind wire grids</a:t>
            </a:r>
          </a:p>
          <a:p>
            <a:pPr>
              <a:lnSpc>
                <a:spcPct val="100000"/>
              </a:lnSpc>
            </a:pPr>
            <a:r>
              <a:rPr lang="en-US" sz="1100" dirty="0" smtClean="0">
                <a:solidFill>
                  <a:schemeClr val="tx2">
                    <a:lumMod val="75000"/>
                    <a:lumOff val="25000"/>
                  </a:schemeClr>
                </a:solidFill>
              </a:rPr>
              <a:t>(Shandong University, China)</a:t>
            </a:r>
          </a:p>
        </p:txBody>
      </p:sp>
      <p:sp>
        <p:nvSpPr>
          <p:cNvPr id="18" name="TextBox 17"/>
          <p:cNvSpPr txBox="1"/>
          <p:nvPr/>
        </p:nvSpPr>
        <p:spPr>
          <a:xfrm>
            <a:off x="457200" y="4323762"/>
            <a:ext cx="2971800" cy="646331"/>
          </a:xfrm>
          <a:prstGeom prst="rect">
            <a:avLst/>
          </a:prstGeom>
          <a:noFill/>
        </p:spPr>
        <p:txBody>
          <a:bodyPr wrap="square" rtlCol="0">
            <a:spAutoFit/>
          </a:bodyPr>
          <a:lstStyle/>
          <a:p>
            <a:pPr>
              <a:lnSpc>
                <a:spcPct val="100000"/>
              </a:lnSpc>
            </a:pPr>
            <a:r>
              <a:rPr lang="en-US" dirty="0" smtClean="0">
                <a:solidFill>
                  <a:schemeClr val="tx2">
                    <a:lumMod val="75000"/>
                    <a:lumOff val="25000"/>
                  </a:schemeClr>
                </a:solidFill>
              </a:rPr>
              <a:t>Fabricate </a:t>
            </a:r>
            <a:r>
              <a:rPr lang="en-US" dirty="0" err="1" smtClean="0">
                <a:solidFill>
                  <a:schemeClr val="tx2">
                    <a:lumMod val="75000"/>
                    <a:lumOff val="25000"/>
                  </a:schemeClr>
                </a:solidFill>
              </a:rPr>
              <a:t>strongback</a:t>
            </a:r>
            <a:endParaRPr lang="en-US" dirty="0">
              <a:solidFill>
                <a:schemeClr val="tx2">
                  <a:lumMod val="75000"/>
                  <a:lumOff val="25000"/>
                </a:schemeClr>
              </a:solidFill>
            </a:endParaRPr>
          </a:p>
          <a:p>
            <a:pPr>
              <a:lnSpc>
                <a:spcPct val="100000"/>
              </a:lnSpc>
            </a:pPr>
            <a:r>
              <a:rPr lang="en-US" dirty="0" smtClean="0">
                <a:solidFill>
                  <a:schemeClr val="tx2">
                    <a:lumMod val="75000"/>
                    <a:lumOff val="25000"/>
                  </a:schemeClr>
                </a:solidFill>
              </a:rPr>
              <a:t>&amp; inspect (QA) </a:t>
            </a:r>
            <a:r>
              <a:rPr lang="en-US" sz="1100" dirty="0" smtClean="0">
                <a:solidFill>
                  <a:schemeClr val="tx2">
                    <a:lumMod val="75000"/>
                    <a:lumOff val="25000"/>
                  </a:schemeClr>
                </a:solidFill>
              </a:rPr>
              <a:t>(Outside vendor)</a:t>
            </a:r>
          </a:p>
        </p:txBody>
      </p:sp>
      <p:cxnSp>
        <p:nvCxnSpPr>
          <p:cNvPr id="19" name="Straight Arrow Connector 18"/>
          <p:cNvCxnSpPr/>
          <p:nvPr/>
        </p:nvCxnSpPr>
        <p:spPr bwMode="auto">
          <a:xfrm flipV="1">
            <a:off x="3270315" y="5334001"/>
            <a:ext cx="1682685" cy="193248"/>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cxnSp>
        <p:nvCxnSpPr>
          <p:cNvPr id="24" name="Straight Arrow Connector 23"/>
          <p:cNvCxnSpPr/>
          <p:nvPr/>
        </p:nvCxnSpPr>
        <p:spPr bwMode="auto">
          <a:xfrm flipV="1">
            <a:off x="3276600" y="4038600"/>
            <a:ext cx="2819400" cy="1488650"/>
          </a:xfrm>
          <a:prstGeom prst="straightConnector1">
            <a:avLst/>
          </a:prstGeom>
          <a:solidFill>
            <a:schemeClr val="accent1"/>
          </a:solidFill>
          <a:ln w="34925" cap="flat" cmpd="sng" algn="ctr">
            <a:solidFill>
              <a:schemeClr val="accent1"/>
            </a:solidFill>
            <a:prstDash val="solid"/>
            <a:round/>
            <a:headEnd type="none" w="med" len="med"/>
            <a:tailEnd type="triangle"/>
          </a:ln>
          <a:effectLst/>
        </p:spPr>
      </p:cxnSp>
      <p:sp>
        <p:nvSpPr>
          <p:cNvPr id="29" name="Freeform 28"/>
          <p:cNvSpPr/>
          <p:nvPr/>
        </p:nvSpPr>
        <p:spPr bwMode="auto">
          <a:xfrm rot="390846">
            <a:off x="2870074" y="2797056"/>
            <a:ext cx="2483889" cy="437764"/>
          </a:xfrm>
          <a:custGeom>
            <a:avLst/>
            <a:gdLst>
              <a:gd name="connsiteX0" fmla="*/ 0 w 2375555"/>
              <a:gd name="connsiteY0" fmla="*/ 75414 h 377779"/>
              <a:gd name="connsiteX1" fmla="*/ 980388 w 2375555"/>
              <a:gd name="connsiteY1" fmla="*/ 377072 h 377779"/>
              <a:gd name="connsiteX2" fmla="*/ 2375555 w 2375555"/>
              <a:gd name="connsiteY2" fmla="*/ 0 h 377779"/>
              <a:gd name="connsiteX3" fmla="*/ 2375555 w 2375555"/>
              <a:gd name="connsiteY3" fmla="*/ 0 h 377779"/>
            </a:gdLst>
            <a:ahLst/>
            <a:cxnLst>
              <a:cxn ang="0">
                <a:pos x="connsiteX0" y="connsiteY0"/>
              </a:cxn>
              <a:cxn ang="0">
                <a:pos x="connsiteX1" y="connsiteY1"/>
              </a:cxn>
              <a:cxn ang="0">
                <a:pos x="connsiteX2" y="connsiteY2"/>
              </a:cxn>
              <a:cxn ang="0">
                <a:pos x="connsiteX3" y="connsiteY3"/>
              </a:cxn>
            </a:cxnLst>
            <a:rect l="l" t="t" r="r" b="b"/>
            <a:pathLst>
              <a:path w="2375555" h="377779">
                <a:moveTo>
                  <a:pt x="0" y="75414"/>
                </a:moveTo>
                <a:cubicBezTo>
                  <a:pt x="292231" y="232527"/>
                  <a:pt x="584462" y="389641"/>
                  <a:pt x="980388" y="377072"/>
                </a:cubicBezTo>
                <a:cubicBezTo>
                  <a:pt x="1376314" y="364503"/>
                  <a:pt x="2375555" y="0"/>
                  <a:pt x="2375555" y="0"/>
                </a:cubicBezTo>
                <a:lnTo>
                  <a:pt x="2375555" y="0"/>
                </a:ln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558484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410450" cy="534988"/>
          </a:xfrm>
        </p:spPr>
        <p:txBody>
          <a:bodyPr/>
          <a:lstStyle/>
          <a:p>
            <a:r>
              <a:rPr lang="en-US" dirty="0" err="1" smtClean="0"/>
              <a:t>Padplane</a:t>
            </a:r>
            <a:r>
              <a:rPr lang="en-US" dirty="0" smtClean="0"/>
              <a:t> Prototype undergoing tests at BNL</a:t>
            </a:r>
            <a:endParaRPr lang="en-US" dirty="0"/>
          </a:p>
        </p:txBody>
      </p:sp>
      <p:sp>
        <p:nvSpPr>
          <p:cNvPr id="3" name="Content Placeholder 2"/>
          <p:cNvSpPr>
            <a:spLocks noGrp="1"/>
          </p:cNvSpPr>
          <p:nvPr>
            <p:ph idx="1"/>
          </p:nvPr>
        </p:nvSpPr>
        <p:spPr>
          <a:xfrm>
            <a:off x="5893722" y="5085219"/>
            <a:ext cx="3000375" cy="1130300"/>
          </a:xfrm>
        </p:spPr>
        <p:txBody>
          <a:bodyPr/>
          <a:lstStyle/>
          <a:p>
            <a:pPr>
              <a:spcBef>
                <a:spcPts val="300"/>
              </a:spcBef>
            </a:pPr>
            <a:r>
              <a:rPr lang="en-US" sz="1700" dirty="0" smtClean="0">
                <a:latin typeface="Arial" panose="020B0604020202020204" pitchFamily="34" charset="0"/>
                <a:cs typeface="Arial" panose="020B0604020202020204" pitchFamily="34" charset="0"/>
              </a:rPr>
              <a:t>40 Rows</a:t>
            </a:r>
          </a:p>
          <a:p>
            <a:pPr>
              <a:spcBef>
                <a:spcPts val="300"/>
              </a:spcBef>
            </a:pPr>
            <a:r>
              <a:rPr lang="en-US" sz="1700" dirty="0" smtClean="0">
                <a:latin typeface="Arial" panose="020B0604020202020204" pitchFamily="34" charset="0"/>
                <a:cs typeface="Arial" panose="020B0604020202020204" pitchFamily="34" charset="0"/>
              </a:rPr>
              <a:t>5x16 pads (mm)</a:t>
            </a:r>
          </a:p>
          <a:p>
            <a:pPr>
              <a:spcBef>
                <a:spcPts val="300"/>
              </a:spcBef>
            </a:pPr>
            <a:r>
              <a:rPr lang="en-US" sz="1700" dirty="0" smtClean="0">
                <a:latin typeface="Arial" panose="020B0604020202020204" pitchFamily="34" charset="0"/>
                <a:cs typeface="Arial" panose="020B0604020202020204" pitchFamily="34" charset="0"/>
              </a:rPr>
              <a:t>High density connectors (64 channels)</a:t>
            </a:r>
          </a:p>
          <a:p>
            <a:pPr>
              <a:spcBef>
                <a:spcPts val="300"/>
              </a:spcBef>
            </a:pPr>
            <a:r>
              <a:rPr lang="en-US" sz="1700" dirty="0" smtClean="0">
                <a:latin typeface="Arial" panose="020B0604020202020204" pitchFamily="34" charset="0"/>
                <a:cs typeface="Arial" panose="020B0604020202020204" pitchFamily="34" charset="0"/>
              </a:rPr>
              <a:t>Halogen free materials </a:t>
            </a:r>
            <a:endParaRPr lang="en-US" sz="1700" dirty="0">
              <a:latin typeface="Arial" panose="020B0604020202020204" pitchFamily="34" charset="0"/>
              <a:cs typeface="Arial" panose="020B0604020202020204" pitchFamily="34" charset="0"/>
            </a:endParaRPr>
          </a:p>
        </p:txBody>
      </p:sp>
      <p:pic>
        <p:nvPicPr>
          <p:cNvPr id="3074" name="Picture 2" descr="C:\Users\jhthomas\Desktop\Padplane\IMG_20160908_121152.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89313" y="884904"/>
            <a:ext cx="5413012" cy="5486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jhthomas\Desktop\New PadPlane Aug 2016\IMG_20160908_121346.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257800" y="884904"/>
            <a:ext cx="3564799"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955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Vacuum Check of </a:t>
            </a:r>
            <a:r>
              <a:rPr lang="en-US" dirty="0" err="1" smtClean="0"/>
              <a:t>Padplane</a:t>
            </a:r>
            <a:endParaRPr lang="en-US" dirty="0"/>
          </a:p>
        </p:txBody>
      </p:sp>
      <p:sp>
        <p:nvSpPr>
          <p:cNvPr id="3" name="Content Placeholder 2"/>
          <p:cNvSpPr>
            <a:spLocks noGrp="1"/>
          </p:cNvSpPr>
          <p:nvPr>
            <p:ph idx="1"/>
          </p:nvPr>
        </p:nvSpPr>
        <p:spPr>
          <a:xfrm>
            <a:off x="6096000" y="1624013"/>
            <a:ext cx="2743199" cy="4243387"/>
          </a:xfrm>
        </p:spPr>
        <p:txBody>
          <a:bodyPr/>
          <a:lstStyle/>
          <a:p>
            <a:r>
              <a:rPr lang="en-US" dirty="0">
                <a:latin typeface="Arial" panose="020B0604020202020204" pitchFamily="34" charset="0"/>
                <a:cs typeface="Arial" panose="020B0604020202020204" pitchFamily="34" charset="0"/>
                <a:sym typeface="Symbol"/>
              </a:rPr>
              <a:t>Vacuum integrity </a:t>
            </a:r>
            <a:r>
              <a:rPr lang="en-US" dirty="0" smtClean="0">
                <a:latin typeface="Arial" panose="020B0604020202020204" pitchFamily="34" charset="0"/>
                <a:cs typeface="Arial" panose="020B0604020202020204" pitchFamily="34" charset="0"/>
                <a:sym typeface="Symbol"/>
              </a:rPr>
              <a:t>check </a:t>
            </a:r>
            <a:r>
              <a:rPr lang="en-US" dirty="0">
                <a:latin typeface="Arial" panose="020B0604020202020204" pitchFamily="34" charset="0"/>
                <a:cs typeface="Arial" panose="020B0604020202020204" pitchFamily="34" charset="0"/>
                <a:sym typeface="Symbol"/>
              </a:rPr>
              <a:t>with prototype </a:t>
            </a:r>
            <a:r>
              <a:rPr lang="en-US" dirty="0" err="1" smtClean="0">
                <a:latin typeface="Arial" panose="020B0604020202020204" pitchFamily="34" charset="0"/>
                <a:cs typeface="Arial" panose="020B0604020202020204" pitchFamily="34" charset="0"/>
                <a:sym typeface="Symbol"/>
              </a:rPr>
              <a:t>padplane</a:t>
            </a:r>
            <a:endParaRPr lang="en-US" dirty="0" smtClean="0">
              <a:latin typeface="Arial" panose="020B0604020202020204" pitchFamily="34" charset="0"/>
              <a:cs typeface="Arial" panose="020B0604020202020204" pitchFamily="34" charset="0"/>
              <a:sym typeface="Symbol"/>
            </a:endParaRPr>
          </a:p>
          <a:p>
            <a:endParaRPr lang="en-US" dirty="0">
              <a:latin typeface="Arial" panose="020B0604020202020204" pitchFamily="34" charset="0"/>
              <a:cs typeface="Arial" panose="020B0604020202020204" pitchFamily="34" charset="0"/>
              <a:sym typeface="Symbol"/>
            </a:endParaRPr>
          </a:p>
          <a:p>
            <a:r>
              <a:rPr lang="en-US" dirty="0" smtClean="0">
                <a:latin typeface="Arial" panose="020B0604020202020204" pitchFamily="34" charset="0"/>
                <a:cs typeface="Arial" panose="020B0604020202020204" pitchFamily="34" charset="0"/>
              </a:rPr>
              <a:t>Granite tables typically flat to 5 </a:t>
            </a:r>
            <a:r>
              <a:rPr lang="en-US" dirty="0" smtClean="0">
                <a:latin typeface="Arial" panose="020B0604020202020204" pitchFamily="34" charset="0"/>
                <a:cs typeface="Arial" panose="020B0604020202020204" pitchFamily="34" charset="0"/>
                <a:sym typeface="Symbol"/>
              </a:rPr>
              <a:t>m</a:t>
            </a:r>
          </a:p>
          <a:p>
            <a:endParaRPr lang="en-US" dirty="0" smtClean="0">
              <a:latin typeface="Arial" panose="020B0604020202020204" pitchFamily="34" charset="0"/>
              <a:cs typeface="Arial" panose="020B0604020202020204" pitchFamily="34" charset="0"/>
              <a:sym typeface="Symbol"/>
            </a:endParaRPr>
          </a:p>
          <a:p>
            <a:r>
              <a:rPr lang="en-US" dirty="0" smtClean="0">
                <a:latin typeface="Arial" panose="020B0604020202020204" pitchFamily="34" charset="0"/>
                <a:cs typeface="Arial" panose="020B0604020202020204" pitchFamily="34" charset="0"/>
                <a:sym typeface="Symbol"/>
              </a:rPr>
              <a:t>Use vacuum to hold </a:t>
            </a:r>
            <a:r>
              <a:rPr lang="en-US" dirty="0" err="1" smtClean="0">
                <a:latin typeface="Arial" panose="020B0604020202020204" pitchFamily="34" charset="0"/>
                <a:cs typeface="Arial" panose="020B0604020202020204" pitchFamily="34" charset="0"/>
                <a:sym typeface="Symbol"/>
              </a:rPr>
              <a:t>padplane</a:t>
            </a:r>
            <a:r>
              <a:rPr lang="en-US" dirty="0" smtClean="0">
                <a:latin typeface="Arial" panose="020B0604020202020204" pitchFamily="34" charset="0"/>
                <a:cs typeface="Arial" panose="020B0604020202020204" pitchFamily="34" charset="0"/>
                <a:sym typeface="Symbol"/>
              </a:rPr>
              <a:t> on table</a:t>
            </a:r>
          </a:p>
          <a:p>
            <a:pPr lvl="1"/>
            <a:r>
              <a:rPr lang="en-US" dirty="0" smtClean="0">
                <a:latin typeface="Arial" panose="020B0604020202020204" pitchFamily="34" charset="0"/>
                <a:cs typeface="Arial" panose="020B0604020202020204" pitchFamily="34" charset="0"/>
                <a:sym typeface="Symbol"/>
              </a:rPr>
              <a:t>while gluing to </a:t>
            </a:r>
            <a:r>
              <a:rPr lang="en-US" dirty="0" err="1" smtClean="0">
                <a:latin typeface="Arial" panose="020B0604020202020204" pitchFamily="34" charset="0"/>
                <a:cs typeface="Arial" panose="020B0604020202020204" pitchFamily="34" charset="0"/>
                <a:sym typeface="Symbol"/>
              </a:rPr>
              <a:t>strongback</a:t>
            </a:r>
            <a:endParaRPr lang="en-US" dirty="0">
              <a:latin typeface="Arial" panose="020B0604020202020204" pitchFamily="34" charset="0"/>
              <a:cs typeface="Arial" panose="020B0604020202020204" pitchFamily="34" charset="0"/>
              <a:sym typeface="Symbol"/>
            </a:endParaRPr>
          </a:p>
          <a:p>
            <a:endParaRPr lang="en-US" dirty="0">
              <a:latin typeface="Arial" panose="020B0604020202020204" pitchFamily="34" charset="0"/>
              <a:cs typeface="Arial" panose="020B0604020202020204" pitchFamily="34" charset="0"/>
              <a:sym typeface="Symbol"/>
            </a:endParaRPr>
          </a:p>
          <a:p>
            <a:pPr>
              <a:buFont typeface="Wingdings" panose="05000000000000000000" pitchFamily="2" charset="2"/>
              <a:buChar char="ü"/>
            </a:pPr>
            <a:r>
              <a:rPr lang="en-US" dirty="0" smtClean="0">
                <a:solidFill>
                  <a:srgbClr val="FF0000"/>
                </a:solidFill>
                <a:latin typeface="Arial" panose="020B0604020202020204" pitchFamily="34" charset="0"/>
                <a:cs typeface="Arial" panose="020B0604020202020204" pitchFamily="34" charset="0"/>
                <a:sym typeface="Symbol"/>
              </a:rPr>
              <a:t> </a:t>
            </a:r>
            <a:r>
              <a:rPr lang="en-US" dirty="0" smtClean="0">
                <a:latin typeface="Arial" panose="020B0604020202020204" pitchFamily="34" charset="0"/>
                <a:cs typeface="Arial" panose="020B0604020202020204" pitchFamily="34" charset="0"/>
                <a:sym typeface="Symbol"/>
              </a:rPr>
              <a:t>Good    </a:t>
            </a:r>
            <a:r>
              <a:rPr lang="en-US" sz="1600" dirty="0" smtClean="0">
                <a:latin typeface="Arial" panose="020B0604020202020204" pitchFamily="34" charset="0"/>
                <a:cs typeface="Arial" panose="020B0604020202020204" pitchFamily="34" charset="0"/>
                <a:sym typeface="Symbol"/>
              </a:rPr>
              <a:t>09/01/2016</a:t>
            </a:r>
            <a:endParaRPr lang="en-US" sz="1600" dirty="0">
              <a:latin typeface="Arial" panose="020B0604020202020204" pitchFamily="34" charset="0"/>
              <a:cs typeface="Arial" panose="020B0604020202020204" pitchFamily="34" charset="0"/>
              <a:sym typeface="Symbol"/>
            </a:endParaRPr>
          </a:p>
          <a:p>
            <a:pPr marL="0" indent="0">
              <a:buNone/>
            </a:pPr>
            <a:endParaRPr lang="en-US" dirty="0" smtClean="0">
              <a:latin typeface="Arial" panose="020B0604020202020204" pitchFamily="34" charset="0"/>
              <a:cs typeface="Arial" panose="020B0604020202020204" pitchFamily="34" charset="0"/>
              <a:sym typeface="Symbol"/>
            </a:endParaRPr>
          </a:p>
        </p:txBody>
      </p:sp>
      <p:pic>
        <p:nvPicPr>
          <p:cNvPr id="4098" name="Picture 2" descr="C:\Users\jhthomas\Desktop\New PadPlane Aug 2016\IMG_0137.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33400" y="1468582"/>
            <a:ext cx="5382492" cy="4326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1803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15250" cy="534988"/>
          </a:xfrm>
        </p:spPr>
        <p:txBody>
          <a:bodyPr/>
          <a:lstStyle/>
          <a:p>
            <a:r>
              <a:rPr lang="en-US" dirty="0" err="1" smtClean="0"/>
              <a:t>Strongback</a:t>
            </a:r>
            <a:r>
              <a:rPr lang="en-US" dirty="0" smtClean="0"/>
              <a:t> Construction is Complete  </a:t>
            </a:r>
            <a:r>
              <a:rPr lang="en-US" sz="2400" dirty="0" smtClean="0"/>
              <a:t>30 of 30</a:t>
            </a:r>
            <a:endParaRPr lang="en-US" sz="2400" dirty="0"/>
          </a:p>
        </p:txBody>
      </p:sp>
      <p:pic>
        <p:nvPicPr>
          <p:cNvPr id="22530" name="Picture 34" descr="itpc_strongback_UT_finished_001"/>
          <p:cNvPicPr>
            <a:picLocks noChangeAspect="1" noChangeArrowheads="1"/>
          </p:cNvPicPr>
          <p:nvPr/>
        </p:nvPicPr>
        <p:blipFill>
          <a:blip r:embed="rId3" cstate="print">
            <a:extLst>
              <a:ext uri="{28A0092B-C50C-407E-A947-70E740481C1C}">
                <a14:useLocalDpi xmlns:a14="http://schemas.microsoft.com/office/drawing/2010/main" val="0"/>
              </a:ext>
            </a:extLst>
          </a:blip>
          <a:srcRect l="-710" r="-84"/>
          <a:stretch>
            <a:fillRect/>
          </a:stretch>
        </p:blipFill>
        <p:spPr bwMode="auto">
          <a:xfrm>
            <a:off x="353595" y="1143000"/>
            <a:ext cx="3227388" cy="4343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5"/>
          <p:cNvSpPr>
            <a:spLocks noChangeArrowheads="1"/>
          </p:cNvSpPr>
          <p:nvPr/>
        </p:nvSpPr>
        <p:spPr bwMode="auto">
          <a:xfrm>
            <a:off x="685800" y="5692914"/>
            <a:ext cx="7848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bmk="_Toc410773777">
                <a:ln>
                  <a:noFill/>
                </a:ln>
                <a:solidFill>
                  <a:schemeClr val="tx1"/>
                </a:solidFill>
                <a:effectLst/>
                <a:latin typeface="Arial" panose="020B0604020202020204" pitchFamily="34" charset="0"/>
                <a:ea typeface="Times New Roman" panose="02020603050405020304" pitchFamily="18" charset="0"/>
              </a:rPr>
              <a:t>A prototype inner sector strongback is shown during fabrication at the University of Texas (circa 2013).  The sector was machined out of a single piece of aluminum. Dimensions are: ~27 inches tall, ~25 inches wide and weight </a:t>
            </a:r>
            <a:r>
              <a:rPr lang="en-US" altLang="en-US" sz="1000" dirty="0" smtClean="0" bmk="_Toc410773777">
                <a:ea typeface="Times New Roman" panose="02020603050405020304" pitchFamily="18" charset="0"/>
              </a:rPr>
              <a:t>55</a:t>
            </a:r>
            <a:r>
              <a:rPr kumimoji="0" lang="en-US" altLang="en-US" sz="1000" b="0" i="0" u="none" strike="noStrike" cap="none" normalizeH="0" baseline="0" dirty="0" smtClean="0" bmk="_Toc410773777">
                <a:ln>
                  <a:noFill/>
                </a:ln>
                <a:solidFill>
                  <a:schemeClr val="tx1"/>
                </a:solidFill>
                <a:effectLst/>
                <a:latin typeface="Arial" panose="020B0604020202020204" pitchFamily="34" charset="0"/>
                <a:ea typeface="Times New Roman" panose="02020603050405020304" pitchFamily="18" charset="0"/>
              </a:rPr>
              <a:t> lbs.  The sector is viewed from the backside; the side upon which the electronics and cooling manifolds will eventually be mounted.</a:t>
            </a:r>
            <a:r>
              <a:rPr kumimoji="0" lang="en-US" altLang="en-US" sz="1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More recently, 30 production</a:t>
            </a:r>
            <a:r>
              <a:rPr kumimoji="0" lang="en-US" altLang="en-US" sz="1000" b="0" i="0" u="none" strike="noStrike" cap="none" normalizeH="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000" b="0" i="0" u="none" strike="noStrike" cap="none" normalizeH="0" dirty="0" err="1" smtClean="0">
                <a:ln>
                  <a:noFill/>
                </a:ln>
                <a:solidFill>
                  <a:schemeClr val="tx1"/>
                </a:solidFill>
                <a:effectLst/>
                <a:latin typeface="Arial" panose="020B0604020202020204" pitchFamily="34" charset="0"/>
                <a:ea typeface="Times New Roman" panose="02020603050405020304" pitchFamily="18" charset="0"/>
              </a:rPr>
              <a:t>strongbacks</a:t>
            </a:r>
            <a:r>
              <a:rPr kumimoji="0" lang="en-US" altLang="en-US" sz="1000" b="0" i="0" u="none" strike="noStrike" cap="none" normalizeH="0" dirty="0" smtClean="0">
                <a:ln>
                  <a:noFill/>
                </a:ln>
                <a:solidFill>
                  <a:schemeClr val="tx1"/>
                </a:solidFill>
                <a:effectLst/>
                <a:latin typeface="Arial" panose="020B0604020202020204" pitchFamily="34" charset="0"/>
                <a:ea typeface="Times New Roman" panose="02020603050405020304" pitchFamily="18" charset="0"/>
              </a:rPr>
              <a:t> were completed at IMT Precision Machine, Hayward CA and received on  08/01/2016.</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5123" name="Picture 3" descr="C:\Users\jhthomas\Desktop\STAR\TPCUpgrade\BNL_Drawings\24a3685_rev_e_Strongback_Assembly\StrongbackDrawing.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647487" y="1148542"/>
            <a:ext cx="5496513"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1153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Wiremounts</a:t>
            </a:r>
            <a:endParaRPr lang="en-US" dirty="0"/>
          </a:p>
        </p:txBody>
      </p:sp>
      <p:sp>
        <p:nvSpPr>
          <p:cNvPr id="3" name="Content Placeholder 2"/>
          <p:cNvSpPr>
            <a:spLocks noGrp="1"/>
          </p:cNvSpPr>
          <p:nvPr>
            <p:ph idx="1"/>
          </p:nvPr>
        </p:nvSpPr>
        <p:spPr>
          <a:xfrm>
            <a:off x="685800" y="862013"/>
            <a:ext cx="8153400" cy="4243387"/>
          </a:xfrm>
        </p:spPr>
        <p:txBody>
          <a:bodyPr/>
          <a:lstStyle/>
          <a:p>
            <a:r>
              <a:rPr lang="en-US" dirty="0" smtClean="0"/>
              <a:t>The Anode wires, </a:t>
            </a:r>
            <a:r>
              <a:rPr lang="en-US" dirty="0" smtClean="0"/>
              <a:t>Cathode</a:t>
            </a:r>
            <a:r>
              <a:rPr lang="en-US" dirty="0" smtClean="0"/>
              <a:t> </a:t>
            </a:r>
            <a:r>
              <a:rPr lang="en-US" dirty="0" smtClean="0"/>
              <a:t>Wires, and Gated Grid wires are mounted  on structures attached to the sides of the </a:t>
            </a:r>
            <a:r>
              <a:rPr lang="en-US" dirty="0" err="1" smtClean="0"/>
              <a:t>strongback</a:t>
            </a:r>
            <a:endParaRPr lang="en-US" dirty="0"/>
          </a:p>
          <a:p>
            <a:pPr lvl="1"/>
            <a:r>
              <a:rPr lang="en-US" dirty="0" smtClean="0"/>
              <a:t>A total of 8 </a:t>
            </a:r>
            <a:r>
              <a:rPr lang="en-US" dirty="0" err="1" smtClean="0"/>
              <a:t>wiremount</a:t>
            </a:r>
            <a:r>
              <a:rPr lang="en-US" dirty="0" smtClean="0"/>
              <a:t> parts – 4 left, 4 right</a:t>
            </a:r>
          </a:p>
          <a:p>
            <a:pPr lvl="1"/>
            <a:r>
              <a:rPr lang="en-US" dirty="0"/>
              <a:t>4</a:t>
            </a:r>
            <a:r>
              <a:rPr lang="en-US" dirty="0" smtClean="0"/>
              <a:t> of the 8 contain circuit traces and electronic PCB boards </a:t>
            </a:r>
            <a:r>
              <a:rPr lang="en-US" sz="1200" dirty="0" smtClean="0"/>
              <a:t>(i.e. EE required)</a:t>
            </a:r>
          </a:p>
          <a:p>
            <a:pPr lvl="1"/>
            <a:r>
              <a:rPr lang="en-US" dirty="0"/>
              <a:t>4</a:t>
            </a:r>
            <a:r>
              <a:rPr lang="en-US" dirty="0" smtClean="0"/>
              <a:t> of the 8 are blank G10 boards or Aluminum (with insulator boards)</a:t>
            </a:r>
            <a:endParaRPr lang="en-US" sz="1200" dirty="0" smtClean="0"/>
          </a:p>
          <a:p>
            <a:r>
              <a:rPr lang="en-US" dirty="0" smtClean="0"/>
              <a:t>Construction of the </a:t>
            </a:r>
            <a:r>
              <a:rPr lang="en-US" dirty="0" err="1" smtClean="0"/>
              <a:t>Wiremount</a:t>
            </a:r>
            <a:r>
              <a:rPr lang="en-US" dirty="0" smtClean="0"/>
              <a:t> parts is complete, final QA in progress</a:t>
            </a:r>
          </a:p>
          <a:p>
            <a:pPr lvl="1"/>
            <a:r>
              <a:rPr lang="en-US" dirty="0" smtClean="0"/>
              <a:t>Bonding of </a:t>
            </a:r>
            <a:r>
              <a:rPr lang="en-US" dirty="0" err="1" smtClean="0"/>
              <a:t>Wiremounts</a:t>
            </a:r>
            <a:r>
              <a:rPr lang="en-US" dirty="0" smtClean="0"/>
              <a:t> to </a:t>
            </a:r>
            <a:r>
              <a:rPr lang="en-US" dirty="0" err="1" smtClean="0"/>
              <a:t>strongback</a:t>
            </a:r>
            <a:r>
              <a:rPr lang="en-US" dirty="0" smtClean="0"/>
              <a:t> to be done @ lbl.gov</a:t>
            </a:r>
          </a:p>
        </p:txBody>
      </p:sp>
      <p:pic>
        <p:nvPicPr>
          <p:cNvPr id="4" name="Picture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a:off x="5334000" y="2998153"/>
            <a:ext cx="3429000" cy="3429000"/>
          </a:xfrm>
          <a:prstGeom prst="rect">
            <a:avLst/>
          </a:prstGeom>
        </p:spPr>
      </p:pic>
      <p:pic>
        <p:nvPicPr>
          <p:cNvPr id="5" name="Picture 4"/>
          <p:cNvPicPr>
            <a:picLocks noChangeAspect="1"/>
          </p:cNvPicPr>
          <p:nvPr/>
        </p:nvPicPr>
        <p:blipFill>
          <a:blip r:embed="rId5" cstate="screen">
            <a:lum bright="3000"/>
            <a:extLst>
              <a:ext uri="{BEBA8EAE-BF5A-486C-A8C5-ECC9F3942E4B}">
                <a14:imgProps xmlns:a14="http://schemas.microsoft.com/office/drawing/2010/main">
                  <a14:imgLayer r:embed="rId6">
                    <a14:imgEffect>
                      <a14:saturation sat="66000"/>
                    </a14:imgEffect>
                    <a14:imgEffect>
                      <a14:brightnessContrast bright="4000"/>
                    </a14:imgEffect>
                  </a14:imgLayer>
                </a14:imgProps>
              </a:ext>
              <a:ext uri="{28A0092B-C50C-407E-A947-70E740481C1C}">
                <a14:useLocalDpi xmlns:a14="http://schemas.microsoft.com/office/drawing/2010/main"/>
              </a:ext>
            </a:extLst>
          </a:blip>
          <a:stretch>
            <a:fillRect/>
          </a:stretch>
        </p:blipFill>
        <p:spPr>
          <a:xfrm>
            <a:off x="381000" y="2998153"/>
            <a:ext cx="4572000" cy="3429000"/>
          </a:xfrm>
          <a:prstGeom prst="rect">
            <a:avLst/>
          </a:prstGeom>
        </p:spPr>
      </p:pic>
    </p:spTree>
    <p:extLst>
      <p:ext uri="{BB962C8B-B14F-4D97-AF65-F5344CB8AC3E}">
        <p14:creationId xmlns:p14="http://schemas.microsoft.com/office/powerpoint/2010/main" val="1406652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Breakdown</a:t>
            </a:r>
            <a:endParaRPr lang="en-US" dirty="0"/>
          </a:p>
        </p:txBody>
      </p:sp>
      <p:sp>
        <p:nvSpPr>
          <p:cNvPr id="3" name="Content Placeholder 2"/>
          <p:cNvSpPr>
            <a:spLocks noGrp="1"/>
          </p:cNvSpPr>
          <p:nvPr>
            <p:ph idx="1"/>
          </p:nvPr>
        </p:nvSpPr>
        <p:spPr>
          <a:xfrm>
            <a:off x="192155" y="1047588"/>
            <a:ext cx="5105400" cy="4243387"/>
          </a:xfrm>
        </p:spPr>
        <p:txBody>
          <a:bodyPr/>
          <a:lstStyle/>
          <a:p>
            <a:pPr>
              <a:spcBef>
                <a:spcPts val="1300"/>
              </a:spcBef>
            </a:pPr>
            <a:r>
              <a:rPr lang="en-US" dirty="0" err="1" smtClean="0"/>
              <a:t>Strongback</a:t>
            </a:r>
            <a:r>
              <a:rPr lang="en-US" dirty="0" smtClean="0"/>
              <a:t> Fabrication (outside vendor)</a:t>
            </a:r>
          </a:p>
          <a:p>
            <a:pPr>
              <a:spcBef>
                <a:spcPts val="1300"/>
              </a:spcBef>
            </a:pPr>
            <a:r>
              <a:rPr lang="en-US" dirty="0" err="1" smtClean="0"/>
              <a:t>Padplane</a:t>
            </a:r>
            <a:r>
              <a:rPr lang="en-US" dirty="0" smtClean="0"/>
              <a:t> Production (outside vendor)</a:t>
            </a:r>
          </a:p>
          <a:p>
            <a:pPr>
              <a:spcBef>
                <a:spcPts val="1300"/>
              </a:spcBef>
            </a:pPr>
            <a:r>
              <a:rPr lang="en-US" dirty="0" err="1" smtClean="0"/>
              <a:t>Padplane</a:t>
            </a:r>
            <a:r>
              <a:rPr lang="en-US" dirty="0" smtClean="0"/>
              <a:t> QA (BNL, just in time delivery)</a:t>
            </a:r>
          </a:p>
          <a:p>
            <a:pPr>
              <a:spcBef>
                <a:spcPts val="1300"/>
              </a:spcBef>
            </a:pPr>
            <a:r>
              <a:rPr lang="en-US" dirty="0" err="1" smtClean="0"/>
              <a:t>Wiremount</a:t>
            </a:r>
            <a:r>
              <a:rPr lang="en-US" dirty="0" smtClean="0"/>
              <a:t> Production (outside vendor)</a:t>
            </a:r>
          </a:p>
          <a:p>
            <a:pPr>
              <a:spcBef>
                <a:spcPts val="1300"/>
              </a:spcBef>
            </a:pPr>
            <a:r>
              <a:rPr lang="en-US" dirty="0" err="1" smtClean="0"/>
              <a:t>Wiremount</a:t>
            </a:r>
            <a:r>
              <a:rPr lang="en-US" dirty="0" smtClean="0"/>
              <a:t> QA (BNL, just in time delivery)</a:t>
            </a:r>
          </a:p>
          <a:p>
            <a:pPr>
              <a:spcBef>
                <a:spcPts val="1300"/>
              </a:spcBef>
            </a:pPr>
            <a:r>
              <a:rPr lang="en-US" dirty="0" err="1" smtClean="0">
                <a:solidFill>
                  <a:srgbClr val="0033CC"/>
                </a:solidFill>
              </a:rPr>
              <a:t>Padplane</a:t>
            </a:r>
            <a:r>
              <a:rPr lang="en-US" dirty="0" smtClean="0">
                <a:solidFill>
                  <a:srgbClr val="0033CC"/>
                </a:solidFill>
              </a:rPr>
              <a:t> Bonding to </a:t>
            </a:r>
            <a:r>
              <a:rPr lang="en-US" dirty="0" err="1" smtClean="0">
                <a:solidFill>
                  <a:srgbClr val="0033CC"/>
                </a:solidFill>
              </a:rPr>
              <a:t>strongback</a:t>
            </a:r>
            <a:r>
              <a:rPr lang="en-US" dirty="0" smtClean="0">
                <a:solidFill>
                  <a:srgbClr val="0033CC"/>
                </a:solidFill>
              </a:rPr>
              <a:t> (LBL)</a:t>
            </a:r>
          </a:p>
          <a:p>
            <a:pPr>
              <a:spcBef>
                <a:spcPts val="1300"/>
              </a:spcBef>
            </a:pPr>
            <a:r>
              <a:rPr lang="en-US" dirty="0" err="1" smtClean="0">
                <a:solidFill>
                  <a:srgbClr val="0033CC"/>
                </a:solidFill>
              </a:rPr>
              <a:t>Wiremount</a:t>
            </a:r>
            <a:r>
              <a:rPr lang="en-US" dirty="0" smtClean="0">
                <a:solidFill>
                  <a:srgbClr val="0033CC"/>
                </a:solidFill>
              </a:rPr>
              <a:t> Bonding to </a:t>
            </a:r>
            <a:r>
              <a:rPr lang="en-US" dirty="0" err="1" smtClean="0">
                <a:solidFill>
                  <a:srgbClr val="0033CC"/>
                </a:solidFill>
              </a:rPr>
              <a:t>strongback</a:t>
            </a:r>
            <a:r>
              <a:rPr lang="en-US" dirty="0" smtClean="0">
                <a:solidFill>
                  <a:srgbClr val="0033CC"/>
                </a:solidFill>
              </a:rPr>
              <a:t> (LBL)</a:t>
            </a:r>
          </a:p>
          <a:p>
            <a:pPr>
              <a:spcBef>
                <a:spcPts val="1300"/>
              </a:spcBef>
            </a:pPr>
            <a:r>
              <a:rPr lang="en-US" dirty="0" smtClean="0">
                <a:solidFill>
                  <a:srgbClr val="0033CC"/>
                </a:solidFill>
              </a:rPr>
              <a:t>Sector Metrology &amp; QA (mechanical) (LBL)</a:t>
            </a:r>
          </a:p>
          <a:p>
            <a:pPr>
              <a:spcBef>
                <a:spcPts val="1300"/>
              </a:spcBef>
            </a:pPr>
            <a:r>
              <a:rPr lang="en-US" dirty="0" smtClean="0"/>
              <a:t>Wire Winding (Shandong Univ., China)</a:t>
            </a:r>
          </a:p>
          <a:p>
            <a:pPr>
              <a:spcBef>
                <a:spcPts val="1300"/>
              </a:spcBef>
            </a:pPr>
            <a:r>
              <a:rPr lang="en-US" dirty="0" smtClean="0"/>
              <a:t>Wire Bonding (Shandong Univ., China)</a:t>
            </a:r>
          </a:p>
          <a:p>
            <a:pPr>
              <a:spcBef>
                <a:spcPts val="1300"/>
              </a:spcBef>
            </a:pPr>
            <a:r>
              <a:rPr lang="en-US" dirty="0" smtClean="0"/>
              <a:t>Wire Tension &amp; QA (tedious) (SDU, China)</a:t>
            </a:r>
          </a:p>
          <a:p>
            <a:pPr>
              <a:spcBef>
                <a:spcPts val="1300"/>
              </a:spcBef>
            </a:pPr>
            <a:r>
              <a:rPr lang="en-US" baseline="30000" dirty="0" smtClean="0"/>
              <a:t>55</a:t>
            </a:r>
            <a:r>
              <a:rPr lang="en-US" dirty="0" smtClean="0"/>
              <a:t>Fe Source tests, gain check (BNL)</a:t>
            </a:r>
          </a:p>
          <a:p>
            <a:pPr>
              <a:spcBef>
                <a:spcPts val="1300"/>
              </a:spcBef>
            </a:pPr>
            <a:r>
              <a:rPr lang="en-US" dirty="0" smtClean="0"/>
              <a:t>Installation &amp; Integration w/ TPC (BNL)</a:t>
            </a:r>
            <a:endParaRPr lang="en-US" dirty="0"/>
          </a:p>
        </p:txBody>
      </p:sp>
      <p:pic>
        <p:nvPicPr>
          <p:cNvPr id="4" name="Picture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a:off x="5334000" y="2998153"/>
            <a:ext cx="3429000" cy="3429000"/>
          </a:xfrm>
          <a:prstGeom prst="rect">
            <a:avLst/>
          </a:prstGeom>
        </p:spPr>
      </p:pic>
    </p:spTree>
    <p:extLst>
      <p:ext uri="{BB962C8B-B14F-4D97-AF65-F5344CB8AC3E}">
        <p14:creationId xmlns:p14="http://schemas.microsoft.com/office/powerpoint/2010/main" val="4116661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Parts and Pieces @ lbl.gov</a:t>
            </a:r>
            <a:endParaRPr lang="en-US" dirty="0"/>
          </a:p>
        </p:txBody>
      </p:sp>
      <p:pic>
        <p:nvPicPr>
          <p:cNvPr id="717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8686800" cy="4284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961322" y="5615226"/>
            <a:ext cx="5221355" cy="738664"/>
          </a:xfrm>
          <a:prstGeom prst="rect">
            <a:avLst/>
          </a:prstGeom>
          <a:solidFill>
            <a:srgbClr val="FFFFCC"/>
          </a:solidFill>
          <a:ln w="9525">
            <a:solidFill>
              <a:schemeClr val="tx1"/>
            </a:solidFill>
          </a:ln>
        </p:spPr>
        <p:txBody>
          <a:bodyPr wrap="square" rtlCol="0">
            <a:spAutoFit/>
          </a:bodyPr>
          <a:lstStyle/>
          <a:p>
            <a:pPr algn="ctr">
              <a:lnSpc>
                <a:spcPct val="100000"/>
              </a:lnSpc>
            </a:pPr>
            <a:r>
              <a:rPr lang="en-US" sz="1400" dirty="0"/>
              <a:t>All parts in Berkeley, with exceptions noted above</a:t>
            </a:r>
          </a:p>
          <a:p>
            <a:pPr algn="ctr">
              <a:lnSpc>
                <a:spcPct val="100000"/>
              </a:lnSpc>
            </a:pPr>
            <a:r>
              <a:rPr lang="en-US" sz="1400" dirty="0"/>
              <a:t>Prototype </a:t>
            </a:r>
            <a:r>
              <a:rPr lang="en-US" sz="1400" dirty="0" smtClean="0"/>
              <a:t>sets became available </a:t>
            </a:r>
            <a:r>
              <a:rPr lang="en-US" sz="1400" dirty="0"/>
              <a:t>at start of Fiscal Year</a:t>
            </a:r>
          </a:p>
          <a:p>
            <a:pPr algn="ctr">
              <a:lnSpc>
                <a:spcPct val="100000"/>
              </a:lnSpc>
            </a:pPr>
            <a:r>
              <a:rPr lang="en-US" sz="1400" dirty="0" smtClean="0"/>
              <a:t>Production sets </a:t>
            </a:r>
            <a:r>
              <a:rPr lang="en-US" sz="1400" dirty="0"/>
              <a:t>became </a:t>
            </a:r>
            <a:r>
              <a:rPr lang="en-US" sz="1400" dirty="0" smtClean="0"/>
              <a:t>available at </a:t>
            </a:r>
            <a:r>
              <a:rPr lang="en-US" sz="1400" dirty="0"/>
              <a:t>start of Calendar </a:t>
            </a:r>
            <a:r>
              <a:rPr lang="en-US" sz="1400" dirty="0" smtClean="0"/>
              <a:t>Year</a:t>
            </a:r>
          </a:p>
        </p:txBody>
      </p:sp>
    </p:spTree>
    <p:extLst>
      <p:ext uri="{BB962C8B-B14F-4D97-AF65-F5344CB8AC3E}">
        <p14:creationId xmlns:p14="http://schemas.microsoft.com/office/powerpoint/2010/main" val="21974696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Drivers</a:t>
            </a:r>
            <a:endParaRPr lang="en-US" dirty="0"/>
          </a:p>
        </p:txBody>
      </p:sp>
      <p:sp>
        <p:nvSpPr>
          <p:cNvPr id="3" name="Content Placeholder 2"/>
          <p:cNvSpPr>
            <a:spLocks noGrp="1"/>
          </p:cNvSpPr>
          <p:nvPr>
            <p:ph idx="1"/>
          </p:nvPr>
        </p:nvSpPr>
        <p:spPr>
          <a:xfrm>
            <a:off x="433347" y="914400"/>
            <a:ext cx="8382000" cy="5562600"/>
          </a:xfrm>
        </p:spPr>
        <p:txBody>
          <a:bodyPr/>
          <a:lstStyle/>
          <a:p>
            <a:r>
              <a:rPr lang="en-US" dirty="0" err="1" smtClean="0"/>
              <a:t>Strongback</a:t>
            </a:r>
            <a:r>
              <a:rPr lang="en-US" dirty="0" err="1"/>
              <a:t>s</a:t>
            </a:r>
            <a:endParaRPr lang="en-US" dirty="0" smtClean="0"/>
          </a:p>
          <a:p>
            <a:pPr lvl="1"/>
            <a:r>
              <a:rPr lang="en-US" dirty="0" smtClean="0"/>
              <a:t>We went to </a:t>
            </a:r>
            <a:r>
              <a:rPr lang="en-US" dirty="0"/>
              <a:t>an outside vendor </a:t>
            </a:r>
            <a:r>
              <a:rPr lang="en-US" dirty="0" smtClean="0"/>
              <a:t>… they gave us very fast turn around</a:t>
            </a:r>
          </a:p>
          <a:p>
            <a:pPr lvl="2">
              <a:buFont typeface="Wingdings" panose="05000000000000000000" pitchFamily="2" charset="2"/>
              <a:buChar char="ü"/>
            </a:pPr>
            <a:r>
              <a:rPr lang="en-US" dirty="0" smtClean="0">
                <a:solidFill>
                  <a:srgbClr val="FF0000"/>
                </a:solidFill>
                <a:latin typeface="Arial" panose="020B0604020202020204" pitchFamily="34" charset="0"/>
                <a:cs typeface="Arial" panose="020B0604020202020204" pitchFamily="34" charset="0"/>
                <a:sym typeface="Symbol"/>
              </a:rPr>
              <a:t> </a:t>
            </a:r>
            <a:r>
              <a:rPr lang="en-US" dirty="0" smtClean="0"/>
              <a:t>Construction &amp; QA complete: survey &amp; quality looks good</a:t>
            </a:r>
          </a:p>
          <a:p>
            <a:pPr lvl="2">
              <a:buFont typeface="Wingdings" panose="05000000000000000000" pitchFamily="2" charset="2"/>
              <a:buChar char="ü"/>
            </a:pPr>
            <a:r>
              <a:rPr lang="en-US" dirty="0" smtClean="0">
                <a:solidFill>
                  <a:srgbClr val="FF0000"/>
                </a:solidFill>
              </a:rPr>
              <a:t> </a:t>
            </a:r>
            <a:r>
              <a:rPr lang="en-US" dirty="0" err="1" smtClean="0"/>
              <a:t>Strongbacks</a:t>
            </a:r>
            <a:r>
              <a:rPr lang="en-US" dirty="0" smtClean="0"/>
              <a:t> </a:t>
            </a:r>
            <a:r>
              <a:rPr lang="en-US" dirty="0"/>
              <a:t>in storage </a:t>
            </a:r>
            <a:r>
              <a:rPr lang="en-US" dirty="0" smtClean="0"/>
              <a:t>at vendor or at LBL since August </a:t>
            </a:r>
            <a:endParaRPr lang="en-US" dirty="0"/>
          </a:p>
          <a:p>
            <a:r>
              <a:rPr lang="en-US" dirty="0" err="1" smtClean="0"/>
              <a:t>Padplane</a:t>
            </a:r>
            <a:r>
              <a:rPr lang="en-US" dirty="0" smtClean="0"/>
              <a:t> &amp; </a:t>
            </a:r>
            <a:r>
              <a:rPr lang="en-US" dirty="0" err="1" smtClean="0"/>
              <a:t>Wiremounts</a:t>
            </a:r>
            <a:endParaRPr lang="en-US" dirty="0" smtClean="0"/>
          </a:p>
          <a:p>
            <a:pPr lvl="1"/>
            <a:r>
              <a:rPr lang="en-US" dirty="0" smtClean="0"/>
              <a:t>We went to an outside vendor for basic fabrication of parts.  Soldering of connectors and QA are the rate limiting steps</a:t>
            </a:r>
          </a:p>
          <a:p>
            <a:pPr lvl="2">
              <a:buFont typeface="Wingdings" panose="05000000000000000000" pitchFamily="2" charset="2"/>
              <a:buChar char="ü"/>
            </a:pPr>
            <a:r>
              <a:rPr lang="en-US" dirty="0" smtClean="0">
                <a:solidFill>
                  <a:srgbClr val="FF0000"/>
                </a:solidFill>
              </a:rPr>
              <a:t> </a:t>
            </a:r>
            <a:r>
              <a:rPr lang="en-US" dirty="0" smtClean="0"/>
              <a:t>Construction is complete: as-built-dimensions look good</a:t>
            </a:r>
          </a:p>
          <a:p>
            <a:pPr lvl="2">
              <a:buFont typeface="Wingdings" panose="05000000000000000000" pitchFamily="2" charset="2"/>
              <a:buChar char="ü"/>
            </a:pPr>
            <a:r>
              <a:rPr lang="en-US" dirty="0" smtClean="0">
                <a:solidFill>
                  <a:schemeClr val="bg1">
                    <a:lumMod val="50000"/>
                  </a:schemeClr>
                </a:solidFill>
              </a:rPr>
              <a:t> </a:t>
            </a:r>
            <a:r>
              <a:rPr lang="en-US" dirty="0" smtClean="0"/>
              <a:t>8 of 10 parts complete, 2 pieces delivered just-in-time but have surplus</a:t>
            </a:r>
          </a:p>
          <a:p>
            <a:r>
              <a:rPr lang="en-US" dirty="0" smtClean="0"/>
              <a:t>Bonding of </a:t>
            </a:r>
            <a:r>
              <a:rPr lang="en-US" dirty="0" err="1" smtClean="0"/>
              <a:t>padplane</a:t>
            </a:r>
            <a:r>
              <a:rPr lang="en-US" dirty="0" smtClean="0"/>
              <a:t> and </a:t>
            </a:r>
            <a:r>
              <a:rPr lang="en-US" dirty="0" err="1" smtClean="0"/>
              <a:t>wiremounts</a:t>
            </a:r>
            <a:r>
              <a:rPr lang="en-US" dirty="0" smtClean="0"/>
              <a:t> to </a:t>
            </a:r>
            <a:r>
              <a:rPr lang="en-US" dirty="0" err="1" smtClean="0"/>
              <a:t>strongbacks</a:t>
            </a:r>
            <a:r>
              <a:rPr lang="en-US" dirty="0" smtClean="0"/>
              <a:t> has begun</a:t>
            </a:r>
          </a:p>
          <a:p>
            <a:pPr lvl="1">
              <a:buFont typeface="Wingdings" panose="05000000000000000000" pitchFamily="2" charset="2"/>
              <a:buChar char="ü"/>
            </a:pPr>
            <a:r>
              <a:rPr lang="en-US" dirty="0" smtClean="0">
                <a:solidFill>
                  <a:srgbClr val="FF0000"/>
                </a:solidFill>
              </a:rPr>
              <a:t> </a:t>
            </a:r>
            <a:r>
              <a:rPr lang="en-US" dirty="0" smtClean="0"/>
              <a:t>Tooling complete</a:t>
            </a:r>
            <a:endParaRPr lang="en-US" dirty="0"/>
          </a:p>
          <a:p>
            <a:pPr lvl="1">
              <a:buFont typeface="Wingdings" panose="05000000000000000000" pitchFamily="2" charset="2"/>
              <a:buChar char="ü"/>
            </a:pPr>
            <a:r>
              <a:rPr lang="en-US" dirty="0" smtClean="0">
                <a:solidFill>
                  <a:srgbClr val="FF0000"/>
                </a:solidFill>
              </a:rPr>
              <a:t> </a:t>
            </a:r>
            <a:r>
              <a:rPr lang="en-US" dirty="0" smtClean="0"/>
              <a:t>First prototype &amp; QA completed last week (4/7/2017)</a:t>
            </a:r>
          </a:p>
          <a:p>
            <a:r>
              <a:rPr lang="en-US" dirty="0" smtClean="0"/>
              <a:t>Critical Path</a:t>
            </a:r>
          </a:p>
          <a:p>
            <a:pPr lvl="1"/>
            <a:r>
              <a:rPr lang="en-US" dirty="0" err="1" smtClean="0"/>
              <a:t>PadPlane</a:t>
            </a:r>
            <a:r>
              <a:rPr lang="en-US" dirty="0" smtClean="0"/>
              <a:t> and </a:t>
            </a:r>
            <a:r>
              <a:rPr lang="en-US" dirty="0" err="1" smtClean="0"/>
              <a:t>Wiremount</a:t>
            </a:r>
            <a:r>
              <a:rPr lang="en-US" dirty="0" smtClean="0"/>
              <a:t> bonding is sitting on the critical path</a:t>
            </a:r>
          </a:p>
          <a:p>
            <a:pPr lvl="2"/>
            <a:r>
              <a:rPr lang="en-US" dirty="0" smtClean="0"/>
              <a:t>We are in the spotlight </a:t>
            </a:r>
          </a:p>
          <a:p>
            <a:pPr lvl="1"/>
            <a:r>
              <a:rPr lang="en-US" dirty="0" smtClean="0"/>
              <a:t>One complete sector is needed at BNL in August for installation in Run 18</a:t>
            </a:r>
          </a:p>
          <a:p>
            <a:pPr lvl="1"/>
            <a:r>
              <a:rPr lang="en-US" dirty="0" smtClean="0"/>
              <a:t>All sectors must be completed and installed at BNL by March 2019</a:t>
            </a:r>
          </a:p>
          <a:p>
            <a:pPr lvl="2"/>
            <a:r>
              <a:rPr lang="en-US" dirty="0" smtClean="0"/>
              <a:t>Approximately one week per sector at LBL, 2 weeks per sector at SDU</a:t>
            </a:r>
          </a:p>
          <a:p>
            <a:pPr lvl="2"/>
            <a:r>
              <a:rPr lang="en-US" dirty="0" smtClean="0">
                <a:solidFill>
                  <a:schemeClr val="bg1">
                    <a:lumMod val="75000"/>
                  </a:schemeClr>
                </a:solidFill>
              </a:rPr>
              <a:t>These production rates do not include Transportation, QA or Installation</a:t>
            </a:r>
          </a:p>
          <a:p>
            <a:pPr lvl="1"/>
            <a:endParaRPr lang="en-US" dirty="0" smtClean="0"/>
          </a:p>
          <a:p>
            <a:pPr lvl="1"/>
            <a:endParaRPr lang="en-US" dirty="0" smtClean="0"/>
          </a:p>
        </p:txBody>
      </p:sp>
    </p:spTree>
    <p:extLst>
      <p:ext uri="{BB962C8B-B14F-4D97-AF65-F5344CB8AC3E}">
        <p14:creationId xmlns:p14="http://schemas.microsoft.com/office/powerpoint/2010/main" val="27584263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 high level summary </a:t>
            </a:r>
            <a:endParaRPr lang="en-US" dirty="0"/>
          </a:p>
        </p:txBody>
      </p:sp>
      <p:sp>
        <p:nvSpPr>
          <p:cNvPr id="3" name="Content Placeholder 2"/>
          <p:cNvSpPr>
            <a:spLocks noGrp="1"/>
          </p:cNvSpPr>
          <p:nvPr>
            <p:ph idx="1"/>
          </p:nvPr>
        </p:nvSpPr>
        <p:spPr>
          <a:xfrm>
            <a:off x="762000" y="954155"/>
            <a:ext cx="7924800" cy="5715000"/>
          </a:xfrm>
        </p:spPr>
        <p:txBody>
          <a:bodyPr/>
          <a:lstStyle/>
          <a:p>
            <a:r>
              <a:rPr lang="en-US" dirty="0" smtClean="0"/>
              <a:t>Technical</a:t>
            </a:r>
            <a:endParaRPr lang="en-US" dirty="0"/>
          </a:p>
          <a:p>
            <a:pPr lvl="1"/>
            <a:r>
              <a:rPr lang="en-US" dirty="0"/>
              <a:t>Better than 20 </a:t>
            </a:r>
            <a:r>
              <a:rPr lang="en-US" dirty="0">
                <a:sym typeface="Symbol"/>
              </a:rPr>
              <a:t>m flatness </a:t>
            </a:r>
            <a:r>
              <a:rPr lang="en-US" dirty="0" smtClean="0">
                <a:sym typeface="Symbol"/>
              </a:rPr>
              <a:t>requirement for </a:t>
            </a:r>
            <a:r>
              <a:rPr lang="en-US" dirty="0" err="1" smtClean="0">
                <a:sym typeface="Symbol"/>
              </a:rPr>
              <a:t>PadPlane+Strongback</a:t>
            </a:r>
            <a:endParaRPr lang="en-US" dirty="0" smtClean="0">
              <a:sym typeface="Symbol"/>
            </a:endParaRPr>
          </a:p>
          <a:p>
            <a:pPr lvl="2"/>
            <a:r>
              <a:rPr lang="en-US" dirty="0">
                <a:sym typeface="Symbol"/>
              </a:rPr>
              <a:t>A vigorous QA plan is essential</a:t>
            </a:r>
          </a:p>
          <a:p>
            <a:pPr lvl="2"/>
            <a:r>
              <a:rPr lang="en-US" dirty="0">
                <a:sym typeface="Symbol"/>
              </a:rPr>
              <a:t>We have the elements of a good QA plan in </a:t>
            </a:r>
            <a:r>
              <a:rPr lang="en-US" dirty="0" smtClean="0">
                <a:sym typeface="Symbol"/>
              </a:rPr>
              <a:t>place but </a:t>
            </a:r>
            <a:r>
              <a:rPr lang="en-US" dirty="0">
                <a:sym typeface="Symbol"/>
              </a:rPr>
              <a:t>we </a:t>
            </a:r>
            <a:r>
              <a:rPr lang="en-US" dirty="0" smtClean="0">
                <a:sym typeface="Symbol"/>
              </a:rPr>
              <a:t>need </a:t>
            </a:r>
            <a:r>
              <a:rPr lang="en-US" dirty="0">
                <a:sym typeface="Symbol"/>
              </a:rPr>
              <a:t>the will and discipline to stick to </a:t>
            </a:r>
            <a:r>
              <a:rPr lang="en-US" dirty="0" smtClean="0">
                <a:sym typeface="Symbol"/>
              </a:rPr>
              <a:t>it</a:t>
            </a:r>
          </a:p>
          <a:p>
            <a:pPr lvl="1"/>
            <a:r>
              <a:rPr lang="en-US" dirty="0" smtClean="0">
                <a:sym typeface="Symbol"/>
              </a:rPr>
              <a:t>Shipping &amp; damage in transit</a:t>
            </a:r>
          </a:p>
          <a:p>
            <a:pPr lvl="2"/>
            <a:r>
              <a:rPr lang="en-US" dirty="0" smtClean="0">
                <a:sym typeface="Symbol"/>
              </a:rPr>
              <a:t>We have well developed repair procedures  schedule risk</a:t>
            </a:r>
          </a:p>
          <a:p>
            <a:pPr lvl="1"/>
            <a:r>
              <a:rPr lang="en-US" dirty="0" smtClean="0">
                <a:sym typeface="Symbol"/>
              </a:rPr>
              <a:t>Bromine free materials</a:t>
            </a:r>
          </a:p>
          <a:p>
            <a:pPr marL="452438" lvl="1" indent="0">
              <a:buNone/>
            </a:pPr>
            <a:endParaRPr lang="en-US" sz="800" dirty="0">
              <a:sym typeface="Symbol"/>
            </a:endParaRPr>
          </a:p>
          <a:p>
            <a:pPr>
              <a:spcBef>
                <a:spcPts val="600"/>
              </a:spcBef>
            </a:pPr>
            <a:r>
              <a:rPr lang="en-US" dirty="0"/>
              <a:t>Schedule</a:t>
            </a:r>
          </a:p>
          <a:p>
            <a:pPr lvl="1"/>
            <a:r>
              <a:rPr lang="en-US" dirty="0" smtClean="0"/>
              <a:t>Minor schedule slips could easily affect the final installation date</a:t>
            </a:r>
          </a:p>
          <a:p>
            <a:pPr lvl="2"/>
            <a:r>
              <a:rPr lang="en-US" dirty="0"/>
              <a:t>Schedule is </a:t>
            </a:r>
            <a:r>
              <a:rPr lang="en-US" dirty="0" smtClean="0"/>
              <a:t>tight </a:t>
            </a:r>
          </a:p>
          <a:p>
            <a:pPr lvl="2"/>
            <a:r>
              <a:rPr lang="en-US" dirty="0"/>
              <a:t>Whenever schedules are tight, sharing manpower becomes a </a:t>
            </a:r>
            <a:r>
              <a:rPr lang="en-US" dirty="0" smtClean="0"/>
              <a:t>challenge</a:t>
            </a:r>
            <a:endParaRPr lang="en-US" dirty="0"/>
          </a:p>
          <a:p>
            <a:pPr lvl="2">
              <a:spcBef>
                <a:spcPts val="0"/>
              </a:spcBef>
            </a:pPr>
            <a:endParaRPr lang="en-US" sz="800" dirty="0"/>
          </a:p>
          <a:p>
            <a:pPr>
              <a:spcBef>
                <a:spcPts val="600"/>
              </a:spcBef>
            </a:pPr>
            <a:r>
              <a:rPr lang="en-US" dirty="0" smtClean="0"/>
              <a:t>Management</a:t>
            </a:r>
          </a:p>
          <a:p>
            <a:pPr lvl="1"/>
            <a:r>
              <a:rPr lang="en-US" dirty="0"/>
              <a:t>Risk of losing Engineering run in ‘18, and/or Physics run in ‘</a:t>
            </a:r>
            <a:r>
              <a:rPr lang="en-US" dirty="0" smtClean="0"/>
              <a:t>19</a:t>
            </a:r>
          </a:p>
          <a:p>
            <a:pPr lvl="1"/>
            <a:r>
              <a:rPr lang="en-US" dirty="0" smtClean="0"/>
              <a:t>Money is in place - $605K delivered to LBL in August Fin Plan transfer</a:t>
            </a:r>
          </a:p>
          <a:p>
            <a:pPr lvl="2"/>
            <a:r>
              <a:rPr lang="en-US" dirty="0" smtClean="0"/>
              <a:t>Funding for 27 sectors is not a problem</a:t>
            </a:r>
          </a:p>
          <a:p>
            <a:pPr lvl="1"/>
            <a:r>
              <a:rPr lang="en-US" dirty="0" smtClean="0"/>
              <a:t>DOE NP has requested an extension of scope from 27 sectors to 30</a:t>
            </a:r>
          </a:p>
          <a:p>
            <a:pPr lvl="2"/>
            <a:r>
              <a:rPr lang="en-US" dirty="0" smtClean="0"/>
              <a:t>Do we need more money?  One of the questions for this review.</a:t>
            </a:r>
          </a:p>
          <a:p>
            <a:pPr marL="452438" lvl="1" indent="0">
              <a:buNone/>
            </a:pPr>
            <a:endParaRPr lang="en-US" dirty="0" smtClean="0"/>
          </a:p>
          <a:p>
            <a:endParaRPr lang="en-US" dirty="0"/>
          </a:p>
          <a:p>
            <a:pPr lvl="1"/>
            <a:endParaRPr lang="en-US" dirty="0">
              <a:sym typeface="Symbol"/>
            </a:endParaRPr>
          </a:p>
        </p:txBody>
      </p:sp>
    </p:spTree>
    <p:extLst>
      <p:ext uri="{BB962C8B-B14F-4D97-AF65-F5344CB8AC3E}">
        <p14:creationId xmlns:p14="http://schemas.microsoft.com/office/powerpoint/2010/main" val="42299765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486650" cy="534988"/>
          </a:xfrm>
        </p:spPr>
        <p:txBody>
          <a:bodyPr/>
          <a:lstStyle/>
          <a:p>
            <a:r>
              <a:rPr lang="en-US" dirty="0" smtClean="0"/>
              <a:t>Summary </a:t>
            </a:r>
            <a:endParaRPr lang="en-US" dirty="0"/>
          </a:p>
        </p:txBody>
      </p:sp>
      <p:sp>
        <p:nvSpPr>
          <p:cNvPr id="3" name="Content Placeholder 2"/>
          <p:cNvSpPr>
            <a:spLocks noGrp="1"/>
          </p:cNvSpPr>
          <p:nvPr>
            <p:ph idx="1"/>
          </p:nvPr>
        </p:nvSpPr>
        <p:spPr>
          <a:xfrm>
            <a:off x="533400" y="1243013"/>
            <a:ext cx="8305800" cy="4243387"/>
          </a:xfrm>
        </p:spPr>
        <p:txBody>
          <a:bodyPr/>
          <a:lstStyle/>
          <a:p>
            <a:r>
              <a:rPr lang="en-US" dirty="0" smtClean="0"/>
              <a:t>New </a:t>
            </a:r>
            <a:r>
              <a:rPr lang="en-US" dirty="0" err="1" smtClean="0"/>
              <a:t>PadPlanes</a:t>
            </a:r>
            <a:r>
              <a:rPr lang="en-US" dirty="0" smtClean="0"/>
              <a:t> for the STAR Time Project Chamber</a:t>
            </a:r>
          </a:p>
          <a:p>
            <a:pPr lvl="1"/>
            <a:r>
              <a:rPr lang="en-US" dirty="0" smtClean="0"/>
              <a:t>More Pixels!     40 pad rows in inner sectors, up from 13 rows, full coverage</a:t>
            </a:r>
          </a:p>
          <a:p>
            <a:pPr lvl="1"/>
            <a:r>
              <a:rPr lang="en-US" dirty="0" smtClean="0"/>
              <a:t>Added additional fiducial marks, alignment holes and improved air paths</a:t>
            </a:r>
          </a:p>
          <a:p>
            <a:pPr lvl="1"/>
            <a:endParaRPr lang="en-US" sz="800" dirty="0"/>
          </a:p>
          <a:p>
            <a:r>
              <a:rPr lang="en-US" dirty="0" err="1"/>
              <a:t>Strongback</a:t>
            </a:r>
            <a:r>
              <a:rPr lang="en-US" dirty="0"/>
              <a:t> is 99% the same as before</a:t>
            </a:r>
          </a:p>
          <a:p>
            <a:pPr lvl="1"/>
            <a:r>
              <a:rPr lang="en-US" dirty="0"/>
              <a:t>Re-use the existing cooling manifolds (etc.)</a:t>
            </a:r>
          </a:p>
          <a:p>
            <a:pPr lvl="1"/>
            <a:r>
              <a:rPr lang="en-US" dirty="0"/>
              <a:t>99% perspiration, 1% inspiration.   Updated tooling required</a:t>
            </a:r>
            <a:r>
              <a:rPr lang="en-US" dirty="0" smtClean="0"/>
              <a:t>.</a:t>
            </a:r>
          </a:p>
          <a:p>
            <a:pPr lvl="1"/>
            <a:endParaRPr lang="en-US" sz="800" dirty="0"/>
          </a:p>
          <a:p>
            <a:r>
              <a:rPr lang="en-US" dirty="0" smtClean="0"/>
              <a:t>Wires</a:t>
            </a:r>
          </a:p>
          <a:p>
            <a:pPr lvl="1"/>
            <a:r>
              <a:rPr lang="en-US" dirty="0" smtClean="0"/>
              <a:t>Exactly the same as before: same wire count, same composition, same diameters, same tension, same locations, same ABDB board design, etc.</a:t>
            </a:r>
          </a:p>
          <a:p>
            <a:pPr lvl="1"/>
            <a:r>
              <a:rPr lang="en-US" dirty="0" smtClean="0"/>
              <a:t>Same as before … but must be done again for the new </a:t>
            </a:r>
            <a:r>
              <a:rPr lang="en-US" dirty="0" err="1" smtClean="0"/>
              <a:t>strongbacks</a:t>
            </a:r>
            <a:r>
              <a:rPr lang="en-US" dirty="0" smtClean="0"/>
              <a:t> &amp; pads</a:t>
            </a:r>
            <a:endParaRPr lang="en-US" sz="800" dirty="0"/>
          </a:p>
          <a:p>
            <a:pPr marL="452438" lvl="1" indent="0">
              <a:buNone/>
            </a:pPr>
            <a:endParaRPr lang="en-US" sz="800" dirty="0"/>
          </a:p>
          <a:p>
            <a:r>
              <a:rPr lang="en-US" dirty="0" smtClean="0"/>
              <a:t>Cost and Schedule concerns – its all about the schedule …</a:t>
            </a:r>
          </a:p>
          <a:p>
            <a:pPr lvl="1"/>
            <a:r>
              <a:rPr lang="en-US" dirty="0" smtClean="0"/>
              <a:t>Costs are under control (?).  Aided by C-NSF increasing their contributions.</a:t>
            </a:r>
          </a:p>
          <a:p>
            <a:pPr lvl="1"/>
            <a:r>
              <a:rPr lang="en-US" dirty="0" smtClean="0"/>
              <a:t>Very tight schedule.  </a:t>
            </a:r>
            <a:r>
              <a:rPr lang="en-US" dirty="0"/>
              <a:t>S</a:t>
            </a:r>
            <a:r>
              <a:rPr lang="en-US" dirty="0" smtClean="0"/>
              <a:t>cheduled wisely but no scheduled float.   </a:t>
            </a:r>
          </a:p>
          <a:p>
            <a:pPr lvl="1"/>
            <a:r>
              <a:rPr lang="en-US" dirty="0" smtClean="0"/>
              <a:t>Work in B77A is currently on the project critical path, it would be nice to get out from under the spotlight</a:t>
            </a:r>
          </a:p>
          <a:p>
            <a:pPr lvl="1"/>
            <a:endParaRPr lang="en-US" dirty="0"/>
          </a:p>
        </p:txBody>
      </p:sp>
    </p:spTree>
    <p:extLst>
      <p:ext uri="{BB962C8B-B14F-4D97-AF65-F5344CB8AC3E}">
        <p14:creationId xmlns:p14="http://schemas.microsoft.com/office/powerpoint/2010/main" val="14137263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en-US" altLang="en-US" smtClean="0"/>
          </a:p>
        </p:txBody>
      </p:sp>
      <p:sp>
        <p:nvSpPr>
          <p:cNvPr id="30723" name="Content Placeholder 2"/>
          <p:cNvSpPr>
            <a:spLocks noGrp="1"/>
          </p:cNvSpPr>
          <p:nvPr>
            <p:ph idx="1"/>
          </p:nvPr>
        </p:nvSpPr>
        <p:spPr>
          <a:xfrm>
            <a:off x="1038225" y="3352800"/>
            <a:ext cx="7067550" cy="2046288"/>
          </a:xfrm>
        </p:spPr>
        <p:txBody>
          <a:bodyPr/>
          <a:lstStyle/>
          <a:p>
            <a:pPr algn="ctr">
              <a:buFontTx/>
              <a:buNone/>
            </a:pPr>
            <a:r>
              <a:rPr lang="en-US" altLang="en-US" smtClean="0"/>
              <a:t>Backup Slides</a:t>
            </a:r>
          </a:p>
        </p:txBody>
      </p:sp>
    </p:spTree>
    <p:extLst>
      <p:ext uri="{BB962C8B-B14F-4D97-AF65-F5344CB8AC3E}">
        <p14:creationId xmlns:p14="http://schemas.microsoft.com/office/powerpoint/2010/main" val="18551820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 from the original project</a:t>
            </a:r>
            <a:endParaRPr lang="en-US" dirty="0"/>
          </a:p>
        </p:txBody>
      </p:sp>
      <p:sp>
        <p:nvSpPr>
          <p:cNvPr id="3" name="Content Placeholder 2"/>
          <p:cNvSpPr>
            <a:spLocks noGrp="1"/>
          </p:cNvSpPr>
          <p:nvPr>
            <p:ph idx="1"/>
          </p:nvPr>
        </p:nvSpPr>
        <p:spPr>
          <a:xfrm>
            <a:off x="914400" y="1143000"/>
            <a:ext cx="7877176" cy="4243387"/>
          </a:xfrm>
        </p:spPr>
        <p:txBody>
          <a:bodyPr/>
          <a:lstStyle/>
          <a:p>
            <a:r>
              <a:rPr lang="en-US" dirty="0" smtClean="0"/>
              <a:t>The documentation from the original project (circa 1995) is extremely good</a:t>
            </a:r>
          </a:p>
          <a:p>
            <a:pPr lvl="1"/>
            <a:r>
              <a:rPr lang="en-US" dirty="0" smtClean="0"/>
              <a:t>Engineering drawings for every part (</a:t>
            </a:r>
            <a:r>
              <a:rPr lang="en-US" dirty="0" err="1" smtClean="0"/>
              <a:t>dwg</a:t>
            </a:r>
            <a:r>
              <a:rPr lang="en-US" dirty="0" smtClean="0"/>
              <a:t> &amp; pdf)</a:t>
            </a:r>
          </a:p>
          <a:p>
            <a:pPr lvl="1"/>
            <a:r>
              <a:rPr lang="en-US" dirty="0" smtClean="0"/>
              <a:t>Electronics drawings for every board (pdf)</a:t>
            </a:r>
          </a:p>
          <a:p>
            <a:pPr lvl="1"/>
            <a:r>
              <a:rPr lang="en-US" dirty="0" smtClean="0"/>
              <a:t>Technicians Notebooks, notes &amp; fully documented procedures</a:t>
            </a:r>
          </a:p>
          <a:p>
            <a:pPr lvl="1"/>
            <a:r>
              <a:rPr lang="en-US" dirty="0" smtClean="0"/>
              <a:t>Procedures well documented, QA </a:t>
            </a:r>
            <a:r>
              <a:rPr lang="en-US" dirty="0" smtClean="0"/>
              <a:t>plans and Travelers for every sector</a:t>
            </a:r>
          </a:p>
          <a:p>
            <a:pPr lvl="1"/>
            <a:r>
              <a:rPr lang="en-US" dirty="0" smtClean="0"/>
              <a:t>And most important … Jon Wirth (retired) is enthusiastic about participating in the new project </a:t>
            </a:r>
            <a:r>
              <a:rPr lang="en-US" dirty="0" smtClean="0">
                <a:sym typeface="Wingdings" panose="05000000000000000000" pitchFamily="2" charset="2"/>
              </a:rPr>
              <a:t></a:t>
            </a:r>
          </a:p>
          <a:p>
            <a:pPr lvl="1"/>
            <a:endParaRPr lang="en-US" dirty="0">
              <a:sym typeface="Wingdings" panose="05000000000000000000" pitchFamily="2" charset="2"/>
            </a:endParaRPr>
          </a:p>
          <a:p>
            <a:r>
              <a:rPr lang="en-US" dirty="0" smtClean="0">
                <a:sym typeface="Wingdings" panose="05000000000000000000" pitchFamily="2" charset="2"/>
              </a:rPr>
              <a:t>Thus, we are standing on the shoulders of giants (I. Newton, </a:t>
            </a:r>
            <a:r>
              <a:rPr lang="en-US" sz="1400" dirty="0" smtClean="0">
                <a:sym typeface="Wingdings" panose="05000000000000000000" pitchFamily="2" charset="2"/>
              </a:rPr>
              <a:t>1676</a:t>
            </a:r>
            <a:r>
              <a:rPr lang="en-US" dirty="0" smtClean="0">
                <a:sym typeface="Wingdings" panose="05000000000000000000" pitchFamily="2" charset="2"/>
              </a:rPr>
              <a:t>)</a:t>
            </a:r>
          </a:p>
          <a:p>
            <a:pPr lvl="1"/>
            <a:r>
              <a:rPr lang="en-US" dirty="0" smtClean="0">
                <a:sym typeface="Wingdings" panose="05000000000000000000" pitchFamily="2" charset="2"/>
              </a:rPr>
              <a:t>Very little “new” engineering required</a:t>
            </a:r>
          </a:p>
          <a:p>
            <a:pPr lvl="2"/>
            <a:r>
              <a:rPr lang="en-US" dirty="0" smtClean="0">
                <a:sym typeface="Wingdings" panose="05000000000000000000" pitchFamily="2" charset="2"/>
              </a:rPr>
              <a:t>Primarily, translation of old (2D) drawings into modern 3D CAD </a:t>
            </a:r>
          </a:p>
          <a:p>
            <a:pPr lvl="1"/>
            <a:r>
              <a:rPr lang="en-US" dirty="0" smtClean="0">
                <a:sym typeface="Wingdings" panose="05000000000000000000" pitchFamily="2" charset="2"/>
              </a:rPr>
              <a:t>A minimum of new features added (other than additional pad rows)</a:t>
            </a:r>
          </a:p>
          <a:p>
            <a:pPr lvl="1"/>
            <a:r>
              <a:rPr lang="en-US" dirty="0" err="1">
                <a:sym typeface="Wingdings" panose="05000000000000000000" pitchFamily="2" charset="2"/>
              </a:rPr>
              <a:t>PadPlanes</a:t>
            </a:r>
            <a:r>
              <a:rPr lang="en-US" dirty="0">
                <a:sym typeface="Wingdings" panose="05000000000000000000" pitchFamily="2" charset="2"/>
              </a:rPr>
              <a:t> and </a:t>
            </a:r>
            <a:r>
              <a:rPr lang="en-US" dirty="0" err="1">
                <a:sym typeface="Wingdings" panose="05000000000000000000" pitchFamily="2" charset="2"/>
              </a:rPr>
              <a:t>Strongback</a:t>
            </a:r>
            <a:r>
              <a:rPr lang="en-US" dirty="0">
                <a:sym typeface="Wingdings" panose="05000000000000000000" pitchFamily="2" charset="2"/>
              </a:rPr>
              <a:t> fab is primarily a technical project</a:t>
            </a:r>
          </a:p>
          <a:p>
            <a:pPr lvl="1"/>
            <a:r>
              <a:rPr lang="en-US" dirty="0" smtClean="0">
                <a:sym typeface="Wingdings" panose="05000000000000000000" pitchFamily="2" charset="2"/>
              </a:rPr>
              <a:t>Archeology required to establish precise technical procedures</a:t>
            </a:r>
          </a:p>
          <a:p>
            <a:pPr lvl="2"/>
            <a:r>
              <a:rPr lang="en-US" dirty="0" smtClean="0">
                <a:sym typeface="Wingdings" panose="05000000000000000000" pitchFamily="2" charset="2"/>
              </a:rPr>
              <a:t>The Archeology project was time consuming but is now complete</a:t>
            </a:r>
          </a:p>
          <a:p>
            <a:pPr lvl="1"/>
            <a:endParaRPr lang="en-US" dirty="0"/>
          </a:p>
        </p:txBody>
      </p:sp>
      <p:sp>
        <p:nvSpPr>
          <p:cNvPr id="5" name="TextBox 4"/>
          <p:cNvSpPr txBox="1"/>
          <p:nvPr/>
        </p:nvSpPr>
        <p:spPr>
          <a:xfrm>
            <a:off x="2166852" y="6019799"/>
            <a:ext cx="4800600" cy="584775"/>
          </a:xfrm>
          <a:prstGeom prst="rect">
            <a:avLst/>
          </a:prstGeom>
          <a:solidFill>
            <a:srgbClr val="FFFFCC"/>
          </a:solidFill>
          <a:ln w="12700">
            <a:solidFill>
              <a:schemeClr val="tx1"/>
            </a:solidFill>
          </a:ln>
        </p:spPr>
        <p:txBody>
          <a:bodyPr wrap="square" rtlCol="0">
            <a:spAutoFit/>
          </a:bodyPr>
          <a:lstStyle/>
          <a:p>
            <a:pPr algn="ctr">
              <a:lnSpc>
                <a:spcPct val="100000"/>
              </a:lnSpc>
            </a:pPr>
            <a:r>
              <a:rPr lang="en-US" sz="1600" dirty="0" smtClean="0"/>
              <a:t>As much as possible, we are doing what was done before using the same materials &amp; techniques</a:t>
            </a:r>
            <a:endParaRPr lang="en-US" sz="1600" dirty="0"/>
          </a:p>
        </p:txBody>
      </p:sp>
    </p:spTree>
    <p:extLst>
      <p:ext uri="{BB962C8B-B14F-4D97-AF65-F5344CB8AC3E}">
        <p14:creationId xmlns:p14="http://schemas.microsoft.com/office/powerpoint/2010/main" val="81865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285750" y="311150"/>
            <a:ext cx="7486650" cy="534988"/>
          </a:xfrm>
        </p:spPr>
        <p:txBody>
          <a:bodyPr/>
          <a:lstStyle/>
          <a:p>
            <a:r>
              <a:rPr lang="en-US" altLang="en-US" dirty="0" smtClean="0"/>
              <a:t>STAR without the TPC</a:t>
            </a:r>
          </a:p>
        </p:txBody>
      </p:sp>
      <p:sp>
        <p:nvSpPr>
          <p:cNvPr id="2052" name="Content Placeholder 2"/>
          <p:cNvSpPr>
            <a:spLocks noGrp="1"/>
          </p:cNvSpPr>
          <p:nvPr>
            <p:ph idx="1"/>
          </p:nvPr>
        </p:nvSpPr>
        <p:spPr>
          <a:xfrm>
            <a:off x="581025" y="3276600"/>
            <a:ext cx="2543175" cy="1881187"/>
          </a:xfrm>
        </p:spPr>
        <p:txBody>
          <a:bodyPr/>
          <a:lstStyle/>
          <a:p>
            <a:r>
              <a:rPr lang="en-US" altLang="en-US" dirty="0" smtClean="0"/>
              <a:t>The TPC is the heart of STAR</a:t>
            </a:r>
          </a:p>
        </p:txBody>
      </p:sp>
      <p:graphicFrame>
        <p:nvGraphicFramePr>
          <p:cNvPr id="2050" name="Object 2"/>
          <p:cNvGraphicFramePr>
            <a:graphicFrameLocks noChangeAspect="1"/>
          </p:cNvGraphicFramePr>
          <p:nvPr>
            <p:extLst>
              <p:ext uri="{D42A27DB-BD31-4B8C-83A1-F6EECF244321}">
                <p14:modId xmlns:p14="http://schemas.microsoft.com/office/powerpoint/2010/main" val="250735555"/>
              </p:ext>
            </p:extLst>
          </p:nvPr>
        </p:nvGraphicFramePr>
        <p:xfrm>
          <a:off x="3581400" y="914400"/>
          <a:ext cx="4657725" cy="5713412"/>
        </p:xfrm>
        <a:graphic>
          <a:graphicData uri="http://schemas.openxmlformats.org/presentationml/2006/ole">
            <mc:AlternateContent xmlns:mc="http://schemas.openxmlformats.org/markup-compatibility/2006">
              <mc:Choice xmlns:v="urn:schemas-microsoft-com:vml" Requires="v">
                <p:oleObj spid="_x0000_s1108" name="Photo Editor Photo" r:id="rId4" imgW="9066667" imgH="11123810" progId="MSPhotoEd.3">
                  <p:embed/>
                </p:oleObj>
              </mc:Choice>
              <mc:Fallback>
                <p:oleObj name="Photo Editor Photo" r:id="rId4" imgW="9066667" imgH="11123810"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914400"/>
                        <a:ext cx="4657725" cy="571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422225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85750" y="311150"/>
            <a:ext cx="7715250" cy="534988"/>
          </a:xfrm>
        </p:spPr>
        <p:txBody>
          <a:bodyPr/>
          <a:lstStyle/>
          <a:p>
            <a:r>
              <a:rPr lang="en-US" altLang="en-US" dirty="0" smtClean="0"/>
              <a:t>Sector Insertion – special tools required</a:t>
            </a:r>
          </a:p>
        </p:txBody>
      </p:sp>
      <p:sp>
        <p:nvSpPr>
          <p:cNvPr id="12291" name="Content Placeholder 2"/>
          <p:cNvSpPr>
            <a:spLocks noGrp="1"/>
          </p:cNvSpPr>
          <p:nvPr>
            <p:ph idx="1"/>
          </p:nvPr>
        </p:nvSpPr>
        <p:spPr/>
        <p:txBody>
          <a:bodyPr/>
          <a:lstStyle/>
          <a:p>
            <a:endParaRPr lang="en-US" altLang="en-US" smtClean="0"/>
          </a:p>
        </p:txBody>
      </p:sp>
      <p:pic>
        <p:nvPicPr>
          <p:cNvPr id="12292"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613" y="1208088"/>
            <a:ext cx="74803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618551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BNL Sector Insertion Tool</a:t>
            </a:r>
            <a:endParaRPr lang="en-US" dirty="0"/>
          </a:p>
        </p:txBody>
      </p:sp>
      <p:sp>
        <p:nvSpPr>
          <p:cNvPr id="3" name="Content Placeholder 2"/>
          <p:cNvSpPr>
            <a:spLocks noGrp="1"/>
          </p:cNvSpPr>
          <p:nvPr>
            <p:ph idx="1"/>
          </p:nvPr>
        </p:nvSpPr>
        <p:spPr>
          <a:xfrm>
            <a:off x="1038225" y="4953000"/>
            <a:ext cx="7067550" cy="749300"/>
          </a:xfrm>
        </p:spPr>
        <p:txBody>
          <a:bodyPr/>
          <a:lstStyle/>
          <a:p>
            <a:r>
              <a:rPr lang="en-US" dirty="0" smtClean="0"/>
              <a:t>h</a:t>
            </a:r>
            <a:endParaRPr lang="en-US" dirty="0"/>
          </a:p>
        </p:txBody>
      </p:sp>
      <p:pic>
        <p:nvPicPr>
          <p:cNvPr id="7170" name="Picture 2" descr="C:\Users\jhthomas\Desktop\iTPC_insertion_spider_001.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90708" y="1238250"/>
            <a:ext cx="6758609" cy="462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6287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Typical Collision</a:t>
            </a:r>
            <a:endParaRPr lang="en-US" dirty="0"/>
          </a:p>
        </p:txBody>
      </p:sp>
      <p:pic>
        <p:nvPicPr>
          <p:cNvPr id="5" name="Picture 4" descr="screenshot_06252k_front_r1177002_t25_ev9"/>
          <p:cNvPicPr>
            <a:picLocks noChangeAspect="1" noChangeArrowheads="1"/>
          </p:cNvPicPr>
          <p:nvPr/>
        </p:nvPicPr>
        <p:blipFill>
          <a:blip r:embed="rId3">
            <a:extLst>
              <a:ext uri="{28A0092B-C50C-407E-A947-70E740481C1C}">
                <a14:useLocalDpi xmlns:a14="http://schemas.microsoft.com/office/drawing/2010/main" val="0"/>
              </a:ext>
            </a:extLst>
          </a:blip>
          <a:srcRect l="10698" r="10847"/>
          <a:stretch>
            <a:fillRect/>
          </a:stretch>
        </p:blipFill>
        <p:spPr bwMode="auto">
          <a:xfrm>
            <a:off x="1783060" y="956280"/>
            <a:ext cx="557788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4172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a:xfrm>
            <a:off x="285750" y="311150"/>
            <a:ext cx="7072313" cy="534988"/>
          </a:xfrm>
        </p:spPr>
        <p:txBody>
          <a:bodyPr/>
          <a:lstStyle/>
          <a:p>
            <a:pPr defTabSz="914400"/>
            <a:r>
              <a:rPr lang="en-US" altLang="en-US" smtClean="0"/>
              <a:t>Ionization of gases</a:t>
            </a:r>
            <a:endParaRPr lang="en-US" altLang="en-US" b="0" smtClean="0"/>
          </a:p>
        </p:txBody>
      </p:sp>
      <p:sp>
        <p:nvSpPr>
          <p:cNvPr id="3078" name="Rectangle 3"/>
          <p:cNvSpPr>
            <a:spLocks noGrp="1" noChangeArrowheads="1"/>
          </p:cNvSpPr>
          <p:nvPr>
            <p:ph type="body" idx="1"/>
          </p:nvPr>
        </p:nvSpPr>
        <p:spPr>
          <a:xfrm>
            <a:off x="914400" y="1089025"/>
            <a:ext cx="6858000" cy="3035300"/>
          </a:xfrm>
        </p:spPr>
        <p:txBody>
          <a:bodyPr/>
          <a:lstStyle/>
          <a:p>
            <a:pPr marL="0" indent="0" defTabSz="914400">
              <a:buFontTx/>
              <a:buNone/>
            </a:pPr>
            <a:r>
              <a:rPr lang="en-US" altLang="en-US" smtClean="0"/>
              <a:t>Fast charged particles ionize the atoms of a gas.</a:t>
            </a:r>
          </a:p>
          <a:p>
            <a:pPr marL="0" indent="0" defTabSz="914400">
              <a:lnSpc>
                <a:spcPct val="100000"/>
              </a:lnSpc>
              <a:buFontTx/>
              <a:buNone/>
            </a:pPr>
            <a:endParaRPr lang="en-US" altLang="en-US" smtClean="0"/>
          </a:p>
          <a:p>
            <a:pPr marL="0" indent="0" defTabSz="914400">
              <a:lnSpc>
                <a:spcPct val="100000"/>
              </a:lnSpc>
              <a:buFontTx/>
              <a:buNone/>
            </a:pPr>
            <a:endParaRPr lang="en-US" altLang="en-US" sz="1400" smtClean="0"/>
          </a:p>
          <a:p>
            <a:pPr marL="0" indent="0" defTabSz="914400">
              <a:lnSpc>
                <a:spcPct val="100000"/>
              </a:lnSpc>
              <a:buFontTx/>
              <a:buNone/>
            </a:pPr>
            <a:r>
              <a:rPr lang="en-US" altLang="en-US" sz="1600" smtClean="0"/>
              <a:t> </a:t>
            </a:r>
          </a:p>
          <a:p>
            <a:pPr marL="0" indent="0" defTabSz="914400">
              <a:lnSpc>
                <a:spcPct val="100000"/>
              </a:lnSpc>
              <a:buFontTx/>
              <a:buNone/>
            </a:pPr>
            <a:endParaRPr lang="en-US" altLang="en-US" sz="1600" smtClean="0"/>
          </a:p>
          <a:p>
            <a:pPr marL="0" indent="0" defTabSz="914400">
              <a:lnSpc>
                <a:spcPct val="100000"/>
              </a:lnSpc>
              <a:buFontTx/>
              <a:buNone/>
            </a:pPr>
            <a:endParaRPr lang="en-US" altLang="en-US" sz="1400" smtClean="0"/>
          </a:p>
          <a:p>
            <a:pPr marL="0" indent="0" defTabSz="914400">
              <a:lnSpc>
                <a:spcPct val="100000"/>
              </a:lnSpc>
              <a:buFontTx/>
              <a:buNone/>
            </a:pPr>
            <a:r>
              <a:rPr lang="en-US" altLang="en-US" smtClean="0"/>
              <a:t>Often the resulting primary electron will have enough kinetic energy to ionize other atoms</a:t>
            </a:r>
            <a:r>
              <a:rPr lang="en-US" altLang="en-US" sz="1600" smtClean="0"/>
              <a:t>. </a:t>
            </a:r>
          </a:p>
        </p:txBody>
      </p:sp>
      <p:graphicFrame>
        <p:nvGraphicFramePr>
          <p:cNvPr id="3074" name="Object 4"/>
          <p:cNvGraphicFramePr>
            <a:graphicFrameLocks noChangeAspect="1"/>
          </p:cNvGraphicFramePr>
          <p:nvPr/>
        </p:nvGraphicFramePr>
        <p:xfrm>
          <a:off x="5080000" y="2443163"/>
          <a:ext cx="2749550" cy="282575"/>
        </p:xfrm>
        <a:graphic>
          <a:graphicData uri="http://schemas.openxmlformats.org/presentationml/2006/ole">
            <mc:AlternateContent xmlns:mc="http://schemas.openxmlformats.org/markup-compatibility/2006">
              <mc:Choice xmlns:v="urn:schemas-microsoft-com:vml" Requires="v">
                <p:oleObj spid="_x0000_s4167" name="Equation" r:id="rId4" imgW="1218960" imgH="241200" progId="Equation.3">
                  <p:embed/>
                </p:oleObj>
              </mc:Choice>
              <mc:Fallback>
                <p:oleObj name="Equation" r:id="rId4" imgW="121896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000" y="2443163"/>
                        <a:ext cx="274955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5"/>
          <p:cNvGraphicFramePr>
            <a:graphicFrameLocks noChangeAspect="1"/>
          </p:cNvGraphicFramePr>
          <p:nvPr/>
        </p:nvGraphicFramePr>
        <p:xfrm>
          <a:off x="1100138" y="1703388"/>
          <a:ext cx="2390775" cy="719137"/>
        </p:xfrm>
        <a:graphic>
          <a:graphicData uri="http://schemas.openxmlformats.org/presentationml/2006/ole">
            <mc:AlternateContent xmlns:mc="http://schemas.openxmlformats.org/markup-compatibility/2006">
              <mc:Choice xmlns:v="urn:schemas-microsoft-com:vml" Requires="v">
                <p:oleObj spid="_x0000_s4168" name="Designer Drawing" r:id="rId6" imgW="1792800" imgH="1036800" progId="">
                  <p:embed/>
                </p:oleObj>
              </mc:Choice>
              <mc:Fallback>
                <p:oleObj name="Designer Drawing" r:id="rId6" imgW="1792800" imgH="103680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03388"/>
                        <a:ext cx="2390775" cy="719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6"/>
          <p:cNvGraphicFramePr>
            <a:graphicFrameLocks noChangeAspect="1"/>
          </p:cNvGraphicFramePr>
          <p:nvPr/>
        </p:nvGraphicFramePr>
        <p:xfrm>
          <a:off x="4826000" y="1703388"/>
          <a:ext cx="2389188" cy="719137"/>
        </p:xfrm>
        <a:graphic>
          <a:graphicData uri="http://schemas.openxmlformats.org/presentationml/2006/ole">
            <mc:AlternateContent xmlns:mc="http://schemas.openxmlformats.org/markup-compatibility/2006">
              <mc:Choice xmlns:v="urn:schemas-microsoft-com:vml" Requires="v">
                <p:oleObj spid="_x0000_s4169" name="Designer Drawing" r:id="rId8" imgW="1792800" imgH="1036800" progId="">
                  <p:embed/>
                </p:oleObj>
              </mc:Choice>
              <mc:Fallback>
                <p:oleObj name="Designer Drawing" r:id="rId8" imgW="1792800" imgH="103680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26000" y="1703388"/>
                        <a:ext cx="2389188" cy="719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9" name="Text Box 7"/>
          <p:cNvSpPr txBox="1">
            <a:spLocks noChangeArrowheads="1"/>
          </p:cNvSpPr>
          <p:nvPr/>
        </p:nvSpPr>
        <p:spPr bwMode="auto">
          <a:xfrm>
            <a:off x="2100263" y="2125663"/>
            <a:ext cx="159385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spcBef>
                <a:spcPct val="30000"/>
              </a:spcBef>
              <a:buClr>
                <a:schemeClr val="hlink"/>
              </a:buClr>
              <a:buSzPct val="70000"/>
              <a:buFont typeface="Wingdings" pitchFamily="2" charset="2"/>
              <a:buNone/>
            </a:pPr>
            <a:r>
              <a:rPr lang="en-US" altLang="en-US" sz="1400" b="0">
                <a:solidFill>
                  <a:schemeClr val="accent1"/>
                </a:solidFill>
                <a:latin typeface="Arial" charset="0"/>
              </a:rPr>
              <a:t>Primary ionization</a:t>
            </a:r>
          </a:p>
        </p:txBody>
      </p:sp>
      <p:sp>
        <p:nvSpPr>
          <p:cNvPr id="3080" name="Text Box 8"/>
          <p:cNvSpPr txBox="1">
            <a:spLocks noChangeArrowheads="1"/>
          </p:cNvSpPr>
          <p:nvPr/>
        </p:nvSpPr>
        <p:spPr bwMode="auto">
          <a:xfrm>
            <a:off x="5765800" y="2125663"/>
            <a:ext cx="137636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spcBef>
                <a:spcPct val="30000"/>
              </a:spcBef>
              <a:buClr>
                <a:schemeClr val="hlink"/>
              </a:buClr>
              <a:buSzPct val="70000"/>
              <a:buFont typeface="Wingdings" pitchFamily="2" charset="2"/>
              <a:buNone/>
            </a:pPr>
            <a:r>
              <a:rPr lang="en-US" altLang="en-US" sz="1400" b="0">
                <a:solidFill>
                  <a:srgbClr val="0000FF"/>
                </a:solidFill>
                <a:latin typeface="Arial" charset="0"/>
              </a:rPr>
              <a:t>Total ionization</a:t>
            </a:r>
          </a:p>
        </p:txBody>
      </p:sp>
      <p:sp>
        <p:nvSpPr>
          <p:cNvPr id="3081" name="Text Box 9"/>
          <p:cNvSpPr txBox="1">
            <a:spLocks noChangeArrowheads="1"/>
          </p:cNvSpPr>
          <p:nvPr/>
        </p:nvSpPr>
        <p:spPr bwMode="auto">
          <a:xfrm>
            <a:off x="2309813" y="2322513"/>
            <a:ext cx="16430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gn="ctr"/>
            <a:r>
              <a:rPr lang="en-US" altLang="en-US" sz="1600" b="0">
                <a:solidFill>
                  <a:srgbClr val="0000FF"/>
                </a:solidFill>
                <a:latin typeface="Arial" charset="0"/>
              </a:rPr>
              <a:t>10 - 40 pairs/cm</a:t>
            </a:r>
          </a:p>
          <a:p>
            <a:pPr algn="ctr"/>
            <a:r>
              <a:rPr lang="en-US" altLang="en-US" sz="1600" b="0">
                <a:solidFill>
                  <a:srgbClr val="0000FF"/>
                </a:solidFill>
                <a:latin typeface="Symbol" pitchFamily="18" charset="2"/>
              </a:rPr>
              <a:t>D</a:t>
            </a:r>
            <a:r>
              <a:rPr lang="en-US" altLang="en-US" sz="1600" b="0">
                <a:solidFill>
                  <a:srgbClr val="0000FF"/>
                </a:solidFill>
                <a:latin typeface="Arial" charset="0"/>
              </a:rPr>
              <a:t>E/pair ~ 25 eV</a:t>
            </a:r>
          </a:p>
        </p:txBody>
      </p:sp>
      <p:sp>
        <p:nvSpPr>
          <p:cNvPr id="3082" name="Text Box 10"/>
          <p:cNvSpPr txBox="1">
            <a:spLocks noChangeArrowheads="1"/>
          </p:cNvSpPr>
          <p:nvPr/>
        </p:nvSpPr>
        <p:spPr bwMode="auto">
          <a:xfrm>
            <a:off x="895350" y="3752850"/>
            <a:ext cx="5314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marL="190500" indent="-190500"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r>
              <a:rPr lang="en-US" altLang="en-US">
                <a:solidFill>
                  <a:srgbClr val="0000FF"/>
                </a:solidFill>
                <a:latin typeface="Arial" charset="0"/>
              </a:rPr>
              <a:t>Assume detector, 1 cm thick, filled with Ar gas:</a:t>
            </a:r>
          </a:p>
        </p:txBody>
      </p:sp>
      <p:sp>
        <p:nvSpPr>
          <p:cNvPr id="3083" name="Rectangle 11"/>
          <p:cNvSpPr>
            <a:spLocks noChangeArrowheads="1"/>
          </p:cNvSpPr>
          <p:nvPr/>
        </p:nvSpPr>
        <p:spPr bwMode="auto">
          <a:xfrm>
            <a:off x="1211263" y="4408512"/>
            <a:ext cx="879475" cy="738188"/>
          </a:xfrm>
          <a:prstGeom prst="rect">
            <a:avLst/>
          </a:prstGeom>
          <a:solidFill>
            <a:srgbClr val="FFCCCC"/>
          </a:solidFill>
          <a:ln w="9525">
            <a:solidFill>
              <a:srgbClr val="0000FF"/>
            </a:solidFill>
            <a:miter lim="800000"/>
            <a:headEnd/>
            <a:tailEnd/>
          </a:ln>
        </p:spPr>
        <p:txBody>
          <a:bodyPr lIns="92075" tIns="46038" rIns="92075" bIns="46038" anchor="ct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84" name="Line 12"/>
          <p:cNvSpPr>
            <a:spLocks noChangeShapeType="1"/>
          </p:cNvSpPr>
          <p:nvPr/>
        </p:nvSpPr>
        <p:spPr bwMode="auto">
          <a:xfrm flipV="1">
            <a:off x="895350" y="4414838"/>
            <a:ext cx="1727200" cy="582612"/>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en-US"/>
          </a:p>
        </p:txBody>
      </p:sp>
      <p:sp>
        <p:nvSpPr>
          <p:cNvPr id="3085" name="Text Box 13"/>
          <p:cNvSpPr txBox="1">
            <a:spLocks noChangeArrowheads="1"/>
          </p:cNvSpPr>
          <p:nvPr/>
        </p:nvSpPr>
        <p:spPr bwMode="auto">
          <a:xfrm>
            <a:off x="1152525" y="4016375"/>
            <a:ext cx="831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gn="ctr"/>
            <a:r>
              <a:rPr lang="en-US" altLang="en-US" sz="2000">
                <a:solidFill>
                  <a:srgbClr val="0000FF"/>
                </a:solidFill>
                <a:latin typeface="Arial" charset="0"/>
              </a:rPr>
              <a:t> 1 cm</a:t>
            </a:r>
          </a:p>
        </p:txBody>
      </p:sp>
      <p:grpSp>
        <p:nvGrpSpPr>
          <p:cNvPr id="3086" name="Group 14"/>
          <p:cNvGrpSpPr>
            <a:grpSpLocks/>
          </p:cNvGrpSpPr>
          <p:nvPr/>
        </p:nvGrpSpPr>
        <p:grpSpPr bwMode="auto">
          <a:xfrm>
            <a:off x="1246188" y="4600575"/>
            <a:ext cx="849312" cy="277813"/>
            <a:chOff x="1968" y="4479"/>
            <a:chExt cx="664" cy="417"/>
          </a:xfrm>
        </p:grpSpPr>
        <p:sp>
          <p:nvSpPr>
            <p:cNvPr id="3089" name="Oval 15"/>
            <p:cNvSpPr>
              <a:spLocks noChangeArrowheads="1"/>
            </p:cNvSpPr>
            <p:nvPr/>
          </p:nvSpPr>
          <p:spPr bwMode="auto">
            <a:xfrm>
              <a:off x="2025" y="4847"/>
              <a:ext cx="34" cy="33"/>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0" name="Freeform 16"/>
            <p:cNvSpPr>
              <a:spLocks/>
            </p:cNvSpPr>
            <p:nvPr/>
          </p:nvSpPr>
          <p:spPr bwMode="auto">
            <a:xfrm>
              <a:off x="2016" y="4837"/>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3 h 49"/>
                <a:gd name="T32" fmla="*/ 43 w 49"/>
                <a:gd name="T33" fmla="*/ 13 h 49"/>
                <a:gd name="T34" fmla="*/ 43 w 49"/>
                <a:gd name="T35" fmla="*/ 7 h 49"/>
                <a:gd name="T36" fmla="*/ 37 w 49"/>
                <a:gd name="T37" fmla="*/ 3 h 49"/>
                <a:gd name="T38" fmla="*/ 34 w 49"/>
                <a:gd name="T39" fmla="*/ 0 h 49"/>
                <a:gd name="T40" fmla="*/ 24 w 49"/>
                <a:gd name="T41" fmla="*/ 0 h 49"/>
                <a:gd name="T42" fmla="*/ 9 w 49"/>
                <a:gd name="T43" fmla="*/ 3 h 49"/>
                <a:gd name="T44" fmla="*/ 9 w 49"/>
                <a:gd name="T45" fmla="*/ 7 h 49"/>
                <a:gd name="T46" fmla="*/ 6 w 49"/>
                <a:gd name="T47" fmla="*/ 7 h 49"/>
                <a:gd name="T48" fmla="*/ 6 w 49"/>
                <a:gd name="T49" fmla="*/ 10 h 49"/>
                <a:gd name="T50" fmla="*/ 3 w 49"/>
                <a:gd name="T51" fmla="*/ 10 h 49"/>
                <a:gd name="T52" fmla="*/ 0 w 49"/>
                <a:gd name="T53" fmla="*/ 25 h 49"/>
                <a:gd name="T54" fmla="*/ 18 w 49"/>
                <a:gd name="T55" fmla="*/ 25 h 49"/>
                <a:gd name="T56" fmla="*/ 15 w 49"/>
                <a:gd name="T57" fmla="*/ 22 h 49"/>
                <a:gd name="T58" fmla="*/ 18 w 49"/>
                <a:gd name="T59" fmla="*/ 22 h 49"/>
                <a:gd name="T60" fmla="*/ 18 w 49"/>
                <a:gd name="T61" fmla="*/ 19 h 49"/>
                <a:gd name="T62" fmla="*/ 21 w 49"/>
                <a:gd name="T63" fmla="*/ 19 h 49"/>
                <a:gd name="T64" fmla="*/ 21 w 49"/>
                <a:gd name="T65" fmla="*/ 16 h 49"/>
                <a:gd name="T66" fmla="*/ 24 w 49"/>
                <a:gd name="T67" fmla="*/ 19 h 49"/>
                <a:gd name="T68" fmla="*/ 27 w 49"/>
                <a:gd name="T69" fmla="*/ 19 h 49"/>
                <a:gd name="T70" fmla="*/ 30 w 49"/>
                <a:gd name="T71" fmla="*/ 22 h 49"/>
                <a:gd name="T72" fmla="*/ 30 w 49"/>
                <a:gd name="T73" fmla="*/ 19 h 49"/>
                <a:gd name="T74" fmla="*/ 30 w 49"/>
                <a:gd name="T75" fmla="*/ 25 h 49"/>
                <a:gd name="T76" fmla="*/ 34 w 49"/>
                <a:gd name="T77" fmla="*/ 25 h 49"/>
                <a:gd name="T78" fmla="*/ 30 w 49"/>
                <a:gd name="T79" fmla="*/ 25 h 49"/>
                <a:gd name="T80" fmla="*/ 27 w 49"/>
                <a:gd name="T81" fmla="*/ 28 h 49"/>
                <a:gd name="T82" fmla="*/ 30 w 49"/>
                <a:gd name="T83" fmla="*/ 28 h 49"/>
                <a:gd name="T84" fmla="*/ 27 w 49"/>
                <a:gd name="T85" fmla="*/ 28 h 49"/>
                <a:gd name="T86" fmla="*/ 27 w 49"/>
                <a:gd name="T87" fmla="*/ 31 h 49"/>
                <a:gd name="T88" fmla="*/ 27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0" y="49"/>
                  </a:lnTo>
                  <a:lnTo>
                    <a:pt x="34" y="46"/>
                  </a:lnTo>
                  <a:lnTo>
                    <a:pt x="40" y="43"/>
                  </a:lnTo>
                  <a:lnTo>
                    <a:pt x="40" y="40"/>
                  </a:lnTo>
                  <a:lnTo>
                    <a:pt x="43" y="40"/>
                  </a:lnTo>
                  <a:lnTo>
                    <a:pt x="46" y="34"/>
                  </a:lnTo>
                  <a:lnTo>
                    <a:pt x="49" y="31"/>
                  </a:lnTo>
                  <a:lnTo>
                    <a:pt x="49" y="25"/>
                  </a:lnTo>
                  <a:lnTo>
                    <a:pt x="46" y="13"/>
                  </a:lnTo>
                  <a:lnTo>
                    <a:pt x="43" y="13"/>
                  </a:lnTo>
                  <a:lnTo>
                    <a:pt x="43" y="7"/>
                  </a:lnTo>
                  <a:lnTo>
                    <a:pt x="37" y="3"/>
                  </a:lnTo>
                  <a:lnTo>
                    <a:pt x="34" y="0"/>
                  </a:lnTo>
                  <a:lnTo>
                    <a:pt x="24" y="0"/>
                  </a:lnTo>
                  <a:lnTo>
                    <a:pt x="9" y="3"/>
                  </a:lnTo>
                  <a:lnTo>
                    <a:pt x="9" y="7"/>
                  </a:lnTo>
                  <a:lnTo>
                    <a:pt x="6" y="7"/>
                  </a:lnTo>
                  <a:lnTo>
                    <a:pt x="6" y="10"/>
                  </a:lnTo>
                  <a:lnTo>
                    <a:pt x="3" y="10"/>
                  </a:lnTo>
                  <a:lnTo>
                    <a:pt x="0" y="25"/>
                  </a:lnTo>
                  <a:lnTo>
                    <a:pt x="18" y="25"/>
                  </a:lnTo>
                  <a:lnTo>
                    <a:pt x="15" y="22"/>
                  </a:lnTo>
                  <a:lnTo>
                    <a:pt x="18" y="22"/>
                  </a:lnTo>
                  <a:lnTo>
                    <a:pt x="18" y="19"/>
                  </a:lnTo>
                  <a:lnTo>
                    <a:pt x="21" y="19"/>
                  </a:lnTo>
                  <a:lnTo>
                    <a:pt x="21" y="16"/>
                  </a:lnTo>
                  <a:lnTo>
                    <a:pt x="24" y="19"/>
                  </a:lnTo>
                  <a:lnTo>
                    <a:pt x="27" y="19"/>
                  </a:lnTo>
                  <a:lnTo>
                    <a:pt x="30" y="22"/>
                  </a:lnTo>
                  <a:lnTo>
                    <a:pt x="30" y="19"/>
                  </a:lnTo>
                  <a:lnTo>
                    <a:pt x="30" y="25"/>
                  </a:lnTo>
                  <a:lnTo>
                    <a:pt x="34" y="25"/>
                  </a:lnTo>
                  <a:lnTo>
                    <a:pt x="30" y="25"/>
                  </a:lnTo>
                  <a:lnTo>
                    <a:pt x="27" y="28"/>
                  </a:lnTo>
                  <a:lnTo>
                    <a:pt x="30" y="28"/>
                  </a:lnTo>
                  <a:lnTo>
                    <a:pt x="27" y="28"/>
                  </a:lnTo>
                  <a:lnTo>
                    <a:pt x="27" y="31"/>
                  </a:lnTo>
                  <a:lnTo>
                    <a:pt x="27" y="28"/>
                  </a:lnTo>
                  <a:lnTo>
                    <a:pt x="24" y="31"/>
                  </a:lnTo>
                  <a:lnTo>
                    <a:pt x="24" y="34"/>
                  </a:lnTo>
                  <a:lnTo>
                    <a:pt x="24" y="31"/>
                  </a:lnTo>
                  <a:lnTo>
                    <a:pt x="18" y="31"/>
                  </a:lnTo>
                  <a:lnTo>
                    <a:pt x="21" y="31"/>
                  </a:lnTo>
                  <a:lnTo>
                    <a:pt x="18" y="28"/>
                  </a:lnTo>
                  <a:lnTo>
                    <a:pt x="18" y="25"/>
                  </a:lnTo>
                  <a:lnTo>
                    <a:pt x="0" y="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1" name="Oval 17"/>
            <p:cNvSpPr>
              <a:spLocks noChangeArrowheads="1"/>
            </p:cNvSpPr>
            <p:nvPr/>
          </p:nvSpPr>
          <p:spPr bwMode="auto">
            <a:xfrm>
              <a:off x="2093" y="4748"/>
              <a:ext cx="34" cy="3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2" name="Freeform 18"/>
            <p:cNvSpPr>
              <a:spLocks/>
            </p:cNvSpPr>
            <p:nvPr/>
          </p:nvSpPr>
          <p:spPr bwMode="auto">
            <a:xfrm>
              <a:off x="2084" y="4739"/>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39 w 49"/>
                <a:gd name="T19" fmla="*/ 43 h 49"/>
                <a:gd name="T20" fmla="*/ 39 w 49"/>
                <a:gd name="T21" fmla="*/ 40 h 49"/>
                <a:gd name="T22" fmla="*/ 43 w 49"/>
                <a:gd name="T23" fmla="*/ 40 h 49"/>
                <a:gd name="T24" fmla="*/ 46 w 49"/>
                <a:gd name="T25" fmla="*/ 34 h 49"/>
                <a:gd name="T26" fmla="*/ 49 w 49"/>
                <a:gd name="T27" fmla="*/ 31 h 49"/>
                <a:gd name="T28" fmla="*/ 49 w 49"/>
                <a:gd name="T29" fmla="*/ 25 h 49"/>
                <a:gd name="T30" fmla="*/ 46 w 49"/>
                <a:gd name="T31" fmla="*/ 13 h 49"/>
                <a:gd name="T32" fmla="*/ 43 w 49"/>
                <a:gd name="T33" fmla="*/ 13 h 49"/>
                <a:gd name="T34" fmla="*/ 43 w 49"/>
                <a:gd name="T35" fmla="*/ 6 h 49"/>
                <a:gd name="T36" fmla="*/ 36 w 49"/>
                <a:gd name="T37" fmla="*/ 3 h 49"/>
                <a:gd name="T38" fmla="*/ 33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8 w 49"/>
                <a:gd name="T55" fmla="*/ 25 h 49"/>
                <a:gd name="T56" fmla="*/ 15 w 49"/>
                <a:gd name="T57" fmla="*/ 22 h 49"/>
                <a:gd name="T58" fmla="*/ 18 w 49"/>
                <a:gd name="T59" fmla="*/ 22 h 49"/>
                <a:gd name="T60" fmla="*/ 18 w 49"/>
                <a:gd name="T61" fmla="*/ 19 h 49"/>
                <a:gd name="T62" fmla="*/ 21 w 49"/>
                <a:gd name="T63" fmla="*/ 19 h 49"/>
                <a:gd name="T64" fmla="*/ 21 w 49"/>
                <a:gd name="T65" fmla="*/ 16 h 49"/>
                <a:gd name="T66" fmla="*/ 24 w 49"/>
                <a:gd name="T67" fmla="*/ 19 h 49"/>
                <a:gd name="T68" fmla="*/ 27 w 49"/>
                <a:gd name="T69" fmla="*/ 19 h 49"/>
                <a:gd name="T70" fmla="*/ 30 w 49"/>
                <a:gd name="T71" fmla="*/ 22 h 49"/>
                <a:gd name="T72" fmla="*/ 30 w 49"/>
                <a:gd name="T73" fmla="*/ 19 h 49"/>
                <a:gd name="T74" fmla="*/ 30 w 49"/>
                <a:gd name="T75" fmla="*/ 25 h 49"/>
                <a:gd name="T76" fmla="*/ 33 w 49"/>
                <a:gd name="T77" fmla="*/ 25 h 49"/>
                <a:gd name="T78" fmla="*/ 30 w 49"/>
                <a:gd name="T79" fmla="*/ 25 h 49"/>
                <a:gd name="T80" fmla="*/ 27 w 49"/>
                <a:gd name="T81" fmla="*/ 28 h 49"/>
                <a:gd name="T82" fmla="*/ 30 w 49"/>
                <a:gd name="T83" fmla="*/ 28 h 49"/>
                <a:gd name="T84" fmla="*/ 27 w 49"/>
                <a:gd name="T85" fmla="*/ 28 h 49"/>
                <a:gd name="T86" fmla="*/ 27 w 49"/>
                <a:gd name="T87" fmla="*/ 31 h 49"/>
                <a:gd name="T88" fmla="*/ 27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0" y="49"/>
                  </a:lnTo>
                  <a:lnTo>
                    <a:pt x="33" y="46"/>
                  </a:lnTo>
                  <a:lnTo>
                    <a:pt x="39" y="43"/>
                  </a:lnTo>
                  <a:lnTo>
                    <a:pt x="39" y="40"/>
                  </a:lnTo>
                  <a:lnTo>
                    <a:pt x="43" y="40"/>
                  </a:lnTo>
                  <a:lnTo>
                    <a:pt x="46" y="34"/>
                  </a:lnTo>
                  <a:lnTo>
                    <a:pt x="49" y="31"/>
                  </a:lnTo>
                  <a:lnTo>
                    <a:pt x="49" y="25"/>
                  </a:lnTo>
                  <a:lnTo>
                    <a:pt x="46" y="13"/>
                  </a:lnTo>
                  <a:lnTo>
                    <a:pt x="43" y="13"/>
                  </a:lnTo>
                  <a:lnTo>
                    <a:pt x="43" y="6"/>
                  </a:lnTo>
                  <a:lnTo>
                    <a:pt x="36" y="3"/>
                  </a:lnTo>
                  <a:lnTo>
                    <a:pt x="33" y="0"/>
                  </a:lnTo>
                  <a:lnTo>
                    <a:pt x="24" y="0"/>
                  </a:lnTo>
                  <a:lnTo>
                    <a:pt x="9" y="3"/>
                  </a:lnTo>
                  <a:lnTo>
                    <a:pt x="9" y="6"/>
                  </a:lnTo>
                  <a:lnTo>
                    <a:pt x="6" y="6"/>
                  </a:lnTo>
                  <a:lnTo>
                    <a:pt x="6" y="9"/>
                  </a:lnTo>
                  <a:lnTo>
                    <a:pt x="3" y="9"/>
                  </a:lnTo>
                  <a:lnTo>
                    <a:pt x="0" y="25"/>
                  </a:lnTo>
                  <a:lnTo>
                    <a:pt x="18" y="25"/>
                  </a:lnTo>
                  <a:lnTo>
                    <a:pt x="15" y="22"/>
                  </a:lnTo>
                  <a:lnTo>
                    <a:pt x="18" y="22"/>
                  </a:lnTo>
                  <a:lnTo>
                    <a:pt x="18" y="19"/>
                  </a:lnTo>
                  <a:lnTo>
                    <a:pt x="21" y="19"/>
                  </a:lnTo>
                  <a:lnTo>
                    <a:pt x="21" y="16"/>
                  </a:lnTo>
                  <a:lnTo>
                    <a:pt x="24" y="19"/>
                  </a:lnTo>
                  <a:lnTo>
                    <a:pt x="27" y="19"/>
                  </a:lnTo>
                  <a:lnTo>
                    <a:pt x="30" y="22"/>
                  </a:lnTo>
                  <a:lnTo>
                    <a:pt x="30" y="19"/>
                  </a:lnTo>
                  <a:lnTo>
                    <a:pt x="30" y="25"/>
                  </a:lnTo>
                  <a:lnTo>
                    <a:pt x="33" y="25"/>
                  </a:lnTo>
                  <a:lnTo>
                    <a:pt x="30" y="25"/>
                  </a:lnTo>
                  <a:lnTo>
                    <a:pt x="27" y="28"/>
                  </a:lnTo>
                  <a:lnTo>
                    <a:pt x="30" y="28"/>
                  </a:lnTo>
                  <a:lnTo>
                    <a:pt x="27" y="28"/>
                  </a:lnTo>
                  <a:lnTo>
                    <a:pt x="27" y="31"/>
                  </a:lnTo>
                  <a:lnTo>
                    <a:pt x="27" y="28"/>
                  </a:lnTo>
                  <a:lnTo>
                    <a:pt x="24" y="31"/>
                  </a:lnTo>
                  <a:lnTo>
                    <a:pt x="24" y="34"/>
                  </a:lnTo>
                  <a:lnTo>
                    <a:pt x="24" y="31"/>
                  </a:lnTo>
                  <a:lnTo>
                    <a:pt x="18" y="31"/>
                  </a:lnTo>
                  <a:lnTo>
                    <a:pt x="21" y="31"/>
                  </a:lnTo>
                  <a:lnTo>
                    <a:pt x="18" y="28"/>
                  </a:lnTo>
                  <a:lnTo>
                    <a:pt x="18" y="25"/>
                  </a:lnTo>
                  <a:lnTo>
                    <a:pt x="0" y="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3" name="Oval 19"/>
            <p:cNvSpPr>
              <a:spLocks noChangeArrowheads="1"/>
            </p:cNvSpPr>
            <p:nvPr/>
          </p:nvSpPr>
          <p:spPr bwMode="auto">
            <a:xfrm>
              <a:off x="2258" y="4724"/>
              <a:ext cx="31" cy="3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4" name="Freeform 20"/>
            <p:cNvSpPr>
              <a:spLocks/>
            </p:cNvSpPr>
            <p:nvPr/>
          </p:nvSpPr>
          <p:spPr bwMode="auto">
            <a:xfrm>
              <a:off x="2249" y="4715"/>
              <a:ext cx="46" cy="49"/>
            </a:xfrm>
            <a:custGeom>
              <a:avLst/>
              <a:gdLst>
                <a:gd name="T0" fmla="*/ 0 w 46"/>
                <a:gd name="T1" fmla="*/ 24 h 49"/>
                <a:gd name="T2" fmla="*/ 3 w 46"/>
                <a:gd name="T3" fmla="*/ 40 h 49"/>
                <a:gd name="T4" fmla="*/ 6 w 46"/>
                <a:gd name="T5" fmla="*/ 40 h 49"/>
                <a:gd name="T6" fmla="*/ 6 w 46"/>
                <a:gd name="T7" fmla="*/ 43 h 49"/>
                <a:gd name="T8" fmla="*/ 12 w 46"/>
                <a:gd name="T9" fmla="*/ 46 h 49"/>
                <a:gd name="T10" fmla="*/ 15 w 46"/>
                <a:gd name="T11" fmla="*/ 49 h 49"/>
                <a:gd name="T12" fmla="*/ 28 w 46"/>
                <a:gd name="T13" fmla="*/ 49 h 49"/>
                <a:gd name="T14" fmla="*/ 31 w 46"/>
                <a:gd name="T15" fmla="*/ 46 h 49"/>
                <a:gd name="T16" fmla="*/ 37 w 46"/>
                <a:gd name="T17" fmla="*/ 43 h 49"/>
                <a:gd name="T18" fmla="*/ 37 w 46"/>
                <a:gd name="T19" fmla="*/ 40 h 49"/>
                <a:gd name="T20" fmla="*/ 40 w 46"/>
                <a:gd name="T21" fmla="*/ 40 h 49"/>
                <a:gd name="T22" fmla="*/ 43 w 46"/>
                <a:gd name="T23" fmla="*/ 33 h 49"/>
                <a:gd name="T24" fmla="*/ 46 w 46"/>
                <a:gd name="T25" fmla="*/ 30 h 49"/>
                <a:gd name="T26" fmla="*/ 46 w 46"/>
                <a:gd name="T27" fmla="*/ 24 h 49"/>
                <a:gd name="T28" fmla="*/ 43 w 46"/>
                <a:gd name="T29" fmla="*/ 12 h 49"/>
                <a:gd name="T30" fmla="*/ 40 w 46"/>
                <a:gd name="T31" fmla="*/ 12 h 49"/>
                <a:gd name="T32" fmla="*/ 40 w 46"/>
                <a:gd name="T33" fmla="*/ 6 h 49"/>
                <a:gd name="T34" fmla="*/ 34 w 46"/>
                <a:gd name="T35" fmla="*/ 3 h 49"/>
                <a:gd name="T36" fmla="*/ 31 w 46"/>
                <a:gd name="T37" fmla="*/ 0 h 49"/>
                <a:gd name="T38" fmla="*/ 21 w 46"/>
                <a:gd name="T39" fmla="*/ 0 h 49"/>
                <a:gd name="T40" fmla="*/ 9 w 46"/>
                <a:gd name="T41" fmla="*/ 3 h 49"/>
                <a:gd name="T42" fmla="*/ 9 w 46"/>
                <a:gd name="T43" fmla="*/ 6 h 49"/>
                <a:gd name="T44" fmla="*/ 6 w 46"/>
                <a:gd name="T45" fmla="*/ 6 h 49"/>
                <a:gd name="T46" fmla="*/ 6 w 46"/>
                <a:gd name="T47" fmla="*/ 9 h 49"/>
                <a:gd name="T48" fmla="*/ 3 w 46"/>
                <a:gd name="T49" fmla="*/ 9 h 49"/>
                <a:gd name="T50" fmla="*/ 0 w 46"/>
                <a:gd name="T51" fmla="*/ 24 h 49"/>
                <a:gd name="T52" fmla="*/ 18 w 46"/>
                <a:gd name="T53" fmla="*/ 24 h 49"/>
                <a:gd name="T54" fmla="*/ 15 w 46"/>
                <a:gd name="T55" fmla="*/ 21 h 49"/>
                <a:gd name="T56" fmla="*/ 18 w 46"/>
                <a:gd name="T57" fmla="*/ 21 h 49"/>
                <a:gd name="T58" fmla="*/ 18 w 46"/>
                <a:gd name="T59" fmla="*/ 18 h 49"/>
                <a:gd name="T60" fmla="*/ 21 w 46"/>
                <a:gd name="T61" fmla="*/ 18 h 49"/>
                <a:gd name="T62" fmla="*/ 21 w 46"/>
                <a:gd name="T63" fmla="*/ 15 h 49"/>
                <a:gd name="T64" fmla="*/ 21 w 46"/>
                <a:gd name="T65" fmla="*/ 18 h 49"/>
                <a:gd name="T66" fmla="*/ 24 w 46"/>
                <a:gd name="T67" fmla="*/ 18 h 49"/>
                <a:gd name="T68" fmla="*/ 28 w 46"/>
                <a:gd name="T69" fmla="*/ 21 h 49"/>
                <a:gd name="T70" fmla="*/ 28 w 46"/>
                <a:gd name="T71" fmla="*/ 18 h 49"/>
                <a:gd name="T72" fmla="*/ 28 w 46"/>
                <a:gd name="T73" fmla="*/ 24 h 49"/>
                <a:gd name="T74" fmla="*/ 31 w 46"/>
                <a:gd name="T75" fmla="*/ 24 h 49"/>
                <a:gd name="T76" fmla="*/ 28 w 46"/>
                <a:gd name="T77" fmla="*/ 24 h 49"/>
                <a:gd name="T78" fmla="*/ 24 w 46"/>
                <a:gd name="T79" fmla="*/ 27 h 49"/>
                <a:gd name="T80" fmla="*/ 28 w 46"/>
                <a:gd name="T81" fmla="*/ 27 h 49"/>
                <a:gd name="T82" fmla="*/ 24 w 46"/>
                <a:gd name="T83" fmla="*/ 27 h 49"/>
                <a:gd name="T84" fmla="*/ 24 w 46"/>
                <a:gd name="T85" fmla="*/ 30 h 49"/>
                <a:gd name="T86" fmla="*/ 24 w 46"/>
                <a:gd name="T87" fmla="*/ 27 h 49"/>
                <a:gd name="T88" fmla="*/ 21 w 46"/>
                <a:gd name="T89" fmla="*/ 30 h 49"/>
                <a:gd name="T90" fmla="*/ 18 w 46"/>
                <a:gd name="T91" fmla="*/ 27 h 49"/>
                <a:gd name="T92" fmla="*/ 18 w 46"/>
                <a:gd name="T93" fmla="*/ 30 h 49"/>
                <a:gd name="T94" fmla="*/ 18 w 46"/>
                <a:gd name="T95" fmla="*/ 27 h 49"/>
                <a:gd name="T96" fmla="*/ 15 w 46"/>
                <a:gd name="T97" fmla="*/ 27 h 49"/>
                <a:gd name="T98" fmla="*/ 18 w 46"/>
                <a:gd name="T99" fmla="*/ 24 h 49"/>
                <a:gd name="T100" fmla="*/ 0 w 46"/>
                <a:gd name="T101" fmla="*/ 24 h 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49"/>
                <a:gd name="T155" fmla="*/ 46 w 46"/>
                <a:gd name="T156" fmla="*/ 49 h 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49">
                  <a:moveTo>
                    <a:pt x="0" y="24"/>
                  </a:moveTo>
                  <a:lnTo>
                    <a:pt x="3" y="40"/>
                  </a:lnTo>
                  <a:lnTo>
                    <a:pt x="6" y="40"/>
                  </a:lnTo>
                  <a:lnTo>
                    <a:pt x="6" y="43"/>
                  </a:lnTo>
                  <a:lnTo>
                    <a:pt x="12" y="46"/>
                  </a:lnTo>
                  <a:lnTo>
                    <a:pt x="15" y="49"/>
                  </a:lnTo>
                  <a:lnTo>
                    <a:pt x="28" y="49"/>
                  </a:lnTo>
                  <a:lnTo>
                    <a:pt x="31" y="46"/>
                  </a:lnTo>
                  <a:lnTo>
                    <a:pt x="37" y="43"/>
                  </a:lnTo>
                  <a:lnTo>
                    <a:pt x="37" y="40"/>
                  </a:lnTo>
                  <a:lnTo>
                    <a:pt x="40" y="40"/>
                  </a:lnTo>
                  <a:lnTo>
                    <a:pt x="43" y="33"/>
                  </a:lnTo>
                  <a:lnTo>
                    <a:pt x="46" y="30"/>
                  </a:lnTo>
                  <a:lnTo>
                    <a:pt x="46" y="24"/>
                  </a:lnTo>
                  <a:lnTo>
                    <a:pt x="43" y="12"/>
                  </a:lnTo>
                  <a:lnTo>
                    <a:pt x="40" y="12"/>
                  </a:lnTo>
                  <a:lnTo>
                    <a:pt x="40" y="6"/>
                  </a:lnTo>
                  <a:lnTo>
                    <a:pt x="34" y="3"/>
                  </a:lnTo>
                  <a:lnTo>
                    <a:pt x="31" y="0"/>
                  </a:lnTo>
                  <a:lnTo>
                    <a:pt x="21" y="0"/>
                  </a:lnTo>
                  <a:lnTo>
                    <a:pt x="9" y="3"/>
                  </a:lnTo>
                  <a:lnTo>
                    <a:pt x="9" y="6"/>
                  </a:lnTo>
                  <a:lnTo>
                    <a:pt x="6" y="6"/>
                  </a:lnTo>
                  <a:lnTo>
                    <a:pt x="6" y="9"/>
                  </a:lnTo>
                  <a:lnTo>
                    <a:pt x="3" y="9"/>
                  </a:lnTo>
                  <a:lnTo>
                    <a:pt x="0" y="24"/>
                  </a:lnTo>
                  <a:lnTo>
                    <a:pt x="18" y="24"/>
                  </a:lnTo>
                  <a:lnTo>
                    <a:pt x="15" y="21"/>
                  </a:lnTo>
                  <a:lnTo>
                    <a:pt x="18" y="21"/>
                  </a:lnTo>
                  <a:lnTo>
                    <a:pt x="18" y="18"/>
                  </a:lnTo>
                  <a:lnTo>
                    <a:pt x="21" y="18"/>
                  </a:lnTo>
                  <a:lnTo>
                    <a:pt x="21" y="15"/>
                  </a:lnTo>
                  <a:lnTo>
                    <a:pt x="21" y="18"/>
                  </a:lnTo>
                  <a:lnTo>
                    <a:pt x="24" y="18"/>
                  </a:lnTo>
                  <a:lnTo>
                    <a:pt x="28" y="21"/>
                  </a:lnTo>
                  <a:lnTo>
                    <a:pt x="28" y="18"/>
                  </a:lnTo>
                  <a:lnTo>
                    <a:pt x="28" y="24"/>
                  </a:lnTo>
                  <a:lnTo>
                    <a:pt x="31" y="24"/>
                  </a:lnTo>
                  <a:lnTo>
                    <a:pt x="28" y="24"/>
                  </a:lnTo>
                  <a:lnTo>
                    <a:pt x="24" y="27"/>
                  </a:lnTo>
                  <a:lnTo>
                    <a:pt x="28" y="27"/>
                  </a:lnTo>
                  <a:lnTo>
                    <a:pt x="24" y="27"/>
                  </a:lnTo>
                  <a:lnTo>
                    <a:pt x="24" y="30"/>
                  </a:lnTo>
                  <a:lnTo>
                    <a:pt x="24" y="27"/>
                  </a:lnTo>
                  <a:lnTo>
                    <a:pt x="21" y="30"/>
                  </a:lnTo>
                  <a:lnTo>
                    <a:pt x="18" y="27"/>
                  </a:lnTo>
                  <a:lnTo>
                    <a:pt x="18" y="30"/>
                  </a:lnTo>
                  <a:lnTo>
                    <a:pt x="18" y="27"/>
                  </a:lnTo>
                  <a:lnTo>
                    <a:pt x="15" y="27"/>
                  </a:lnTo>
                  <a:lnTo>
                    <a:pt x="18" y="24"/>
                  </a:lnTo>
                  <a:lnTo>
                    <a:pt x="0" y="2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5" name="Oval 21"/>
            <p:cNvSpPr>
              <a:spLocks noChangeArrowheads="1"/>
            </p:cNvSpPr>
            <p:nvPr/>
          </p:nvSpPr>
          <p:spPr bwMode="auto">
            <a:xfrm>
              <a:off x="2414" y="4574"/>
              <a:ext cx="34" cy="3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6" name="Freeform 22"/>
            <p:cNvSpPr>
              <a:spLocks/>
            </p:cNvSpPr>
            <p:nvPr/>
          </p:nvSpPr>
          <p:spPr bwMode="auto">
            <a:xfrm>
              <a:off x="2405" y="4565"/>
              <a:ext cx="49" cy="49"/>
            </a:xfrm>
            <a:custGeom>
              <a:avLst/>
              <a:gdLst>
                <a:gd name="T0" fmla="*/ 0 w 49"/>
                <a:gd name="T1" fmla="*/ 24 h 49"/>
                <a:gd name="T2" fmla="*/ 0 w 49"/>
                <a:gd name="T3" fmla="*/ 33 h 49"/>
                <a:gd name="T4" fmla="*/ 3 w 49"/>
                <a:gd name="T5" fmla="*/ 36 h 49"/>
                <a:gd name="T6" fmla="*/ 6 w 49"/>
                <a:gd name="T7" fmla="*/ 43 h 49"/>
                <a:gd name="T8" fmla="*/ 12 w 49"/>
                <a:gd name="T9" fmla="*/ 43 h 49"/>
                <a:gd name="T10" fmla="*/ 12 w 49"/>
                <a:gd name="T11" fmla="*/ 46 h 49"/>
                <a:gd name="T12" fmla="*/ 25 w 49"/>
                <a:gd name="T13" fmla="*/ 49 h 49"/>
                <a:gd name="T14" fmla="*/ 31 w 49"/>
                <a:gd name="T15" fmla="*/ 49 h 49"/>
                <a:gd name="T16" fmla="*/ 34 w 49"/>
                <a:gd name="T17" fmla="*/ 46 h 49"/>
                <a:gd name="T18" fmla="*/ 40 w 49"/>
                <a:gd name="T19" fmla="*/ 43 h 49"/>
                <a:gd name="T20" fmla="*/ 40 w 49"/>
                <a:gd name="T21" fmla="*/ 40 h 49"/>
                <a:gd name="T22" fmla="*/ 43 w 49"/>
                <a:gd name="T23" fmla="*/ 40 h 49"/>
                <a:gd name="T24" fmla="*/ 46 w 49"/>
                <a:gd name="T25" fmla="*/ 33 h 49"/>
                <a:gd name="T26" fmla="*/ 49 w 49"/>
                <a:gd name="T27" fmla="*/ 30 h 49"/>
                <a:gd name="T28" fmla="*/ 49 w 49"/>
                <a:gd name="T29" fmla="*/ 24 h 49"/>
                <a:gd name="T30" fmla="*/ 46 w 49"/>
                <a:gd name="T31" fmla="*/ 12 h 49"/>
                <a:gd name="T32" fmla="*/ 43 w 49"/>
                <a:gd name="T33" fmla="*/ 12 h 49"/>
                <a:gd name="T34" fmla="*/ 43 w 49"/>
                <a:gd name="T35" fmla="*/ 6 h 49"/>
                <a:gd name="T36" fmla="*/ 37 w 49"/>
                <a:gd name="T37" fmla="*/ 3 h 49"/>
                <a:gd name="T38" fmla="*/ 34 w 49"/>
                <a:gd name="T39" fmla="*/ 0 h 49"/>
                <a:gd name="T40" fmla="*/ 25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4 h 49"/>
                <a:gd name="T54" fmla="*/ 18 w 49"/>
                <a:gd name="T55" fmla="*/ 24 h 49"/>
                <a:gd name="T56" fmla="*/ 15 w 49"/>
                <a:gd name="T57" fmla="*/ 21 h 49"/>
                <a:gd name="T58" fmla="*/ 18 w 49"/>
                <a:gd name="T59" fmla="*/ 21 h 49"/>
                <a:gd name="T60" fmla="*/ 18 w 49"/>
                <a:gd name="T61" fmla="*/ 18 h 49"/>
                <a:gd name="T62" fmla="*/ 22 w 49"/>
                <a:gd name="T63" fmla="*/ 18 h 49"/>
                <a:gd name="T64" fmla="*/ 22 w 49"/>
                <a:gd name="T65" fmla="*/ 15 h 49"/>
                <a:gd name="T66" fmla="*/ 25 w 49"/>
                <a:gd name="T67" fmla="*/ 18 h 49"/>
                <a:gd name="T68" fmla="*/ 28 w 49"/>
                <a:gd name="T69" fmla="*/ 18 h 49"/>
                <a:gd name="T70" fmla="*/ 31 w 49"/>
                <a:gd name="T71" fmla="*/ 21 h 49"/>
                <a:gd name="T72" fmla="*/ 31 w 49"/>
                <a:gd name="T73" fmla="*/ 18 h 49"/>
                <a:gd name="T74" fmla="*/ 31 w 49"/>
                <a:gd name="T75" fmla="*/ 24 h 49"/>
                <a:gd name="T76" fmla="*/ 34 w 49"/>
                <a:gd name="T77" fmla="*/ 24 h 49"/>
                <a:gd name="T78" fmla="*/ 31 w 49"/>
                <a:gd name="T79" fmla="*/ 24 h 49"/>
                <a:gd name="T80" fmla="*/ 28 w 49"/>
                <a:gd name="T81" fmla="*/ 27 h 49"/>
                <a:gd name="T82" fmla="*/ 31 w 49"/>
                <a:gd name="T83" fmla="*/ 27 h 49"/>
                <a:gd name="T84" fmla="*/ 28 w 49"/>
                <a:gd name="T85" fmla="*/ 27 h 49"/>
                <a:gd name="T86" fmla="*/ 28 w 49"/>
                <a:gd name="T87" fmla="*/ 30 h 49"/>
                <a:gd name="T88" fmla="*/ 28 w 49"/>
                <a:gd name="T89" fmla="*/ 27 h 49"/>
                <a:gd name="T90" fmla="*/ 25 w 49"/>
                <a:gd name="T91" fmla="*/ 30 h 49"/>
                <a:gd name="T92" fmla="*/ 25 w 49"/>
                <a:gd name="T93" fmla="*/ 33 h 49"/>
                <a:gd name="T94" fmla="*/ 25 w 49"/>
                <a:gd name="T95" fmla="*/ 30 h 49"/>
                <a:gd name="T96" fmla="*/ 18 w 49"/>
                <a:gd name="T97" fmla="*/ 30 h 49"/>
                <a:gd name="T98" fmla="*/ 22 w 49"/>
                <a:gd name="T99" fmla="*/ 30 h 49"/>
                <a:gd name="T100" fmla="*/ 18 w 49"/>
                <a:gd name="T101" fmla="*/ 27 h 49"/>
                <a:gd name="T102" fmla="*/ 18 w 49"/>
                <a:gd name="T103" fmla="*/ 24 h 49"/>
                <a:gd name="T104" fmla="*/ 0 w 49"/>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4"/>
                  </a:moveTo>
                  <a:lnTo>
                    <a:pt x="0" y="33"/>
                  </a:lnTo>
                  <a:lnTo>
                    <a:pt x="3" y="36"/>
                  </a:lnTo>
                  <a:lnTo>
                    <a:pt x="6" y="43"/>
                  </a:lnTo>
                  <a:lnTo>
                    <a:pt x="12" y="43"/>
                  </a:lnTo>
                  <a:lnTo>
                    <a:pt x="12" y="46"/>
                  </a:lnTo>
                  <a:lnTo>
                    <a:pt x="25" y="49"/>
                  </a:lnTo>
                  <a:lnTo>
                    <a:pt x="31" y="49"/>
                  </a:lnTo>
                  <a:lnTo>
                    <a:pt x="34" y="46"/>
                  </a:lnTo>
                  <a:lnTo>
                    <a:pt x="40" y="43"/>
                  </a:lnTo>
                  <a:lnTo>
                    <a:pt x="40" y="40"/>
                  </a:lnTo>
                  <a:lnTo>
                    <a:pt x="43" y="40"/>
                  </a:lnTo>
                  <a:lnTo>
                    <a:pt x="46" y="33"/>
                  </a:lnTo>
                  <a:lnTo>
                    <a:pt x="49" y="30"/>
                  </a:lnTo>
                  <a:lnTo>
                    <a:pt x="49" y="24"/>
                  </a:lnTo>
                  <a:lnTo>
                    <a:pt x="46" y="12"/>
                  </a:lnTo>
                  <a:lnTo>
                    <a:pt x="43" y="12"/>
                  </a:lnTo>
                  <a:lnTo>
                    <a:pt x="43" y="6"/>
                  </a:lnTo>
                  <a:lnTo>
                    <a:pt x="37" y="3"/>
                  </a:lnTo>
                  <a:lnTo>
                    <a:pt x="34" y="0"/>
                  </a:lnTo>
                  <a:lnTo>
                    <a:pt x="25" y="0"/>
                  </a:lnTo>
                  <a:lnTo>
                    <a:pt x="9" y="3"/>
                  </a:lnTo>
                  <a:lnTo>
                    <a:pt x="9" y="6"/>
                  </a:lnTo>
                  <a:lnTo>
                    <a:pt x="6" y="6"/>
                  </a:lnTo>
                  <a:lnTo>
                    <a:pt x="6" y="9"/>
                  </a:lnTo>
                  <a:lnTo>
                    <a:pt x="3" y="9"/>
                  </a:lnTo>
                  <a:lnTo>
                    <a:pt x="0" y="24"/>
                  </a:lnTo>
                  <a:lnTo>
                    <a:pt x="18" y="24"/>
                  </a:lnTo>
                  <a:lnTo>
                    <a:pt x="15" y="21"/>
                  </a:lnTo>
                  <a:lnTo>
                    <a:pt x="18" y="21"/>
                  </a:lnTo>
                  <a:lnTo>
                    <a:pt x="18" y="18"/>
                  </a:lnTo>
                  <a:lnTo>
                    <a:pt x="22" y="18"/>
                  </a:lnTo>
                  <a:lnTo>
                    <a:pt x="22" y="15"/>
                  </a:lnTo>
                  <a:lnTo>
                    <a:pt x="25" y="18"/>
                  </a:lnTo>
                  <a:lnTo>
                    <a:pt x="28" y="18"/>
                  </a:lnTo>
                  <a:lnTo>
                    <a:pt x="31" y="21"/>
                  </a:lnTo>
                  <a:lnTo>
                    <a:pt x="31" y="18"/>
                  </a:lnTo>
                  <a:lnTo>
                    <a:pt x="31" y="24"/>
                  </a:lnTo>
                  <a:lnTo>
                    <a:pt x="34" y="24"/>
                  </a:lnTo>
                  <a:lnTo>
                    <a:pt x="31" y="24"/>
                  </a:lnTo>
                  <a:lnTo>
                    <a:pt x="28" y="27"/>
                  </a:lnTo>
                  <a:lnTo>
                    <a:pt x="31" y="27"/>
                  </a:lnTo>
                  <a:lnTo>
                    <a:pt x="28" y="27"/>
                  </a:lnTo>
                  <a:lnTo>
                    <a:pt x="28" y="30"/>
                  </a:lnTo>
                  <a:lnTo>
                    <a:pt x="28" y="27"/>
                  </a:lnTo>
                  <a:lnTo>
                    <a:pt x="25" y="30"/>
                  </a:lnTo>
                  <a:lnTo>
                    <a:pt x="25" y="33"/>
                  </a:lnTo>
                  <a:lnTo>
                    <a:pt x="25" y="30"/>
                  </a:lnTo>
                  <a:lnTo>
                    <a:pt x="18" y="30"/>
                  </a:lnTo>
                  <a:lnTo>
                    <a:pt x="22" y="30"/>
                  </a:lnTo>
                  <a:lnTo>
                    <a:pt x="18" y="27"/>
                  </a:lnTo>
                  <a:lnTo>
                    <a:pt x="18" y="24"/>
                  </a:lnTo>
                  <a:lnTo>
                    <a:pt x="0" y="2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7" name="Oval 23"/>
            <p:cNvSpPr>
              <a:spLocks noChangeArrowheads="1"/>
            </p:cNvSpPr>
            <p:nvPr/>
          </p:nvSpPr>
          <p:spPr bwMode="auto">
            <a:xfrm>
              <a:off x="2515" y="4583"/>
              <a:ext cx="31" cy="3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8" name="Freeform 24"/>
            <p:cNvSpPr>
              <a:spLocks/>
            </p:cNvSpPr>
            <p:nvPr/>
          </p:nvSpPr>
          <p:spPr bwMode="auto">
            <a:xfrm>
              <a:off x="2506" y="4574"/>
              <a:ext cx="46" cy="49"/>
            </a:xfrm>
            <a:custGeom>
              <a:avLst/>
              <a:gdLst>
                <a:gd name="T0" fmla="*/ 0 w 46"/>
                <a:gd name="T1" fmla="*/ 24 h 49"/>
                <a:gd name="T2" fmla="*/ 3 w 46"/>
                <a:gd name="T3" fmla="*/ 40 h 49"/>
                <a:gd name="T4" fmla="*/ 6 w 46"/>
                <a:gd name="T5" fmla="*/ 40 h 49"/>
                <a:gd name="T6" fmla="*/ 6 w 46"/>
                <a:gd name="T7" fmla="*/ 43 h 49"/>
                <a:gd name="T8" fmla="*/ 12 w 46"/>
                <a:gd name="T9" fmla="*/ 46 h 49"/>
                <a:gd name="T10" fmla="*/ 15 w 46"/>
                <a:gd name="T11" fmla="*/ 49 h 49"/>
                <a:gd name="T12" fmla="*/ 28 w 46"/>
                <a:gd name="T13" fmla="*/ 49 h 49"/>
                <a:gd name="T14" fmla="*/ 31 w 46"/>
                <a:gd name="T15" fmla="*/ 46 h 49"/>
                <a:gd name="T16" fmla="*/ 37 w 46"/>
                <a:gd name="T17" fmla="*/ 43 h 49"/>
                <a:gd name="T18" fmla="*/ 37 w 46"/>
                <a:gd name="T19" fmla="*/ 40 h 49"/>
                <a:gd name="T20" fmla="*/ 40 w 46"/>
                <a:gd name="T21" fmla="*/ 40 h 49"/>
                <a:gd name="T22" fmla="*/ 43 w 46"/>
                <a:gd name="T23" fmla="*/ 34 h 49"/>
                <a:gd name="T24" fmla="*/ 46 w 46"/>
                <a:gd name="T25" fmla="*/ 31 h 49"/>
                <a:gd name="T26" fmla="*/ 46 w 46"/>
                <a:gd name="T27" fmla="*/ 24 h 49"/>
                <a:gd name="T28" fmla="*/ 43 w 46"/>
                <a:gd name="T29" fmla="*/ 12 h 49"/>
                <a:gd name="T30" fmla="*/ 40 w 46"/>
                <a:gd name="T31" fmla="*/ 12 h 49"/>
                <a:gd name="T32" fmla="*/ 40 w 46"/>
                <a:gd name="T33" fmla="*/ 6 h 49"/>
                <a:gd name="T34" fmla="*/ 34 w 46"/>
                <a:gd name="T35" fmla="*/ 3 h 49"/>
                <a:gd name="T36" fmla="*/ 31 w 46"/>
                <a:gd name="T37" fmla="*/ 0 h 49"/>
                <a:gd name="T38" fmla="*/ 22 w 46"/>
                <a:gd name="T39" fmla="*/ 0 h 49"/>
                <a:gd name="T40" fmla="*/ 9 w 46"/>
                <a:gd name="T41" fmla="*/ 3 h 49"/>
                <a:gd name="T42" fmla="*/ 9 w 46"/>
                <a:gd name="T43" fmla="*/ 6 h 49"/>
                <a:gd name="T44" fmla="*/ 6 w 46"/>
                <a:gd name="T45" fmla="*/ 6 h 49"/>
                <a:gd name="T46" fmla="*/ 6 w 46"/>
                <a:gd name="T47" fmla="*/ 9 h 49"/>
                <a:gd name="T48" fmla="*/ 3 w 46"/>
                <a:gd name="T49" fmla="*/ 9 h 49"/>
                <a:gd name="T50" fmla="*/ 0 w 46"/>
                <a:gd name="T51" fmla="*/ 24 h 49"/>
                <a:gd name="T52" fmla="*/ 19 w 46"/>
                <a:gd name="T53" fmla="*/ 24 h 49"/>
                <a:gd name="T54" fmla="*/ 15 w 46"/>
                <a:gd name="T55" fmla="*/ 21 h 49"/>
                <a:gd name="T56" fmla="*/ 19 w 46"/>
                <a:gd name="T57" fmla="*/ 21 h 49"/>
                <a:gd name="T58" fmla="*/ 19 w 46"/>
                <a:gd name="T59" fmla="*/ 18 h 49"/>
                <a:gd name="T60" fmla="*/ 22 w 46"/>
                <a:gd name="T61" fmla="*/ 18 h 49"/>
                <a:gd name="T62" fmla="*/ 22 w 46"/>
                <a:gd name="T63" fmla="*/ 15 h 49"/>
                <a:gd name="T64" fmla="*/ 22 w 46"/>
                <a:gd name="T65" fmla="*/ 18 h 49"/>
                <a:gd name="T66" fmla="*/ 25 w 46"/>
                <a:gd name="T67" fmla="*/ 18 h 49"/>
                <a:gd name="T68" fmla="*/ 28 w 46"/>
                <a:gd name="T69" fmla="*/ 21 h 49"/>
                <a:gd name="T70" fmla="*/ 28 w 46"/>
                <a:gd name="T71" fmla="*/ 18 h 49"/>
                <a:gd name="T72" fmla="*/ 28 w 46"/>
                <a:gd name="T73" fmla="*/ 24 h 49"/>
                <a:gd name="T74" fmla="*/ 31 w 46"/>
                <a:gd name="T75" fmla="*/ 24 h 49"/>
                <a:gd name="T76" fmla="*/ 28 w 46"/>
                <a:gd name="T77" fmla="*/ 24 h 49"/>
                <a:gd name="T78" fmla="*/ 25 w 46"/>
                <a:gd name="T79" fmla="*/ 27 h 49"/>
                <a:gd name="T80" fmla="*/ 28 w 46"/>
                <a:gd name="T81" fmla="*/ 27 h 49"/>
                <a:gd name="T82" fmla="*/ 25 w 46"/>
                <a:gd name="T83" fmla="*/ 27 h 49"/>
                <a:gd name="T84" fmla="*/ 25 w 46"/>
                <a:gd name="T85" fmla="*/ 31 h 49"/>
                <a:gd name="T86" fmla="*/ 25 w 46"/>
                <a:gd name="T87" fmla="*/ 27 h 49"/>
                <a:gd name="T88" fmla="*/ 22 w 46"/>
                <a:gd name="T89" fmla="*/ 31 h 49"/>
                <a:gd name="T90" fmla="*/ 19 w 46"/>
                <a:gd name="T91" fmla="*/ 27 h 49"/>
                <a:gd name="T92" fmla="*/ 19 w 46"/>
                <a:gd name="T93" fmla="*/ 31 h 49"/>
                <a:gd name="T94" fmla="*/ 19 w 46"/>
                <a:gd name="T95" fmla="*/ 27 h 49"/>
                <a:gd name="T96" fmla="*/ 15 w 46"/>
                <a:gd name="T97" fmla="*/ 27 h 49"/>
                <a:gd name="T98" fmla="*/ 19 w 46"/>
                <a:gd name="T99" fmla="*/ 24 h 49"/>
                <a:gd name="T100" fmla="*/ 0 w 46"/>
                <a:gd name="T101" fmla="*/ 24 h 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49"/>
                <a:gd name="T155" fmla="*/ 46 w 46"/>
                <a:gd name="T156" fmla="*/ 49 h 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49">
                  <a:moveTo>
                    <a:pt x="0" y="24"/>
                  </a:moveTo>
                  <a:lnTo>
                    <a:pt x="3" y="40"/>
                  </a:lnTo>
                  <a:lnTo>
                    <a:pt x="6" y="40"/>
                  </a:lnTo>
                  <a:lnTo>
                    <a:pt x="6" y="43"/>
                  </a:lnTo>
                  <a:lnTo>
                    <a:pt x="12" y="46"/>
                  </a:lnTo>
                  <a:lnTo>
                    <a:pt x="15" y="49"/>
                  </a:lnTo>
                  <a:lnTo>
                    <a:pt x="28" y="49"/>
                  </a:lnTo>
                  <a:lnTo>
                    <a:pt x="31" y="46"/>
                  </a:lnTo>
                  <a:lnTo>
                    <a:pt x="37" y="43"/>
                  </a:lnTo>
                  <a:lnTo>
                    <a:pt x="37" y="40"/>
                  </a:lnTo>
                  <a:lnTo>
                    <a:pt x="40" y="40"/>
                  </a:lnTo>
                  <a:lnTo>
                    <a:pt x="43" y="34"/>
                  </a:lnTo>
                  <a:lnTo>
                    <a:pt x="46" y="31"/>
                  </a:lnTo>
                  <a:lnTo>
                    <a:pt x="46" y="24"/>
                  </a:lnTo>
                  <a:lnTo>
                    <a:pt x="43" y="12"/>
                  </a:lnTo>
                  <a:lnTo>
                    <a:pt x="40" y="12"/>
                  </a:lnTo>
                  <a:lnTo>
                    <a:pt x="40" y="6"/>
                  </a:lnTo>
                  <a:lnTo>
                    <a:pt x="34" y="3"/>
                  </a:lnTo>
                  <a:lnTo>
                    <a:pt x="31" y="0"/>
                  </a:lnTo>
                  <a:lnTo>
                    <a:pt x="22" y="0"/>
                  </a:lnTo>
                  <a:lnTo>
                    <a:pt x="9" y="3"/>
                  </a:lnTo>
                  <a:lnTo>
                    <a:pt x="9" y="6"/>
                  </a:lnTo>
                  <a:lnTo>
                    <a:pt x="6" y="6"/>
                  </a:lnTo>
                  <a:lnTo>
                    <a:pt x="6" y="9"/>
                  </a:lnTo>
                  <a:lnTo>
                    <a:pt x="3" y="9"/>
                  </a:lnTo>
                  <a:lnTo>
                    <a:pt x="0" y="24"/>
                  </a:lnTo>
                  <a:lnTo>
                    <a:pt x="19" y="24"/>
                  </a:lnTo>
                  <a:lnTo>
                    <a:pt x="15" y="21"/>
                  </a:lnTo>
                  <a:lnTo>
                    <a:pt x="19" y="21"/>
                  </a:lnTo>
                  <a:lnTo>
                    <a:pt x="19" y="18"/>
                  </a:lnTo>
                  <a:lnTo>
                    <a:pt x="22" y="18"/>
                  </a:lnTo>
                  <a:lnTo>
                    <a:pt x="22" y="15"/>
                  </a:lnTo>
                  <a:lnTo>
                    <a:pt x="22" y="18"/>
                  </a:lnTo>
                  <a:lnTo>
                    <a:pt x="25" y="18"/>
                  </a:lnTo>
                  <a:lnTo>
                    <a:pt x="28" y="21"/>
                  </a:lnTo>
                  <a:lnTo>
                    <a:pt x="28" y="18"/>
                  </a:lnTo>
                  <a:lnTo>
                    <a:pt x="28" y="24"/>
                  </a:lnTo>
                  <a:lnTo>
                    <a:pt x="31" y="24"/>
                  </a:lnTo>
                  <a:lnTo>
                    <a:pt x="28" y="24"/>
                  </a:lnTo>
                  <a:lnTo>
                    <a:pt x="25" y="27"/>
                  </a:lnTo>
                  <a:lnTo>
                    <a:pt x="28" y="27"/>
                  </a:lnTo>
                  <a:lnTo>
                    <a:pt x="25" y="27"/>
                  </a:lnTo>
                  <a:lnTo>
                    <a:pt x="25" y="31"/>
                  </a:lnTo>
                  <a:lnTo>
                    <a:pt x="25" y="27"/>
                  </a:lnTo>
                  <a:lnTo>
                    <a:pt x="22" y="31"/>
                  </a:lnTo>
                  <a:lnTo>
                    <a:pt x="19" y="27"/>
                  </a:lnTo>
                  <a:lnTo>
                    <a:pt x="19" y="31"/>
                  </a:lnTo>
                  <a:lnTo>
                    <a:pt x="19" y="27"/>
                  </a:lnTo>
                  <a:lnTo>
                    <a:pt x="15" y="27"/>
                  </a:lnTo>
                  <a:lnTo>
                    <a:pt x="19" y="24"/>
                  </a:lnTo>
                  <a:lnTo>
                    <a:pt x="0" y="2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099" name="Oval 25"/>
            <p:cNvSpPr>
              <a:spLocks noChangeArrowheads="1"/>
            </p:cNvSpPr>
            <p:nvPr/>
          </p:nvSpPr>
          <p:spPr bwMode="auto">
            <a:xfrm>
              <a:off x="1977" y="4857"/>
              <a:ext cx="31" cy="33"/>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0" name="Freeform 26"/>
            <p:cNvSpPr>
              <a:spLocks/>
            </p:cNvSpPr>
            <p:nvPr/>
          </p:nvSpPr>
          <p:spPr bwMode="auto">
            <a:xfrm>
              <a:off x="1968" y="4847"/>
              <a:ext cx="46" cy="49"/>
            </a:xfrm>
            <a:custGeom>
              <a:avLst/>
              <a:gdLst>
                <a:gd name="T0" fmla="*/ 0 w 46"/>
                <a:gd name="T1" fmla="*/ 25 h 49"/>
                <a:gd name="T2" fmla="*/ 3 w 46"/>
                <a:gd name="T3" fmla="*/ 40 h 49"/>
                <a:gd name="T4" fmla="*/ 6 w 46"/>
                <a:gd name="T5" fmla="*/ 40 h 49"/>
                <a:gd name="T6" fmla="*/ 6 w 46"/>
                <a:gd name="T7" fmla="*/ 43 h 49"/>
                <a:gd name="T8" fmla="*/ 12 w 46"/>
                <a:gd name="T9" fmla="*/ 46 h 49"/>
                <a:gd name="T10" fmla="*/ 15 w 46"/>
                <a:gd name="T11" fmla="*/ 49 h 49"/>
                <a:gd name="T12" fmla="*/ 27 w 46"/>
                <a:gd name="T13" fmla="*/ 49 h 49"/>
                <a:gd name="T14" fmla="*/ 31 w 46"/>
                <a:gd name="T15" fmla="*/ 46 h 49"/>
                <a:gd name="T16" fmla="*/ 37 w 46"/>
                <a:gd name="T17" fmla="*/ 43 h 49"/>
                <a:gd name="T18" fmla="*/ 37 w 46"/>
                <a:gd name="T19" fmla="*/ 40 h 49"/>
                <a:gd name="T20" fmla="*/ 40 w 46"/>
                <a:gd name="T21" fmla="*/ 40 h 49"/>
                <a:gd name="T22" fmla="*/ 43 w 46"/>
                <a:gd name="T23" fmla="*/ 34 h 49"/>
                <a:gd name="T24" fmla="*/ 46 w 46"/>
                <a:gd name="T25" fmla="*/ 31 h 49"/>
                <a:gd name="T26" fmla="*/ 46 w 46"/>
                <a:gd name="T27" fmla="*/ 25 h 49"/>
                <a:gd name="T28" fmla="*/ 43 w 46"/>
                <a:gd name="T29" fmla="*/ 13 h 49"/>
                <a:gd name="T30" fmla="*/ 40 w 46"/>
                <a:gd name="T31" fmla="*/ 13 h 49"/>
                <a:gd name="T32" fmla="*/ 40 w 46"/>
                <a:gd name="T33" fmla="*/ 7 h 49"/>
                <a:gd name="T34" fmla="*/ 34 w 46"/>
                <a:gd name="T35" fmla="*/ 4 h 49"/>
                <a:gd name="T36" fmla="*/ 31 w 46"/>
                <a:gd name="T37" fmla="*/ 0 h 49"/>
                <a:gd name="T38" fmla="*/ 21 w 46"/>
                <a:gd name="T39" fmla="*/ 0 h 49"/>
                <a:gd name="T40" fmla="*/ 9 w 46"/>
                <a:gd name="T41" fmla="*/ 4 h 49"/>
                <a:gd name="T42" fmla="*/ 9 w 46"/>
                <a:gd name="T43" fmla="*/ 7 h 49"/>
                <a:gd name="T44" fmla="*/ 6 w 46"/>
                <a:gd name="T45" fmla="*/ 7 h 49"/>
                <a:gd name="T46" fmla="*/ 6 w 46"/>
                <a:gd name="T47" fmla="*/ 10 h 49"/>
                <a:gd name="T48" fmla="*/ 3 w 46"/>
                <a:gd name="T49" fmla="*/ 10 h 49"/>
                <a:gd name="T50" fmla="*/ 0 w 46"/>
                <a:gd name="T51" fmla="*/ 25 h 49"/>
                <a:gd name="T52" fmla="*/ 18 w 46"/>
                <a:gd name="T53" fmla="*/ 25 h 49"/>
                <a:gd name="T54" fmla="*/ 15 w 46"/>
                <a:gd name="T55" fmla="*/ 22 h 49"/>
                <a:gd name="T56" fmla="*/ 18 w 46"/>
                <a:gd name="T57" fmla="*/ 22 h 49"/>
                <a:gd name="T58" fmla="*/ 18 w 46"/>
                <a:gd name="T59" fmla="*/ 19 h 49"/>
                <a:gd name="T60" fmla="*/ 21 w 46"/>
                <a:gd name="T61" fmla="*/ 19 h 49"/>
                <a:gd name="T62" fmla="*/ 21 w 46"/>
                <a:gd name="T63" fmla="*/ 16 h 49"/>
                <a:gd name="T64" fmla="*/ 21 w 46"/>
                <a:gd name="T65" fmla="*/ 19 h 49"/>
                <a:gd name="T66" fmla="*/ 24 w 46"/>
                <a:gd name="T67" fmla="*/ 19 h 49"/>
                <a:gd name="T68" fmla="*/ 27 w 46"/>
                <a:gd name="T69" fmla="*/ 22 h 49"/>
                <a:gd name="T70" fmla="*/ 27 w 46"/>
                <a:gd name="T71" fmla="*/ 19 h 49"/>
                <a:gd name="T72" fmla="*/ 27 w 46"/>
                <a:gd name="T73" fmla="*/ 25 h 49"/>
                <a:gd name="T74" fmla="*/ 31 w 46"/>
                <a:gd name="T75" fmla="*/ 25 h 49"/>
                <a:gd name="T76" fmla="*/ 27 w 46"/>
                <a:gd name="T77" fmla="*/ 25 h 49"/>
                <a:gd name="T78" fmla="*/ 24 w 46"/>
                <a:gd name="T79" fmla="*/ 28 h 49"/>
                <a:gd name="T80" fmla="*/ 27 w 46"/>
                <a:gd name="T81" fmla="*/ 28 h 49"/>
                <a:gd name="T82" fmla="*/ 24 w 46"/>
                <a:gd name="T83" fmla="*/ 28 h 49"/>
                <a:gd name="T84" fmla="*/ 24 w 46"/>
                <a:gd name="T85" fmla="*/ 31 h 49"/>
                <a:gd name="T86" fmla="*/ 24 w 46"/>
                <a:gd name="T87" fmla="*/ 28 h 49"/>
                <a:gd name="T88" fmla="*/ 21 w 46"/>
                <a:gd name="T89" fmla="*/ 31 h 49"/>
                <a:gd name="T90" fmla="*/ 18 w 46"/>
                <a:gd name="T91" fmla="*/ 28 h 49"/>
                <a:gd name="T92" fmla="*/ 18 w 46"/>
                <a:gd name="T93" fmla="*/ 31 h 49"/>
                <a:gd name="T94" fmla="*/ 18 w 46"/>
                <a:gd name="T95" fmla="*/ 28 h 49"/>
                <a:gd name="T96" fmla="*/ 15 w 46"/>
                <a:gd name="T97" fmla="*/ 28 h 49"/>
                <a:gd name="T98" fmla="*/ 18 w 46"/>
                <a:gd name="T99" fmla="*/ 25 h 49"/>
                <a:gd name="T100" fmla="*/ 0 w 46"/>
                <a:gd name="T101" fmla="*/ 25 h 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49"/>
                <a:gd name="T155" fmla="*/ 46 w 46"/>
                <a:gd name="T156" fmla="*/ 49 h 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49">
                  <a:moveTo>
                    <a:pt x="0" y="25"/>
                  </a:moveTo>
                  <a:lnTo>
                    <a:pt x="3" y="40"/>
                  </a:lnTo>
                  <a:lnTo>
                    <a:pt x="6" y="40"/>
                  </a:lnTo>
                  <a:lnTo>
                    <a:pt x="6" y="43"/>
                  </a:lnTo>
                  <a:lnTo>
                    <a:pt x="12" y="46"/>
                  </a:lnTo>
                  <a:lnTo>
                    <a:pt x="15" y="49"/>
                  </a:lnTo>
                  <a:lnTo>
                    <a:pt x="27" y="49"/>
                  </a:lnTo>
                  <a:lnTo>
                    <a:pt x="31" y="46"/>
                  </a:lnTo>
                  <a:lnTo>
                    <a:pt x="37" y="43"/>
                  </a:lnTo>
                  <a:lnTo>
                    <a:pt x="37" y="40"/>
                  </a:lnTo>
                  <a:lnTo>
                    <a:pt x="40" y="40"/>
                  </a:lnTo>
                  <a:lnTo>
                    <a:pt x="43" y="34"/>
                  </a:lnTo>
                  <a:lnTo>
                    <a:pt x="46" y="31"/>
                  </a:lnTo>
                  <a:lnTo>
                    <a:pt x="46" y="25"/>
                  </a:lnTo>
                  <a:lnTo>
                    <a:pt x="43" y="13"/>
                  </a:lnTo>
                  <a:lnTo>
                    <a:pt x="40" y="13"/>
                  </a:lnTo>
                  <a:lnTo>
                    <a:pt x="40" y="7"/>
                  </a:lnTo>
                  <a:lnTo>
                    <a:pt x="34" y="4"/>
                  </a:lnTo>
                  <a:lnTo>
                    <a:pt x="31" y="0"/>
                  </a:lnTo>
                  <a:lnTo>
                    <a:pt x="21" y="0"/>
                  </a:lnTo>
                  <a:lnTo>
                    <a:pt x="9" y="4"/>
                  </a:lnTo>
                  <a:lnTo>
                    <a:pt x="9" y="7"/>
                  </a:lnTo>
                  <a:lnTo>
                    <a:pt x="6" y="7"/>
                  </a:lnTo>
                  <a:lnTo>
                    <a:pt x="6" y="10"/>
                  </a:lnTo>
                  <a:lnTo>
                    <a:pt x="3" y="10"/>
                  </a:lnTo>
                  <a:lnTo>
                    <a:pt x="0" y="25"/>
                  </a:lnTo>
                  <a:lnTo>
                    <a:pt x="18" y="25"/>
                  </a:lnTo>
                  <a:lnTo>
                    <a:pt x="15" y="22"/>
                  </a:lnTo>
                  <a:lnTo>
                    <a:pt x="18" y="22"/>
                  </a:lnTo>
                  <a:lnTo>
                    <a:pt x="18" y="19"/>
                  </a:lnTo>
                  <a:lnTo>
                    <a:pt x="21" y="19"/>
                  </a:lnTo>
                  <a:lnTo>
                    <a:pt x="21" y="16"/>
                  </a:lnTo>
                  <a:lnTo>
                    <a:pt x="21" y="19"/>
                  </a:lnTo>
                  <a:lnTo>
                    <a:pt x="24" y="19"/>
                  </a:lnTo>
                  <a:lnTo>
                    <a:pt x="27" y="22"/>
                  </a:lnTo>
                  <a:lnTo>
                    <a:pt x="27" y="19"/>
                  </a:lnTo>
                  <a:lnTo>
                    <a:pt x="27" y="25"/>
                  </a:lnTo>
                  <a:lnTo>
                    <a:pt x="31" y="25"/>
                  </a:lnTo>
                  <a:lnTo>
                    <a:pt x="27" y="25"/>
                  </a:lnTo>
                  <a:lnTo>
                    <a:pt x="24" y="28"/>
                  </a:lnTo>
                  <a:lnTo>
                    <a:pt x="27" y="28"/>
                  </a:lnTo>
                  <a:lnTo>
                    <a:pt x="24" y="28"/>
                  </a:lnTo>
                  <a:lnTo>
                    <a:pt x="24" y="31"/>
                  </a:lnTo>
                  <a:lnTo>
                    <a:pt x="24" y="28"/>
                  </a:lnTo>
                  <a:lnTo>
                    <a:pt x="21" y="31"/>
                  </a:lnTo>
                  <a:lnTo>
                    <a:pt x="18" y="28"/>
                  </a:lnTo>
                  <a:lnTo>
                    <a:pt x="18" y="31"/>
                  </a:lnTo>
                  <a:lnTo>
                    <a:pt x="18" y="28"/>
                  </a:lnTo>
                  <a:lnTo>
                    <a:pt x="15" y="28"/>
                  </a:lnTo>
                  <a:lnTo>
                    <a:pt x="18" y="25"/>
                  </a:lnTo>
                  <a:lnTo>
                    <a:pt x="0" y="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1" name="Oval 27"/>
            <p:cNvSpPr>
              <a:spLocks noChangeArrowheads="1"/>
            </p:cNvSpPr>
            <p:nvPr/>
          </p:nvSpPr>
          <p:spPr bwMode="auto">
            <a:xfrm>
              <a:off x="2139" y="4795"/>
              <a:ext cx="34" cy="3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2" name="Freeform 28"/>
            <p:cNvSpPr>
              <a:spLocks/>
            </p:cNvSpPr>
            <p:nvPr/>
          </p:nvSpPr>
          <p:spPr bwMode="auto">
            <a:xfrm>
              <a:off x="2130" y="4786"/>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5 w 49"/>
                <a:gd name="T13" fmla="*/ 49 h 49"/>
                <a:gd name="T14" fmla="*/ 31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2 h 49"/>
                <a:gd name="T32" fmla="*/ 43 w 49"/>
                <a:gd name="T33" fmla="*/ 12 h 49"/>
                <a:gd name="T34" fmla="*/ 43 w 49"/>
                <a:gd name="T35" fmla="*/ 6 h 49"/>
                <a:gd name="T36" fmla="*/ 37 w 49"/>
                <a:gd name="T37" fmla="*/ 3 h 49"/>
                <a:gd name="T38" fmla="*/ 34 w 49"/>
                <a:gd name="T39" fmla="*/ 0 h 49"/>
                <a:gd name="T40" fmla="*/ 25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9 w 49"/>
                <a:gd name="T55" fmla="*/ 25 h 49"/>
                <a:gd name="T56" fmla="*/ 15 w 49"/>
                <a:gd name="T57" fmla="*/ 22 h 49"/>
                <a:gd name="T58" fmla="*/ 19 w 49"/>
                <a:gd name="T59" fmla="*/ 22 h 49"/>
                <a:gd name="T60" fmla="*/ 19 w 49"/>
                <a:gd name="T61" fmla="*/ 19 h 49"/>
                <a:gd name="T62" fmla="*/ 22 w 49"/>
                <a:gd name="T63" fmla="*/ 19 h 49"/>
                <a:gd name="T64" fmla="*/ 22 w 49"/>
                <a:gd name="T65" fmla="*/ 16 h 49"/>
                <a:gd name="T66" fmla="*/ 25 w 49"/>
                <a:gd name="T67" fmla="*/ 19 h 49"/>
                <a:gd name="T68" fmla="*/ 28 w 49"/>
                <a:gd name="T69" fmla="*/ 19 h 49"/>
                <a:gd name="T70" fmla="*/ 31 w 49"/>
                <a:gd name="T71" fmla="*/ 22 h 49"/>
                <a:gd name="T72" fmla="*/ 31 w 49"/>
                <a:gd name="T73" fmla="*/ 19 h 49"/>
                <a:gd name="T74" fmla="*/ 31 w 49"/>
                <a:gd name="T75" fmla="*/ 25 h 49"/>
                <a:gd name="T76" fmla="*/ 34 w 49"/>
                <a:gd name="T77" fmla="*/ 25 h 49"/>
                <a:gd name="T78" fmla="*/ 31 w 49"/>
                <a:gd name="T79" fmla="*/ 25 h 49"/>
                <a:gd name="T80" fmla="*/ 28 w 49"/>
                <a:gd name="T81" fmla="*/ 28 h 49"/>
                <a:gd name="T82" fmla="*/ 31 w 49"/>
                <a:gd name="T83" fmla="*/ 28 h 49"/>
                <a:gd name="T84" fmla="*/ 28 w 49"/>
                <a:gd name="T85" fmla="*/ 28 h 49"/>
                <a:gd name="T86" fmla="*/ 28 w 49"/>
                <a:gd name="T87" fmla="*/ 31 h 49"/>
                <a:gd name="T88" fmla="*/ 28 w 49"/>
                <a:gd name="T89" fmla="*/ 28 h 49"/>
                <a:gd name="T90" fmla="*/ 25 w 49"/>
                <a:gd name="T91" fmla="*/ 31 h 49"/>
                <a:gd name="T92" fmla="*/ 25 w 49"/>
                <a:gd name="T93" fmla="*/ 34 h 49"/>
                <a:gd name="T94" fmla="*/ 25 w 49"/>
                <a:gd name="T95" fmla="*/ 31 h 49"/>
                <a:gd name="T96" fmla="*/ 19 w 49"/>
                <a:gd name="T97" fmla="*/ 31 h 49"/>
                <a:gd name="T98" fmla="*/ 22 w 49"/>
                <a:gd name="T99" fmla="*/ 31 h 49"/>
                <a:gd name="T100" fmla="*/ 19 w 49"/>
                <a:gd name="T101" fmla="*/ 28 h 49"/>
                <a:gd name="T102" fmla="*/ 19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5" y="49"/>
                  </a:lnTo>
                  <a:lnTo>
                    <a:pt x="31" y="49"/>
                  </a:lnTo>
                  <a:lnTo>
                    <a:pt x="34" y="46"/>
                  </a:lnTo>
                  <a:lnTo>
                    <a:pt x="40" y="43"/>
                  </a:lnTo>
                  <a:lnTo>
                    <a:pt x="40" y="40"/>
                  </a:lnTo>
                  <a:lnTo>
                    <a:pt x="43" y="40"/>
                  </a:lnTo>
                  <a:lnTo>
                    <a:pt x="46" y="34"/>
                  </a:lnTo>
                  <a:lnTo>
                    <a:pt x="49" y="31"/>
                  </a:lnTo>
                  <a:lnTo>
                    <a:pt x="49" y="25"/>
                  </a:lnTo>
                  <a:lnTo>
                    <a:pt x="46" y="12"/>
                  </a:lnTo>
                  <a:lnTo>
                    <a:pt x="43" y="12"/>
                  </a:lnTo>
                  <a:lnTo>
                    <a:pt x="43" y="6"/>
                  </a:lnTo>
                  <a:lnTo>
                    <a:pt x="37" y="3"/>
                  </a:lnTo>
                  <a:lnTo>
                    <a:pt x="34" y="0"/>
                  </a:lnTo>
                  <a:lnTo>
                    <a:pt x="25" y="0"/>
                  </a:lnTo>
                  <a:lnTo>
                    <a:pt x="9" y="3"/>
                  </a:lnTo>
                  <a:lnTo>
                    <a:pt x="9" y="6"/>
                  </a:lnTo>
                  <a:lnTo>
                    <a:pt x="6" y="6"/>
                  </a:lnTo>
                  <a:lnTo>
                    <a:pt x="6" y="9"/>
                  </a:lnTo>
                  <a:lnTo>
                    <a:pt x="3" y="9"/>
                  </a:lnTo>
                  <a:lnTo>
                    <a:pt x="0" y="25"/>
                  </a:lnTo>
                  <a:lnTo>
                    <a:pt x="19" y="25"/>
                  </a:lnTo>
                  <a:lnTo>
                    <a:pt x="15" y="22"/>
                  </a:lnTo>
                  <a:lnTo>
                    <a:pt x="19" y="22"/>
                  </a:lnTo>
                  <a:lnTo>
                    <a:pt x="19" y="19"/>
                  </a:lnTo>
                  <a:lnTo>
                    <a:pt x="22" y="19"/>
                  </a:lnTo>
                  <a:lnTo>
                    <a:pt x="22" y="16"/>
                  </a:lnTo>
                  <a:lnTo>
                    <a:pt x="25" y="19"/>
                  </a:lnTo>
                  <a:lnTo>
                    <a:pt x="28" y="19"/>
                  </a:lnTo>
                  <a:lnTo>
                    <a:pt x="31" y="22"/>
                  </a:lnTo>
                  <a:lnTo>
                    <a:pt x="31" y="19"/>
                  </a:lnTo>
                  <a:lnTo>
                    <a:pt x="31" y="25"/>
                  </a:lnTo>
                  <a:lnTo>
                    <a:pt x="34" y="25"/>
                  </a:lnTo>
                  <a:lnTo>
                    <a:pt x="31" y="25"/>
                  </a:lnTo>
                  <a:lnTo>
                    <a:pt x="28" y="28"/>
                  </a:lnTo>
                  <a:lnTo>
                    <a:pt x="31" y="28"/>
                  </a:lnTo>
                  <a:lnTo>
                    <a:pt x="28" y="28"/>
                  </a:lnTo>
                  <a:lnTo>
                    <a:pt x="28" y="31"/>
                  </a:lnTo>
                  <a:lnTo>
                    <a:pt x="28" y="28"/>
                  </a:lnTo>
                  <a:lnTo>
                    <a:pt x="25" y="31"/>
                  </a:lnTo>
                  <a:lnTo>
                    <a:pt x="25" y="34"/>
                  </a:lnTo>
                  <a:lnTo>
                    <a:pt x="25" y="31"/>
                  </a:lnTo>
                  <a:lnTo>
                    <a:pt x="19" y="31"/>
                  </a:lnTo>
                  <a:lnTo>
                    <a:pt x="22" y="31"/>
                  </a:lnTo>
                  <a:lnTo>
                    <a:pt x="19" y="28"/>
                  </a:lnTo>
                  <a:lnTo>
                    <a:pt x="19" y="25"/>
                  </a:lnTo>
                  <a:lnTo>
                    <a:pt x="0" y="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3" name="Oval 29"/>
            <p:cNvSpPr>
              <a:spLocks noChangeArrowheads="1"/>
            </p:cNvSpPr>
            <p:nvPr/>
          </p:nvSpPr>
          <p:spPr bwMode="auto">
            <a:xfrm>
              <a:off x="2280" y="4636"/>
              <a:ext cx="34" cy="3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4" name="Freeform 30"/>
            <p:cNvSpPr>
              <a:spLocks/>
            </p:cNvSpPr>
            <p:nvPr/>
          </p:nvSpPr>
          <p:spPr bwMode="auto">
            <a:xfrm>
              <a:off x="2271" y="4627"/>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1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2 h 49"/>
                <a:gd name="T32" fmla="*/ 43 w 49"/>
                <a:gd name="T33" fmla="*/ 12 h 49"/>
                <a:gd name="T34" fmla="*/ 43 w 49"/>
                <a:gd name="T35" fmla="*/ 6 h 49"/>
                <a:gd name="T36" fmla="*/ 37 w 49"/>
                <a:gd name="T37" fmla="*/ 3 h 49"/>
                <a:gd name="T38" fmla="*/ 34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8 w 49"/>
                <a:gd name="T55" fmla="*/ 25 h 49"/>
                <a:gd name="T56" fmla="*/ 15 w 49"/>
                <a:gd name="T57" fmla="*/ 21 h 49"/>
                <a:gd name="T58" fmla="*/ 18 w 49"/>
                <a:gd name="T59" fmla="*/ 21 h 49"/>
                <a:gd name="T60" fmla="*/ 18 w 49"/>
                <a:gd name="T61" fmla="*/ 18 h 49"/>
                <a:gd name="T62" fmla="*/ 21 w 49"/>
                <a:gd name="T63" fmla="*/ 18 h 49"/>
                <a:gd name="T64" fmla="*/ 21 w 49"/>
                <a:gd name="T65" fmla="*/ 15 h 49"/>
                <a:gd name="T66" fmla="*/ 24 w 49"/>
                <a:gd name="T67" fmla="*/ 18 h 49"/>
                <a:gd name="T68" fmla="*/ 28 w 49"/>
                <a:gd name="T69" fmla="*/ 18 h 49"/>
                <a:gd name="T70" fmla="*/ 31 w 49"/>
                <a:gd name="T71" fmla="*/ 21 h 49"/>
                <a:gd name="T72" fmla="*/ 31 w 49"/>
                <a:gd name="T73" fmla="*/ 18 h 49"/>
                <a:gd name="T74" fmla="*/ 31 w 49"/>
                <a:gd name="T75" fmla="*/ 25 h 49"/>
                <a:gd name="T76" fmla="*/ 34 w 49"/>
                <a:gd name="T77" fmla="*/ 25 h 49"/>
                <a:gd name="T78" fmla="*/ 31 w 49"/>
                <a:gd name="T79" fmla="*/ 25 h 49"/>
                <a:gd name="T80" fmla="*/ 28 w 49"/>
                <a:gd name="T81" fmla="*/ 28 h 49"/>
                <a:gd name="T82" fmla="*/ 31 w 49"/>
                <a:gd name="T83" fmla="*/ 28 h 49"/>
                <a:gd name="T84" fmla="*/ 28 w 49"/>
                <a:gd name="T85" fmla="*/ 28 h 49"/>
                <a:gd name="T86" fmla="*/ 28 w 49"/>
                <a:gd name="T87" fmla="*/ 31 h 49"/>
                <a:gd name="T88" fmla="*/ 28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1" y="49"/>
                  </a:lnTo>
                  <a:lnTo>
                    <a:pt x="34" y="46"/>
                  </a:lnTo>
                  <a:lnTo>
                    <a:pt x="40" y="43"/>
                  </a:lnTo>
                  <a:lnTo>
                    <a:pt x="40" y="40"/>
                  </a:lnTo>
                  <a:lnTo>
                    <a:pt x="43" y="40"/>
                  </a:lnTo>
                  <a:lnTo>
                    <a:pt x="46" y="34"/>
                  </a:lnTo>
                  <a:lnTo>
                    <a:pt x="49" y="31"/>
                  </a:lnTo>
                  <a:lnTo>
                    <a:pt x="49" y="25"/>
                  </a:lnTo>
                  <a:lnTo>
                    <a:pt x="46" y="12"/>
                  </a:lnTo>
                  <a:lnTo>
                    <a:pt x="43" y="12"/>
                  </a:lnTo>
                  <a:lnTo>
                    <a:pt x="43" y="6"/>
                  </a:lnTo>
                  <a:lnTo>
                    <a:pt x="37" y="3"/>
                  </a:lnTo>
                  <a:lnTo>
                    <a:pt x="34" y="0"/>
                  </a:lnTo>
                  <a:lnTo>
                    <a:pt x="24" y="0"/>
                  </a:lnTo>
                  <a:lnTo>
                    <a:pt x="9" y="3"/>
                  </a:lnTo>
                  <a:lnTo>
                    <a:pt x="9" y="6"/>
                  </a:lnTo>
                  <a:lnTo>
                    <a:pt x="6" y="6"/>
                  </a:lnTo>
                  <a:lnTo>
                    <a:pt x="6" y="9"/>
                  </a:lnTo>
                  <a:lnTo>
                    <a:pt x="3" y="9"/>
                  </a:lnTo>
                  <a:lnTo>
                    <a:pt x="0" y="25"/>
                  </a:lnTo>
                  <a:lnTo>
                    <a:pt x="18" y="25"/>
                  </a:lnTo>
                  <a:lnTo>
                    <a:pt x="15" y="21"/>
                  </a:lnTo>
                  <a:lnTo>
                    <a:pt x="18" y="21"/>
                  </a:lnTo>
                  <a:lnTo>
                    <a:pt x="18" y="18"/>
                  </a:lnTo>
                  <a:lnTo>
                    <a:pt x="21" y="18"/>
                  </a:lnTo>
                  <a:lnTo>
                    <a:pt x="21" y="15"/>
                  </a:lnTo>
                  <a:lnTo>
                    <a:pt x="24" y="18"/>
                  </a:lnTo>
                  <a:lnTo>
                    <a:pt x="28" y="18"/>
                  </a:lnTo>
                  <a:lnTo>
                    <a:pt x="31" y="21"/>
                  </a:lnTo>
                  <a:lnTo>
                    <a:pt x="31" y="18"/>
                  </a:lnTo>
                  <a:lnTo>
                    <a:pt x="31" y="25"/>
                  </a:lnTo>
                  <a:lnTo>
                    <a:pt x="34" y="25"/>
                  </a:lnTo>
                  <a:lnTo>
                    <a:pt x="31" y="25"/>
                  </a:lnTo>
                  <a:lnTo>
                    <a:pt x="28" y="28"/>
                  </a:lnTo>
                  <a:lnTo>
                    <a:pt x="31" y="28"/>
                  </a:lnTo>
                  <a:lnTo>
                    <a:pt x="28" y="28"/>
                  </a:lnTo>
                  <a:lnTo>
                    <a:pt x="28" y="31"/>
                  </a:lnTo>
                  <a:lnTo>
                    <a:pt x="28" y="28"/>
                  </a:lnTo>
                  <a:lnTo>
                    <a:pt x="24" y="31"/>
                  </a:lnTo>
                  <a:lnTo>
                    <a:pt x="24" y="34"/>
                  </a:lnTo>
                  <a:lnTo>
                    <a:pt x="24" y="31"/>
                  </a:lnTo>
                  <a:lnTo>
                    <a:pt x="18" y="31"/>
                  </a:lnTo>
                  <a:lnTo>
                    <a:pt x="21" y="31"/>
                  </a:lnTo>
                  <a:lnTo>
                    <a:pt x="18" y="28"/>
                  </a:lnTo>
                  <a:lnTo>
                    <a:pt x="18" y="25"/>
                  </a:lnTo>
                  <a:lnTo>
                    <a:pt x="0" y="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5" name="Oval 31"/>
            <p:cNvSpPr>
              <a:spLocks noChangeArrowheads="1"/>
            </p:cNvSpPr>
            <p:nvPr/>
          </p:nvSpPr>
          <p:spPr bwMode="auto">
            <a:xfrm>
              <a:off x="2445" y="4612"/>
              <a:ext cx="31" cy="33"/>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6" name="Freeform 32"/>
            <p:cNvSpPr>
              <a:spLocks/>
            </p:cNvSpPr>
            <p:nvPr/>
          </p:nvSpPr>
          <p:spPr bwMode="auto">
            <a:xfrm>
              <a:off x="2436" y="4603"/>
              <a:ext cx="46" cy="49"/>
            </a:xfrm>
            <a:custGeom>
              <a:avLst/>
              <a:gdLst>
                <a:gd name="T0" fmla="*/ 0 w 46"/>
                <a:gd name="T1" fmla="*/ 24 h 49"/>
                <a:gd name="T2" fmla="*/ 3 w 46"/>
                <a:gd name="T3" fmla="*/ 39 h 49"/>
                <a:gd name="T4" fmla="*/ 6 w 46"/>
                <a:gd name="T5" fmla="*/ 39 h 49"/>
                <a:gd name="T6" fmla="*/ 6 w 46"/>
                <a:gd name="T7" fmla="*/ 42 h 49"/>
                <a:gd name="T8" fmla="*/ 13 w 46"/>
                <a:gd name="T9" fmla="*/ 45 h 49"/>
                <a:gd name="T10" fmla="*/ 16 w 46"/>
                <a:gd name="T11" fmla="*/ 49 h 49"/>
                <a:gd name="T12" fmla="*/ 28 w 46"/>
                <a:gd name="T13" fmla="*/ 49 h 49"/>
                <a:gd name="T14" fmla="*/ 31 w 46"/>
                <a:gd name="T15" fmla="*/ 45 h 49"/>
                <a:gd name="T16" fmla="*/ 37 w 46"/>
                <a:gd name="T17" fmla="*/ 42 h 49"/>
                <a:gd name="T18" fmla="*/ 37 w 46"/>
                <a:gd name="T19" fmla="*/ 39 h 49"/>
                <a:gd name="T20" fmla="*/ 40 w 46"/>
                <a:gd name="T21" fmla="*/ 39 h 49"/>
                <a:gd name="T22" fmla="*/ 43 w 46"/>
                <a:gd name="T23" fmla="*/ 33 h 49"/>
                <a:gd name="T24" fmla="*/ 46 w 46"/>
                <a:gd name="T25" fmla="*/ 30 h 49"/>
                <a:gd name="T26" fmla="*/ 46 w 46"/>
                <a:gd name="T27" fmla="*/ 24 h 49"/>
                <a:gd name="T28" fmla="*/ 43 w 46"/>
                <a:gd name="T29" fmla="*/ 12 h 49"/>
                <a:gd name="T30" fmla="*/ 40 w 46"/>
                <a:gd name="T31" fmla="*/ 12 h 49"/>
                <a:gd name="T32" fmla="*/ 40 w 46"/>
                <a:gd name="T33" fmla="*/ 6 h 49"/>
                <a:gd name="T34" fmla="*/ 34 w 46"/>
                <a:gd name="T35" fmla="*/ 3 h 49"/>
                <a:gd name="T36" fmla="*/ 31 w 46"/>
                <a:gd name="T37" fmla="*/ 0 h 49"/>
                <a:gd name="T38" fmla="*/ 22 w 46"/>
                <a:gd name="T39" fmla="*/ 0 h 49"/>
                <a:gd name="T40" fmla="*/ 9 w 46"/>
                <a:gd name="T41" fmla="*/ 3 h 49"/>
                <a:gd name="T42" fmla="*/ 9 w 46"/>
                <a:gd name="T43" fmla="*/ 6 h 49"/>
                <a:gd name="T44" fmla="*/ 6 w 46"/>
                <a:gd name="T45" fmla="*/ 6 h 49"/>
                <a:gd name="T46" fmla="*/ 6 w 46"/>
                <a:gd name="T47" fmla="*/ 9 h 49"/>
                <a:gd name="T48" fmla="*/ 3 w 46"/>
                <a:gd name="T49" fmla="*/ 9 h 49"/>
                <a:gd name="T50" fmla="*/ 0 w 46"/>
                <a:gd name="T51" fmla="*/ 24 h 49"/>
                <a:gd name="T52" fmla="*/ 19 w 46"/>
                <a:gd name="T53" fmla="*/ 24 h 49"/>
                <a:gd name="T54" fmla="*/ 16 w 46"/>
                <a:gd name="T55" fmla="*/ 21 h 49"/>
                <a:gd name="T56" fmla="*/ 19 w 46"/>
                <a:gd name="T57" fmla="*/ 21 h 49"/>
                <a:gd name="T58" fmla="*/ 19 w 46"/>
                <a:gd name="T59" fmla="*/ 18 h 49"/>
                <a:gd name="T60" fmla="*/ 22 w 46"/>
                <a:gd name="T61" fmla="*/ 18 h 49"/>
                <a:gd name="T62" fmla="*/ 22 w 46"/>
                <a:gd name="T63" fmla="*/ 15 h 49"/>
                <a:gd name="T64" fmla="*/ 22 w 46"/>
                <a:gd name="T65" fmla="*/ 18 h 49"/>
                <a:gd name="T66" fmla="*/ 25 w 46"/>
                <a:gd name="T67" fmla="*/ 18 h 49"/>
                <a:gd name="T68" fmla="*/ 28 w 46"/>
                <a:gd name="T69" fmla="*/ 21 h 49"/>
                <a:gd name="T70" fmla="*/ 28 w 46"/>
                <a:gd name="T71" fmla="*/ 18 h 49"/>
                <a:gd name="T72" fmla="*/ 28 w 46"/>
                <a:gd name="T73" fmla="*/ 24 h 49"/>
                <a:gd name="T74" fmla="*/ 31 w 46"/>
                <a:gd name="T75" fmla="*/ 24 h 49"/>
                <a:gd name="T76" fmla="*/ 28 w 46"/>
                <a:gd name="T77" fmla="*/ 24 h 49"/>
                <a:gd name="T78" fmla="*/ 25 w 46"/>
                <a:gd name="T79" fmla="*/ 27 h 49"/>
                <a:gd name="T80" fmla="*/ 28 w 46"/>
                <a:gd name="T81" fmla="*/ 27 h 49"/>
                <a:gd name="T82" fmla="*/ 25 w 46"/>
                <a:gd name="T83" fmla="*/ 27 h 49"/>
                <a:gd name="T84" fmla="*/ 25 w 46"/>
                <a:gd name="T85" fmla="*/ 30 h 49"/>
                <a:gd name="T86" fmla="*/ 25 w 46"/>
                <a:gd name="T87" fmla="*/ 27 h 49"/>
                <a:gd name="T88" fmla="*/ 22 w 46"/>
                <a:gd name="T89" fmla="*/ 30 h 49"/>
                <a:gd name="T90" fmla="*/ 19 w 46"/>
                <a:gd name="T91" fmla="*/ 27 h 49"/>
                <a:gd name="T92" fmla="*/ 19 w 46"/>
                <a:gd name="T93" fmla="*/ 30 h 49"/>
                <a:gd name="T94" fmla="*/ 19 w 46"/>
                <a:gd name="T95" fmla="*/ 27 h 49"/>
                <a:gd name="T96" fmla="*/ 16 w 46"/>
                <a:gd name="T97" fmla="*/ 27 h 49"/>
                <a:gd name="T98" fmla="*/ 19 w 46"/>
                <a:gd name="T99" fmla="*/ 24 h 49"/>
                <a:gd name="T100" fmla="*/ 0 w 46"/>
                <a:gd name="T101" fmla="*/ 24 h 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49"/>
                <a:gd name="T155" fmla="*/ 46 w 46"/>
                <a:gd name="T156" fmla="*/ 49 h 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49">
                  <a:moveTo>
                    <a:pt x="0" y="24"/>
                  </a:moveTo>
                  <a:lnTo>
                    <a:pt x="3" y="39"/>
                  </a:lnTo>
                  <a:lnTo>
                    <a:pt x="6" y="39"/>
                  </a:lnTo>
                  <a:lnTo>
                    <a:pt x="6" y="42"/>
                  </a:lnTo>
                  <a:lnTo>
                    <a:pt x="13" y="45"/>
                  </a:lnTo>
                  <a:lnTo>
                    <a:pt x="16" y="49"/>
                  </a:lnTo>
                  <a:lnTo>
                    <a:pt x="28" y="49"/>
                  </a:lnTo>
                  <a:lnTo>
                    <a:pt x="31" y="45"/>
                  </a:lnTo>
                  <a:lnTo>
                    <a:pt x="37" y="42"/>
                  </a:lnTo>
                  <a:lnTo>
                    <a:pt x="37" y="39"/>
                  </a:lnTo>
                  <a:lnTo>
                    <a:pt x="40" y="39"/>
                  </a:lnTo>
                  <a:lnTo>
                    <a:pt x="43" y="33"/>
                  </a:lnTo>
                  <a:lnTo>
                    <a:pt x="46" y="30"/>
                  </a:lnTo>
                  <a:lnTo>
                    <a:pt x="46" y="24"/>
                  </a:lnTo>
                  <a:lnTo>
                    <a:pt x="43" y="12"/>
                  </a:lnTo>
                  <a:lnTo>
                    <a:pt x="40" y="12"/>
                  </a:lnTo>
                  <a:lnTo>
                    <a:pt x="40" y="6"/>
                  </a:lnTo>
                  <a:lnTo>
                    <a:pt x="34" y="3"/>
                  </a:lnTo>
                  <a:lnTo>
                    <a:pt x="31" y="0"/>
                  </a:lnTo>
                  <a:lnTo>
                    <a:pt x="22" y="0"/>
                  </a:lnTo>
                  <a:lnTo>
                    <a:pt x="9" y="3"/>
                  </a:lnTo>
                  <a:lnTo>
                    <a:pt x="9" y="6"/>
                  </a:lnTo>
                  <a:lnTo>
                    <a:pt x="6" y="6"/>
                  </a:lnTo>
                  <a:lnTo>
                    <a:pt x="6" y="9"/>
                  </a:lnTo>
                  <a:lnTo>
                    <a:pt x="3" y="9"/>
                  </a:lnTo>
                  <a:lnTo>
                    <a:pt x="0" y="24"/>
                  </a:lnTo>
                  <a:lnTo>
                    <a:pt x="19" y="24"/>
                  </a:lnTo>
                  <a:lnTo>
                    <a:pt x="16" y="21"/>
                  </a:lnTo>
                  <a:lnTo>
                    <a:pt x="19" y="21"/>
                  </a:lnTo>
                  <a:lnTo>
                    <a:pt x="19" y="18"/>
                  </a:lnTo>
                  <a:lnTo>
                    <a:pt x="22" y="18"/>
                  </a:lnTo>
                  <a:lnTo>
                    <a:pt x="22" y="15"/>
                  </a:lnTo>
                  <a:lnTo>
                    <a:pt x="22" y="18"/>
                  </a:lnTo>
                  <a:lnTo>
                    <a:pt x="25" y="18"/>
                  </a:lnTo>
                  <a:lnTo>
                    <a:pt x="28" y="21"/>
                  </a:lnTo>
                  <a:lnTo>
                    <a:pt x="28" y="18"/>
                  </a:lnTo>
                  <a:lnTo>
                    <a:pt x="28" y="24"/>
                  </a:lnTo>
                  <a:lnTo>
                    <a:pt x="31" y="24"/>
                  </a:lnTo>
                  <a:lnTo>
                    <a:pt x="28" y="24"/>
                  </a:lnTo>
                  <a:lnTo>
                    <a:pt x="25" y="27"/>
                  </a:lnTo>
                  <a:lnTo>
                    <a:pt x="28" y="27"/>
                  </a:lnTo>
                  <a:lnTo>
                    <a:pt x="25" y="27"/>
                  </a:lnTo>
                  <a:lnTo>
                    <a:pt x="25" y="30"/>
                  </a:lnTo>
                  <a:lnTo>
                    <a:pt x="25" y="27"/>
                  </a:lnTo>
                  <a:lnTo>
                    <a:pt x="22" y="30"/>
                  </a:lnTo>
                  <a:lnTo>
                    <a:pt x="19" y="27"/>
                  </a:lnTo>
                  <a:lnTo>
                    <a:pt x="19" y="30"/>
                  </a:lnTo>
                  <a:lnTo>
                    <a:pt x="19" y="27"/>
                  </a:lnTo>
                  <a:lnTo>
                    <a:pt x="16" y="27"/>
                  </a:lnTo>
                  <a:lnTo>
                    <a:pt x="19" y="24"/>
                  </a:lnTo>
                  <a:lnTo>
                    <a:pt x="0" y="2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7" name="Oval 33"/>
            <p:cNvSpPr>
              <a:spLocks noChangeArrowheads="1"/>
            </p:cNvSpPr>
            <p:nvPr/>
          </p:nvSpPr>
          <p:spPr bwMode="auto">
            <a:xfrm>
              <a:off x="2046" y="4798"/>
              <a:ext cx="31" cy="33"/>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8" name="Freeform 34"/>
            <p:cNvSpPr>
              <a:spLocks/>
            </p:cNvSpPr>
            <p:nvPr/>
          </p:nvSpPr>
          <p:spPr bwMode="auto">
            <a:xfrm>
              <a:off x="2037" y="4788"/>
              <a:ext cx="46" cy="49"/>
            </a:xfrm>
            <a:custGeom>
              <a:avLst/>
              <a:gdLst>
                <a:gd name="T0" fmla="*/ 0 w 46"/>
                <a:gd name="T1" fmla="*/ 25 h 49"/>
                <a:gd name="T2" fmla="*/ 3 w 46"/>
                <a:gd name="T3" fmla="*/ 40 h 49"/>
                <a:gd name="T4" fmla="*/ 6 w 46"/>
                <a:gd name="T5" fmla="*/ 40 h 49"/>
                <a:gd name="T6" fmla="*/ 6 w 46"/>
                <a:gd name="T7" fmla="*/ 43 h 49"/>
                <a:gd name="T8" fmla="*/ 13 w 46"/>
                <a:gd name="T9" fmla="*/ 46 h 49"/>
                <a:gd name="T10" fmla="*/ 16 w 46"/>
                <a:gd name="T11" fmla="*/ 49 h 49"/>
                <a:gd name="T12" fmla="*/ 28 w 46"/>
                <a:gd name="T13" fmla="*/ 49 h 49"/>
                <a:gd name="T14" fmla="*/ 31 w 46"/>
                <a:gd name="T15" fmla="*/ 46 h 49"/>
                <a:gd name="T16" fmla="*/ 37 w 46"/>
                <a:gd name="T17" fmla="*/ 43 h 49"/>
                <a:gd name="T18" fmla="*/ 37 w 46"/>
                <a:gd name="T19" fmla="*/ 40 h 49"/>
                <a:gd name="T20" fmla="*/ 40 w 46"/>
                <a:gd name="T21" fmla="*/ 40 h 49"/>
                <a:gd name="T22" fmla="*/ 43 w 46"/>
                <a:gd name="T23" fmla="*/ 34 h 49"/>
                <a:gd name="T24" fmla="*/ 46 w 46"/>
                <a:gd name="T25" fmla="*/ 31 h 49"/>
                <a:gd name="T26" fmla="*/ 46 w 46"/>
                <a:gd name="T27" fmla="*/ 25 h 49"/>
                <a:gd name="T28" fmla="*/ 43 w 46"/>
                <a:gd name="T29" fmla="*/ 13 h 49"/>
                <a:gd name="T30" fmla="*/ 40 w 46"/>
                <a:gd name="T31" fmla="*/ 13 h 49"/>
                <a:gd name="T32" fmla="*/ 40 w 46"/>
                <a:gd name="T33" fmla="*/ 7 h 49"/>
                <a:gd name="T34" fmla="*/ 34 w 46"/>
                <a:gd name="T35" fmla="*/ 3 h 49"/>
                <a:gd name="T36" fmla="*/ 31 w 46"/>
                <a:gd name="T37" fmla="*/ 0 h 49"/>
                <a:gd name="T38" fmla="*/ 22 w 46"/>
                <a:gd name="T39" fmla="*/ 0 h 49"/>
                <a:gd name="T40" fmla="*/ 9 w 46"/>
                <a:gd name="T41" fmla="*/ 3 h 49"/>
                <a:gd name="T42" fmla="*/ 9 w 46"/>
                <a:gd name="T43" fmla="*/ 7 h 49"/>
                <a:gd name="T44" fmla="*/ 6 w 46"/>
                <a:gd name="T45" fmla="*/ 7 h 49"/>
                <a:gd name="T46" fmla="*/ 6 w 46"/>
                <a:gd name="T47" fmla="*/ 10 h 49"/>
                <a:gd name="T48" fmla="*/ 3 w 46"/>
                <a:gd name="T49" fmla="*/ 10 h 49"/>
                <a:gd name="T50" fmla="*/ 0 w 46"/>
                <a:gd name="T51" fmla="*/ 25 h 49"/>
                <a:gd name="T52" fmla="*/ 19 w 46"/>
                <a:gd name="T53" fmla="*/ 25 h 49"/>
                <a:gd name="T54" fmla="*/ 16 w 46"/>
                <a:gd name="T55" fmla="*/ 22 h 49"/>
                <a:gd name="T56" fmla="*/ 19 w 46"/>
                <a:gd name="T57" fmla="*/ 22 h 49"/>
                <a:gd name="T58" fmla="*/ 19 w 46"/>
                <a:gd name="T59" fmla="*/ 19 h 49"/>
                <a:gd name="T60" fmla="*/ 22 w 46"/>
                <a:gd name="T61" fmla="*/ 19 h 49"/>
                <a:gd name="T62" fmla="*/ 22 w 46"/>
                <a:gd name="T63" fmla="*/ 16 h 49"/>
                <a:gd name="T64" fmla="*/ 22 w 46"/>
                <a:gd name="T65" fmla="*/ 19 h 49"/>
                <a:gd name="T66" fmla="*/ 25 w 46"/>
                <a:gd name="T67" fmla="*/ 19 h 49"/>
                <a:gd name="T68" fmla="*/ 28 w 46"/>
                <a:gd name="T69" fmla="*/ 22 h 49"/>
                <a:gd name="T70" fmla="*/ 28 w 46"/>
                <a:gd name="T71" fmla="*/ 19 h 49"/>
                <a:gd name="T72" fmla="*/ 28 w 46"/>
                <a:gd name="T73" fmla="*/ 25 h 49"/>
                <a:gd name="T74" fmla="*/ 31 w 46"/>
                <a:gd name="T75" fmla="*/ 25 h 49"/>
                <a:gd name="T76" fmla="*/ 28 w 46"/>
                <a:gd name="T77" fmla="*/ 25 h 49"/>
                <a:gd name="T78" fmla="*/ 25 w 46"/>
                <a:gd name="T79" fmla="*/ 28 h 49"/>
                <a:gd name="T80" fmla="*/ 28 w 46"/>
                <a:gd name="T81" fmla="*/ 28 h 49"/>
                <a:gd name="T82" fmla="*/ 25 w 46"/>
                <a:gd name="T83" fmla="*/ 28 h 49"/>
                <a:gd name="T84" fmla="*/ 25 w 46"/>
                <a:gd name="T85" fmla="*/ 31 h 49"/>
                <a:gd name="T86" fmla="*/ 25 w 46"/>
                <a:gd name="T87" fmla="*/ 28 h 49"/>
                <a:gd name="T88" fmla="*/ 22 w 46"/>
                <a:gd name="T89" fmla="*/ 31 h 49"/>
                <a:gd name="T90" fmla="*/ 19 w 46"/>
                <a:gd name="T91" fmla="*/ 28 h 49"/>
                <a:gd name="T92" fmla="*/ 19 w 46"/>
                <a:gd name="T93" fmla="*/ 31 h 49"/>
                <a:gd name="T94" fmla="*/ 19 w 46"/>
                <a:gd name="T95" fmla="*/ 28 h 49"/>
                <a:gd name="T96" fmla="*/ 16 w 46"/>
                <a:gd name="T97" fmla="*/ 28 h 49"/>
                <a:gd name="T98" fmla="*/ 19 w 46"/>
                <a:gd name="T99" fmla="*/ 25 h 49"/>
                <a:gd name="T100" fmla="*/ 0 w 46"/>
                <a:gd name="T101" fmla="*/ 25 h 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49"/>
                <a:gd name="T155" fmla="*/ 46 w 46"/>
                <a:gd name="T156" fmla="*/ 49 h 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49">
                  <a:moveTo>
                    <a:pt x="0" y="25"/>
                  </a:moveTo>
                  <a:lnTo>
                    <a:pt x="3" y="40"/>
                  </a:lnTo>
                  <a:lnTo>
                    <a:pt x="6" y="40"/>
                  </a:lnTo>
                  <a:lnTo>
                    <a:pt x="6" y="43"/>
                  </a:lnTo>
                  <a:lnTo>
                    <a:pt x="13" y="46"/>
                  </a:lnTo>
                  <a:lnTo>
                    <a:pt x="16" y="49"/>
                  </a:lnTo>
                  <a:lnTo>
                    <a:pt x="28" y="49"/>
                  </a:lnTo>
                  <a:lnTo>
                    <a:pt x="31" y="46"/>
                  </a:lnTo>
                  <a:lnTo>
                    <a:pt x="37" y="43"/>
                  </a:lnTo>
                  <a:lnTo>
                    <a:pt x="37" y="40"/>
                  </a:lnTo>
                  <a:lnTo>
                    <a:pt x="40" y="40"/>
                  </a:lnTo>
                  <a:lnTo>
                    <a:pt x="43" y="34"/>
                  </a:lnTo>
                  <a:lnTo>
                    <a:pt x="46" y="31"/>
                  </a:lnTo>
                  <a:lnTo>
                    <a:pt x="46" y="25"/>
                  </a:lnTo>
                  <a:lnTo>
                    <a:pt x="43" y="13"/>
                  </a:lnTo>
                  <a:lnTo>
                    <a:pt x="40" y="13"/>
                  </a:lnTo>
                  <a:lnTo>
                    <a:pt x="40" y="7"/>
                  </a:lnTo>
                  <a:lnTo>
                    <a:pt x="34" y="3"/>
                  </a:lnTo>
                  <a:lnTo>
                    <a:pt x="31" y="0"/>
                  </a:lnTo>
                  <a:lnTo>
                    <a:pt x="22" y="0"/>
                  </a:lnTo>
                  <a:lnTo>
                    <a:pt x="9" y="3"/>
                  </a:lnTo>
                  <a:lnTo>
                    <a:pt x="9" y="7"/>
                  </a:lnTo>
                  <a:lnTo>
                    <a:pt x="6" y="7"/>
                  </a:lnTo>
                  <a:lnTo>
                    <a:pt x="6" y="10"/>
                  </a:lnTo>
                  <a:lnTo>
                    <a:pt x="3" y="10"/>
                  </a:lnTo>
                  <a:lnTo>
                    <a:pt x="0" y="25"/>
                  </a:lnTo>
                  <a:lnTo>
                    <a:pt x="19" y="25"/>
                  </a:lnTo>
                  <a:lnTo>
                    <a:pt x="16" y="22"/>
                  </a:lnTo>
                  <a:lnTo>
                    <a:pt x="19" y="22"/>
                  </a:lnTo>
                  <a:lnTo>
                    <a:pt x="19" y="19"/>
                  </a:lnTo>
                  <a:lnTo>
                    <a:pt x="22" y="19"/>
                  </a:lnTo>
                  <a:lnTo>
                    <a:pt x="22" y="16"/>
                  </a:lnTo>
                  <a:lnTo>
                    <a:pt x="22" y="19"/>
                  </a:lnTo>
                  <a:lnTo>
                    <a:pt x="25" y="19"/>
                  </a:lnTo>
                  <a:lnTo>
                    <a:pt x="28" y="22"/>
                  </a:lnTo>
                  <a:lnTo>
                    <a:pt x="28" y="19"/>
                  </a:lnTo>
                  <a:lnTo>
                    <a:pt x="28" y="25"/>
                  </a:lnTo>
                  <a:lnTo>
                    <a:pt x="31" y="25"/>
                  </a:lnTo>
                  <a:lnTo>
                    <a:pt x="28" y="25"/>
                  </a:lnTo>
                  <a:lnTo>
                    <a:pt x="25" y="28"/>
                  </a:lnTo>
                  <a:lnTo>
                    <a:pt x="28" y="28"/>
                  </a:lnTo>
                  <a:lnTo>
                    <a:pt x="25" y="28"/>
                  </a:lnTo>
                  <a:lnTo>
                    <a:pt x="25" y="31"/>
                  </a:lnTo>
                  <a:lnTo>
                    <a:pt x="25" y="28"/>
                  </a:lnTo>
                  <a:lnTo>
                    <a:pt x="22" y="31"/>
                  </a:lnTo>
                  <a:lnTo>
                    <a:pt x="19" y="28"/>
                  </a:lnTo>
                  <a:lnTo>
                    <a:pt x="19" y="31"/>
                  </a:lnTo>
                  <a:lnTo>
                    <a:pt x="19" y="28"/>
                  </a:lnTo>
                  <a:lnTo>
                    <a:pt x="16" y="28"/>
                  </a:lnTo>
                  <a:lnTo>
                    <a:pt x="19"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09" name="Oval 35"/>
            <p:cNvSpPr>
              <a:spLocks noChangeArrowheads="1"/>
            </p:cNvSpPr>
            <p:nvPr/>
          </p:nvSpPr>
          <p:spPr bwMode="auto">
            <a:xfrm>
              <a:off x="2277" y="4675"/>
              <a:ext cx="33" cy="31"/>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0" name="Freeform 36"/>
            <p:cNvSpPr>
              <a:spLocks/>
            </p:cNvSpPr>
            <p:nvPr/>
          </p:nvSpPr>
          <p:spPr bwMode="auto">
            <a:xfrm>
              <a:off x="2267" y="4666"/>
              <a:ext cx="49" cy="46"/>
            </a:xfrm>
            <a:custGeom>
              <a:avLst/>
              <a:gdLst>
                <a:gd name="T0" fmla="*/ 0 w 49"/>
                <a:gd name="T1" fmla="*/ 21 h 46"/>
                <a:gd name="T2" fmla="*/ 0 w 49"/>
                <a:gd name="T3" fmla="*/ 30 h 46"/>
                <a:gd name="T4" fmla="*/ 3 w 49"/>
                <a:gd name="T5" fmla="*/ 33 h 46"/>
                <a:gd name="T6" fmla="*/ 6 w 49"/>
                <a:gd name="T7" fmla="*/ 40 h 46"/>
                <a:gd name="T8" fmla="*/ 13 w 49"/>
                <a:gd name="T9" fmla="*/ 40 h 46"/>
                <a:gd name="T10" fmla="*/ 13 w 49"/>
                <a:gd name="T11" fmla="*/ 43 h 46"/>
                <a:gd name="T12" fmla="*/ 25 w 49"/>
                <a:gd name="T13" fmla="*/ 46 h 46"/>
                <a:gd name="T14" fmla="*/ 31 w 49"/>
                <a:gd name="T15" fmla="*/ 46 h 46"/>
                <a:gd name="T16" fmla="*/ 34 w 49"/>
                <a:gd name="T17" fmla="*/ 43 h 46"/>
                <a:gd name="T18" fmla="*/ 40 w 49"/>
                <a:gd name="T19" fmla="*/ 40 h 46"/>
                <a:gd name="T20" fmla="*/ 40 w 49"/>
                <a:gd name="T21" fmla="*/ 37 h 46"/>
                <a:gd name="T22" fmla="*/ 43 w 49"/>
                <a:gd name="T23" fmla="*/ 37 h 46"/>
                <a:gd name="T24" fmla="*/ 46 w 49"/>
                <a:gd name="T25" fmla="*/ 30 h 46"/>
                <a:gd name="T26" fmla="*/ 49 w 49"/>
                <a:gd name="T27" fmla="*/ 27 h 46"/>
                <a:gd name="T28" fmla="*/ 49 w 49"/>
                <a:gd name="T29" fmla="*/ 15 h 46"/>
                <a:gd name="T30" fmla="*/ 46 w 49"/>
                <a:gd name="T31" fmla="*/ 12 h 46"/>
                <a:gd name="T32" fmla="*/ 43 w 49"/>
                <a:gd name="T33" fmla="*/ 6 h 46"/>
                <a:gd name="T34" fmla="*/ 40 w 49"/>
                <a:gd name="T35" fmla="*/ 6 h 46"/>
                <a:gd name="T36" fmla="*/ 40 w 49"/>
                <a:gd name="T37" fmla="*/ 3 h 46"/>
                <a:gd name="T38" fmla="*/ 25 w 49"/>
                <a:gd name="T39" fmla="*/ 0 h 46"/>
                <a:gd name="T40" fmla="*/ 10 w 49"/>
                <a:gd name="T41" fmla="*/ 3 h 46"/>
                <a:gd name="T42" fmla="*/ 10 w 49"/>
                <a:gd name="T43" fmla="*/ 6 h 46"/>
                <a:gd name="T44" fmla="*/ 6 w 49"/>
                <a:gd name="T45" fmla="*/ 6 h 46"/>
                <a:gd name="T46" fmla="*/ 6 w 49"/>
                <a:gd name="T47" fmla="*/ 9 h 46"/>
                <a:gd name="T48" fmla="*/ 3 w 49"/>
                <a:gd name="T49" fmla="*/ 9 h 46"/>
                <a:gd name="T50" fmla="*/ 0 w 49"/>
                <a:gd name="T51" fmla="*/ 21 h 46"/>
                <a:gd name="T52" fmla="*/ 19 w 49"/>
                <a:gd name="T53" fmla="*/ 21 h 46"/>
                <a:gd name="T54" fmla="*/ 16 w 49"/>
                <a:gd name="T55" fmla="*/ 21 h 46"/>
                <a:gd name="T56" fmla="*/ 19 w 49"/>
                <a:gd name="T57" fmla="*/ 21 h 46"/>
                <a:gd name="T58" fmla="*/ 19 w 49"/>
                <a:gd name="T59" fmla="*/ 18 h 46"/>
                <a:gd name="T60" fmla="*/ 22 w 49"/>
                <a:gd name="T61" fmla="*/ 18 h 46"/>
                <a:gd name="T62" fmla="*/ 22 w 49"/>
                <a:gd name="T63" fmla="*/ 15 h 46"/>
                <a:gd name="T64" fmla="*/ 25 w 49"/>
                <a:gd name="T65" fmla="*/ 18 h 46"/>
                <a:gd name="T66" fmla="*/ 28 w 49"/>
                <a:gd name="T67" fmla="*/ 15 h 46"/>
                <a:gd name="T68" fmla="*/ 28 w 49"/>
                <a:gd name="T69" fmla="*/ 18 h 46"/>
                <a:gd name="T70" fmla="*/ 31 w 49"/>
                <a:gd name="T71" fmla="*/ 18 h 46"/>
                <a:gd name="T72" fmla="*/ 28 w 49"/>
                <a:gd name="T73" fmla="*/ 18 h 46"/>
                <a:gd name="T74" fmla="*/ 31 w 49"/>
                <a:gd name="T75" fmla="*/ 21 h 46"/>
                <a:gd name="T76" fmla="*/ 28 w 49"/>
                <a:gd name="T77" fmla="*/ 24 h 46"/>
                <a:gd name="T78" fmla="*/ 31 w 49"/>
                <a:gd name="T79" fmla="*/ 24 h 46"/>
                <a:gd name="T80" fmla="*/ 28 w 49"/>
                <a:gd name="T81" fmla="*/ 24 h 46"/>
                <a:gd name="T82" fmla="*/ 28 w 49"/>
                <a:gd name="T83" fmla="*/ 27 h 46"/>
                <a:gd name="T84" fmla="*/ 28 w 49"/>
                <a:gd name="T85" fmla="*/ 24 h 46"/>
                <a:gd name="T86" fmla="*/ 25 w 49"/>
                <a:gd name="T87" fmla="*/ 27 h 46"/>
                <a:gd name="T88" fmla="*/ 25 w 49"/>
                <a:gd name="T89" fmla="*/ 30 h 46"/>
                <a:gd name="T90" fmla="*/ 25 w 49"/>
                <a:gd name="T91" fmla="*/ 27 h 46"/>
                <a:gd name="T92" fmla="*/ 19 w 49"/>
                <a:gd name="T93" fmla="*/ 27 h 46"/>
                <a:gd name="T94" fmla="*/ 22 w 49"/>
                <a:gd name="T95" fmla="*/ 27 h 46"/>
                <a:gd name="T96" fmla="*/ 19 w 49"/>
                <a:gd name="T97" fmla="*/ 24 h 46"/>
                <a:gd name="T98" fmla="*/ 19 w 49"/>
                <a:gd name="T99" fmla="*/ 21 h 46"/>
                <a:gd name="T100" fmla="*/ 0 w 49"/>
                <a:gd name="T101" fmla="*/ 21 h 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
                <a:gd name="T154" fmla="*/ 0 h 46"/>
                <a:gd name="T155" fmla="*/ 49 w 49"/>
                <a:gd name="T156" fmla="*/ 46 h 4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 h="46">
                  <a:moveTo>
                    <a:pt x="0" y="21"/>
                  </a:moveTo>
                  <a:lnTo>
                    <a:pt x="0" y="30"/>
                  </a:lnTo>
                  <a:lnTo>
                    <a:pt x="3" y="33"/>
                  </a:lnTo>
                  <a:lnTo>
                    <a:pt x="6" y="40"/>
                  </a:lnTo>
                  <a:lnTo>
                    <a:pt x="13" y="40"/>
                  </a:lnTo>
                  <a:lnTo>
                    <a:pt x="13" y="43"/>
                  </a:lnTo>
                  <a:lnTo>
                    <a:pt x="25" y="46"/>
                  </a:lnTo>
                  <a:lnTo>
                    <a:pt x="31" y="46"/>
                  </a:lnTo>
                  <a:lnTo>
                    <a:pt x="34" y="43"/>
                  </a:lnTo>
                  <a:lnTo>
                    <a:pt x="40" y="40"/>
                  </a:lnTo>
                  <a:lnTo>
                    <a:pt x="40" y="37"/>
                  </a:lnTo>
                  <a:lnTo>
                    <a:pt x="43" y="37"/>
                  </a:lnTo>
                  <a:lnTo>
                    <a:pt x="46" y="30"/>
                  </a:lnTo>
                  <a:lnTo>
                    <a:pt x="49" y="27"/>
                  </a:lnTo>
                  <a:lnTo>
                    <a:pt x="49" y="15"/>
                  </a:lnTo>
                  <a:lnTo>
                    <a:pt x="46" y="12"/>
                  </a:lnTo>
                  <a:lnTo>
                    <a:pt x="43" y="6"/>
                  </a:lnTo>
                  <a:lnTo>
                    <a:pt x="40" y="6"/>
                  </a:lnTo>
                  <a:lnTo>
                    <a:pt x="40" y="3"/>
                  </a:lnTo>
                  <a:lnTo>
                    <a:pt x="25" y="0"/>
                  </a:lnTo>
                  <a:lnTo>
                    <a:pt x="10" y="3"/>
                  </a:lnTo>
                  <a:lnTo>
                    <a:pt x="10" y="6"/>
                  </a:lnTo>
                  <a:lnTo>
                    <a:pt x="6" y="6"/>
                  </a:lnTo>
                  <a:lnTo>
                    <a:pt x="6" y="9"/>
                  </a:lnTo>
                  <a:lnTo>
                    <a:pt x="3" y="9"/>
                  </a:lnTo>
                  <a:lnTo>
                    <a:pt x="0" y="21"/>
                  </a:lnTo>
                  <a:lnTo>
                    <a:pt x="19" y="21"/>
                  </a:lnTo>
                  <a:lnTo>
                    <a:pt x="16" y="21"/>
                  </a:lnTo>
                  <a:lnTo>
                    <a:pt x="19" y="21"/>
                  </a:lnTo>
                  <a:lnTo>
                    <a:pt x="19" y="18"/>
                  </a:lnTo>
                  <a:lnTo>
                    <a:pt x="22" y="18"/>
                  </a:lnTo>
                  <a:lnTo>
                    <a:pt x="22" y="15"/>
                  </a:lnTo>
                  <a:lnTo>
                    <a:pt x="25" y="18"/>
                  </a:lnTo>
                  <a:lnTo>
                    <a:pt x="28" y="15"/>
                  </a:lnTo>
                  <a:lnTo>
                    <a:pt x="28" y="18"/>
                  </a:lnTo>
                  <a:lnTo>
                    <a:pt x="31" y="18"/>
                  </a:lnTo>
                  <a:lnTo>
                    <a:pt x="28" y="18"/>
                  </a:lnTo>
                  <a:lnTo>
                    <a:pt x="31" y="21"/>
                  </a:lnTo>
                  <a:lnTo>
                    <a:pt x="28" y="24"/>
                  </a:lnTo>
                  <a:lnTo>
                    <a:pt x="31" y="24"/>
                  </a:lnTo>
                  <a:lnTo>
                    <a:pt x="28" y="24"/>
                  </a:lnTo>
                  <a:lnTo>
                    <a:pt x="28" y="27"/>
                  </a:lnTo>
                  <a:lnTo>
                    <a:pt x="28" y="24"/>
                  </a:lnTo>
                  <a:lnTo>
                    <a:pt x="25" y="27"/>
                  </a:lnTo>
                  <a:lnTo>
                    <a:pt x="25" y="30"/>
                  </a:lnTo>
                  <a:lnTo>
                    <a:pt x="25" y="27"/>
                  </a:lnTo>
                  <a:lnTo>
                    <a:pt x="19" y="27"/>
                  </a:lnTo>
                  <a:lnTo>
                    <a:pt x="22" y="27"/>
                  </a:lnTo>
                  <a:lnTo>
                    <a:pt x="19" y="24"/>
                  </a:lnTo>
                  <a:lnTo>
                    <a:pt x="19" y="21"/>
                  </a:lnTo>
                  <a:lnTo>
                    <a:pt x="0" y="21"/>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1" name="Oval 37"/>
            <p:cNvSpPr>
              <a:spLocks noChangeArrowheads="1"/>
            </p:cNvSpPr>
            <p:nvPr/>
          </p:nvSpPr>
          <p:spPr bwMode="auto">
            <a:xfrm>
              <a:off x="2436" y="4525"/>
              <a:ext cx="33"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2" name="Freeform 38"/>
            <p:cNvSpPr>
              <a:spLocks/>
            </p:cNvSpPr>
            <p:nvPr/>
          </p:nvSpPr>
          <p:spPr bwMode="auto">
            <a:xfrm>
              <a:off x="2427" y="4516"/>
              <a:ext cx="49" cy="49"/>
            </a:xfrm>
            <a:custGeom>
              <a:avLst/>
              <a:gdLst>
                <a:gd name="T0" fmla="*/ 0 w 49"/>
                <a:gd name="T1" fmla="*/ 24 h 49"/>
                <a:gd name="T2" fmla="*/ 0 w 49"/>
                <a:gd name="T3" fmla="*/ 33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39 w 49"/>
                <a:gd name="T19" fmla="*/ 43 h 49"/>
                <a:gd name="T20" fmla="*/ 39 w 49"/>
                <a:gd name="T21" fmla="*/ 40 h 49"/>
                <a:gd name="T22" fmla="*/ 42 w 49"/>
                <a:gd name="T23" fmla="*/ 40 h 49"/>
                <a:gd name="T24" fmla="*/ 45 w 49"/>
                <a:gd name="T25" fmla="*/ 33 h 49"/>
                <a:gd name="T26" fmla="*/ 49 w 49"/>
                <a:gd name="T27" fmla="*/ 30 h 49"/>
                <a:gd name="T28" fmla="*/ 49 w 49"/>
                <a:gd name="T29" fmla="*/ 24 h 49"/>
                <a:gd name="T30" fmla="*/ 45 w 49"/>
                <a:gd name="T31" fmla="*/ 12 h 49"/>
                <a:gd name="T32" fmla="*/ 42 w 49"/>
                <a:gd name="T33" fmla="*/ 12 h 49"/>
                <a:gd name="T34" fmla="*/ 42 w 49"/>
                <a:gd name="T35" fmla="*/ 6 h 49"/>
                <a:gd name="T36" fmla="*/ 36 w 49"/>
                <a:gd name="T37" fmla="*/ 3 h 49"/>
                <a:gd name="T38" fmla="*/ 33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4 h 49"/>
                <a:gd name="T54" fmla="*/ 18 w 49"/>
                <a:gd name="T55" fmla="*/ 24 h 49"/>
                <a:gd name="T56" fmla="*/ 15 w 49"/>
                <a:gd name="T57" fmla="*/ 21 h 49"/>
                <a:gd name="T58" fmla="*/ 18 w 49"/>
                <a:gd name="T59" fmla="*/ 21 h 49"/>
                <a:gd name="T60" fmla="*/ 18 w 49"/>
                <a:gd name="T61" fmla="*/ 18 h 49"/>
                <a:gd name="T62" fmla="*/ 21 w 49"/>
                <a:gd name="T63" fmla="*/ 18 h 49"/>
                <a:gd name="T64" fmla="*/ 21 w 49"/>
                <a:gd name="T65" fmla="*/ 15 h 49"/>
                <a:gd name="T66" fmla="*/ 24 w 49"/>
                <a:gd name="T67" fmla="*/ 18 h 49"/>
                <a:gd name="T68" fmla="*/ 27 w 49"/>
                <a:gd name="T69" fmla="*/ 18 h 49"/>
                <a:gd name="T70" fmla="*/ 30 w 49"/>
                <a:gd name="T71" fmla="*/ 21 h 49"/>
                <a:gd name="T72" fmla="*/ 30 w 49"/>
                <a:gd name="T73" fmla="*/ 18 h 49"/>
                <a:gd name="T74" fmla="*/ 30 w 49"/>
                <a:gd name="T75" fmla="*/ 24 h 49"/>
                <a:gd name="T76" fmla="*/ 33 w 49"/>
                <a:gd name="T77" fmla="*/ 24 h 49"/>
                <a:gd name="T78" fmla="*/ 30 w 49"/>
                <a:gd name="T79" fmla="*/ 24 h 49"/>
                <a:gd name="T80" fmla="*/ 27 w 49"/>
                <a:gd name="T81" fmla="*/ 27 h 49"/>
                <a:gd name="T82" fmla="*/ 30 w 49"/>
                <a:gd name="T83" fmla="*/ 27 h 49"/>
                <a:gd name="T84" fmla="*/ 27 w 49"/>
                <a:gd name="T85" fmla="*/ 27 h 49"/>
                <a:gd name="T86" fmla="*/ 27 w 49"/>
                <a:gd name="T87" fmla="*/ 30 h 49"/>
                <a:gd name="T88" fmla="*/ 27 w 49"/>
                <a:gd name="T89" fmla="*/ 27 h 49"/>
                <a:gd name="T90" fmla="*/ 24 w 49"/>
                <a:gd name="T91" fmla="*/ 30 h 49"/>
                <a:gd name="T92" fmla="*/ 24 w 49"/>
                <a:gd name="T93" fmla="*/ 33 h 49"/>
                <a:gd name="T94" fmla="*/ 24 w 49"/>
                <a:gd name="T95" fmla="*/ 30 h 49"/>
                <a:gd name="T96" fmla="*/ 18 w 49"/>
                <a:gd name="T97" fmla="*/ 30 h 49"/>
                <a:gd name="T98" fmla="*/ 21 w 49"/>
                <a:gd name="T99" fmla="*/ 30 h 49"/>
                <a:gd name="T100" fmla="*/ 18 w 49"/>
                <a:gd name="T101" fmla="*/ 27 h 49"/>
                <a:gd name="T102" fmla="*/ 18 w 49"/>
                <a:gd name="T103" fmla="*/ 24 h 49"/>
                <a:gd name="T104" fmla="*/ 0 w 49"/>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4"/>
                  </a:moveTo>
                  <a:lnTo>
                    <a:pt x="0" y="33"/>
                  </a:lnTo>
                  <a:lnTo>
                    <a:pt x="3" y="37"/>
                  </a:lnTo>
                  <a:lnTo>
                    <a:pt x="6" y="43"/>
                  </a:lnTo>
                  <a:lnTo>
                    <a:pt x="12" y="43"/>
                  </a:lnTo>
                  <a:lnTo>
                    <a:pt x="12" y="46"/>
                  </a:lnTo>
                  <a:lnTo>
                    <a:pt x="24" y="49"/>
                  </a:lnTo>
                  <a:lnTo>
                    <a:pt x="30" y="49"/>
                  </a:lnTo>
                  <a:lnTo>
                    <a:pt x="33" y="46"/>
                  </a:lnTo>
                  <a:lnTo>
                    <a:pt x="39" y="43"/>
                  </a:lnTo>
                  <a:lnTo>
                    <a:pt x="39" y="40"/>
                  </a:lnTo>
                  <a:lnTo>
                    <a:pt x="42" y="40"/>
                  </a:lnTo>
                  <a:lnTo>
                    <a:pt x="45" y="33"/>
                  </a:lnTo>
                  <a:lnTo>
                    <a:pt x="49" y="30"/>
                  </a:lnTo>
                  <a:lnTo>
                    <a:pt x="49" y="24"/>
                  </a:lnTo>
                  <a:lnTo>
                    <a:pt x="45" y="12"/>
                  </a:lnTo>
                  <a:lnTo>
                    <a:pt x="42" y="12"/>
                  </a:lnTo>
                  <a:lnTo>
                    <a:pt x="42" y="6"/>
                  </a:lnTo>
                  <a:lnTo>
                    <a:pt x="36" y="3"/>
                  </a:lnTo>
                  <a:lnTo>
                    <a:pt x="33" y="0"/>
                  </a:lnTo>
                  <a:lnTo>
                    <a:pt x="24" y="0"/>
                  </a:lnTo>
                  <a:lnTo>
                    <a:pt x="9" y="3"/>
                  </a:lnTo>
                  <a:lnTo>
                    <a:pt x="9" y="6"/>
                  </a:lnTo>
                  <a:lnTo>
                    <a:pt x="6" y="6"/>
                  </a:lnTo>
                  <a:lnTo>
                    <a:pt x="6" y="9"/>
                  </a:lnTo>
                  <a:lnTo>
                    <a:pt x="3" y="9"/>
                  </a:lnTo>
                  <a:lnTo>
                    <a:pt x="0" y="24"/>
                  </a:lnTo>
                  <a:lnTo>
                    <a:pt x="18" y="24"/>
                  </a:lnTo>
                  <a:lnTo>
                    <a:pt x="15" y="21"/>
                  </a:lnTo>
                  <a:lnTo>
                    <a:pt x="18" y="21"/>
                  </a:lnTo>
                  <a:lnTo>
                    <a:pt x="18" y="18"/>
                  </a:lnTo>
                  <a:lnTo>
                    <a:pt x="21" y="18"/>
                  </a:lnTo>
                  <a:lnTo>
                    <a:pt x="21" y="15"/>
                  </a:lnTo>
                  <a:lnTo>
                    <a:pt x="24" y="18"/>
                  </a:lnTo>
                  <a:lnTo>
                    <a:pt x="27" y="18"/>
                  </a:lnTo>
                  <a:lnTo>
                    <a:pt x="30" y="21"/>
                  </a:lnTo>
                  <a:lnTo>
                    <a:pt x="30" y="18"/>
                  </a:lnTo>
                  <a:lnTo>
                    <a:pt x="30" y="24"/>
                  </a:lnTo>
                  <a:lnTo>
                    <a:pt x="33" y="24"/>
                  </a:lnTo>
                  <a:lnTo>
                    <a:pt x="30" y="24"/>
                  </a:lnTo>
                  <a:lnTo>
                    <a:pt x="27" y="27"/>
                  </a:lnTo>
                  <a:lnTo>
                    <a:pt x="30" y="27"/>
                  </a:lnTo>
                  <a:lnTo>
                    <a:pt x="27" y="27"/>
                  </a:lnTo>
                  <a:lnTo>
                    <a:pt x="27" y="30"/>
                  </a:lnTo>
                  <a:lnTo>
                    <a:pt x="27" y="27"/>
                  </a:lnTo>
                  <a:lnTo>
                    <a:pt x="24" y="30"/>
                  </a:lnTo>
                  <a:lnTo>
                    <a:pt x="24" y="33"/>
                  </a:lnTo>
                  <a:lnTo>
                    <a:pt x="24" y="30"/>
                  </a:lnTo>
                  <a:lnTo>
                    <a:pt x="18" y="30"/>
                  </a:lnTo>
                  <a:lnTo>
                    <a:pt x="21" y="30"/>
                  </a:lnTo>
                  <a:lnTo>
                    <a:pt x="18" y="27"/>
                  </a:lnTo>
                  <a:lnTo>
                    <a:pt x="18"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3" name="Oval 39"/>
            <p:cNvSpPr>
              <a:spLocks noChangeArrowheads="1"/>
            </p:cNvSpPr>
            <p:nvPr/>
          </p:nvSpPr>
          <p:spPr bwMode="auto">
            <a:xfrm>
              <a:off x="2534" y="4531"/>
              <a:ext cx="33"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4" name="Freeform 40"/>
            <p:cNvSpPr>
              <a:spLocks/>
            </p:cNvSpPr>
            <p:nvPr/>
          </p:nvSpPr>
          <p:spPr bwMode="auto">
            <a:xfrm>
              <a:off x="2525" y="4522"/>
              <a:ext cx="48" cy="49"/>
            </a:xfrm>
            <a:custGeom>
              <a:avLst/>
              <a:gdLst>
                <a:gd name="T0" fmla="*/ 0 w 48"/>
                <a:gd name="T1" fmla="*/ 24 h 49"/>
                <a:gd name="T2" fmla="*/ 0 w 48"/>
                <a:gd name="T3" fmla="*/ 34 h 49"/>
                <a:gd name="T4" fmla="*/ 3 w 48"/>
                <a:gd name="T5" fmla="*/ 37 h 49"/>
                <a:gd name="T6" fmla="*/ 6 w 48"/>
                <a:gd name="T7" fmla="*/ 43 h 49"/>
                <a:gd name="T8" fmla="*/ 12 w 48"/>
                <a:gd name="T9" fmla="*/ 43 h 49"/>
                <a:gd name="T10" fmla="*/ 12 w 48"/>
                <a:gd name="T11" fmla="*/ 46 h 49"/>
                <a:gd name="T12" fmla="*/ 24 w 48"/>
                <a:gd name="T13" fmla="*/ 49 h 49"/>
                <a:gd name="T14" fmla="*/ 30 w 48"/>
                <a:gd name="T15" fmla="*/ 49 h 49"/>
                <a:gd name="T16" fmla="*/ 33 w 48"/>
                <a:gd name="T17" fmla="*/ 46 h 49"/>
                <a:gd name="T18" fmla="*/ 39 w 48"/>
                <a:gd name="T19" fmla="*/ 43 h 49"/>
                <a:gd name="T20" fmla="*/ 39 w 48"/>
                <a:gd name="T21" fmla="*/ 40 h 49"/>
                <a:gd name="T22" fmla="*/ 42 w 48"/>
                <a:gd name="T23" fmla="*/ 40 h 49"/>
                <a:gd name="T24" fmla="*/ 45 w 48"/>
                <a:gd name="T25" fmla="*/ 34 h 49"/>
                <a:gd name="T26" fmla="*/ 48 w 48"/>
                <a:gd name="T27" fmla="*/ 31 h 49"/>
                <a:gd name="T28" fmla="*/ 48 w 48"/>
                <a:gd name="T29" fmla="*/ 24 h 49"/>
                <a:gd name="T30" fmla="*/ 45 w 48"/>
                <a:gd name="T31" fmla="*/ 12 h 49"/>
                <a:gd name="T32" fmla="*/ 42 w 48"/>
                <a:gd name="T33" fmla="*/ 12 h 49"/>
                <a:gd name="T34" fmla="*/ 42 w 48"/>
                <a:gd name="T35" fmla="*/ 6 h 49"/>
                <a:gd name="T36" fmla="*/ 36 w 48"/>
                <a:gd name="T37" fmla="*/ 3 h 49"/>
                <a:gd name="T38" fmla="*/ 33 w 48"/>
                <a:gd name="T39" fmla="*/ 0 h 49"/>
                <a:gd name="T40" fmla="*/ 24 w 48"/>
                <a:gd name="T41" fmla="*/ 0 h 49"/>
                <a:gd name="T42" fmla="*/ 9 w 48"/>
                <a:gd name="T43" fmla="*/ 3 h 49"/>
                <a:gd name="T44" fmla="*/ 9 w 48"/>
                <a:gd name="T45" fmla="*/ 6 h 49"/>
                <a:gd name="T46" fmla="*/ 6 w 48"/>
                <a:gd name="T47" fmla="*/ 6 h 49"/>
                <a:gd name="T48" fmla="*/ 6 w 48"/>
                <a:gd name="T49" fmla="*/ 9 h 49"/>
                <a:gd name="T50" fmla="*/ 3 w 48"/>
                <a:gd name="T51" fmla="*/ 9 h 49"/>
                <a:gd name="T52" fmla="*/ 0 w 48"/>
                <a:gd name="T53" fmla="*/ 24 h 49"/>
                <a:gd name="T54" fmla="*/ 18 w 48"/>
                <a:gd name="T55" fmla="*/ 24 h 49"/>
                <a:gd name="T56" fmla="*/ 15 w 48"/>
                <a:gd name="T57" fmla="*/ 21 h 49"/>
                <a:gd name="T58" fmla="*/ 18 w 48"/>
                <a:gd name="T59" fmla="*/ 21 h 49"/>
                <a:gd name="T60" fmla="*/ 18 w 48"/>
                <a:gd name="T61" fmla="*/ 18 h 49"/>
                <a:gd name="T62" fmla="*/ 21 w 48"/>
                <a:gd name="T63" fmla="*/ 18 h 49"/>
                <a:gd name="T64" fmla="*/ 21 w 48"/>
                <a:gd name="T65" fmla="*/ 15 h 49"/>
                <a:gd name="T66" fmla="*/ 24 w 48"/>
                <a:gd name="T67" fmla="*/ 18 h 49"/>
                <a:gd name="T68" fmla="*/ 27 w 48"/>
                <a:gd name="T69" fmla="*/ 18 h 49"/>
                <a:gd name="T70" fmla="*/ 30 w 48"/>
                <a:gd name="T71" fmla="*/ 21 h 49"/>
                <a:gd name="T72" fmla="*/ 30 w 48"/>
                <a:gd name="T73" fmla="*/ 18 h 49"/>
                <a:gd name="T74" fmla="*/ 30 w 48"/>
                <a:gd name="T75" fmla="*/ 24 h 49"/>
                <a:gd name="T76" fmla="*/ 33 w 48"/>
                <a:gd name="T77" fmla="*/ 24 h 49"/>
                <a:gd name="T78" fmla="*/ 30 w 48"/>
                <a:gd name="T79" fmla="*/ 24 h 49"/>
                <a:gd name="T80" fmla="*/ 27 w 48"/>
                <a:gd name="T81" fmla="*/ 27 h 49"/>
                <a:gd name="T82" fmla="*/ 30 w 48"/>
                <a:gd name="T83" fmla="*/ 27 h 49"/>
                <a:gd name="T84" fmla="*/ 27 w 48"/>
                <a:gd name="T85" fmla="*/ 27 h 49"/>
                <a:gd name="T86" fmla="*/ 27 w 48"/>
                <a:gd name="T87" fmla="*/ 31 h 49"/>
                <a:gd name="T88" fmla="*/ 27 w 48"/>
                <a:gd name="T89" fmla="*/ 27 h 49"/>
                <a:gd name="T90" fmla="*/ 24 w 48"/>
                <a:gd name="T91" fmla="*/ 31 h 49"/>
                <a:gd name="T92" fmla="*/ 24 w 48"/>
                <a:gd name="T93" fmla="*/ 34 h 49"/>
                <a:gd name="T94" fmla="*/ 24 w 48"/>
                <a:gd name="T95" fmla="*/ 31 h 49"/>
                <a:gd name="T96" fmla="*/ 18 w 48"/>
                <a:gd name="T97" fmla="*/ 31 h 49"/>
                <a:gd name="T98" fmla="*/ 21 w 48"/>
                <a:gd name="T99" fmla="*/ 31 h 49"/>
                <a:gd name="T100" fmla="*/ 18 w 48"/>
                <a:gd name="T101" fmla="*/ 27 h 49"/>
                <a:gd name="T102" fmla="*/ 18 w 48"/>
                <a:gd name="T103" fmla="*/ 24 h 49"/>
                <a:gd name="T104" fmla="*/ 0 w 48"/>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
                <a:gd name="T160" fmla="*/ 0 h 49"/>
                <a:gd name="T161" fmla="*/ 48 w 48"/>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 h="49">
                  <a:moveTo>
                    <a:pt x="0" y="24"/>
                  </a:moveTo>
                  <a:lnTo>
                    <a:pt x="0" y="34"/>
                  </a:lnTo>
                  <a:lnTo>
                    <a:pt x="3" y="37"/>
                  </a:lnTo>
                  <a:lnTo>
                    <a:pt x="6" y="43"/>
                  </a:lnTo>
                  <a:lnTo>
                    <a:pt x="12" y="43"/>
                  </a:lnTo>
                  <a:lnTo>
                    <a:pt x="12" y="46"/>
                  </a:lnTo>
                  <a:lnTo>
                    <a:pt x="24" y="49"/>
                  </a:lnTo>
                  <a:lnTo>
                    <a:pt x="30" y="49"/>
                  </a:lnTo>
                  <a:lnTo>
                    <a:pt x="33" y="46"/>
                  </a:lnTo>
                  <a:lnTo>
                    <a:pt x="39" y="43"/>
                  </a:lnTo>
                  <a:lnTo>
                    <a:pt x="39" y="40"/>
                  </a:lnTo>
                  <a:lnTo>
                    <a:pt x="42" y="40"/>
                  </a:lnTo>
                  <a:lnTo>
                    <a:pt x="45" y="34"/>
                  </a:lnTo>
                  <a:lnTo>
                    <a:pt x="48" y="31"/>
                  </a:lnTo>
                  <a:lnTo>
                    <a:pt x="48" y="24"/>
                  </a:lnTo>
                  <a:lnTo>
                    <a:pt x="45" y="12"/>
                  </a:lnTo>
                  <a:lnTo>
                    <a:pt x="42" y="12"/>
                  </a:lnTo>
                  <a:lnTo>
                    <a:pt x="42" y="6"/>
                  </a:lnTo>
                  <a:lnTo>
                    <a:pt x="36" y="3"/>
                  </a:lnTo>
                  <a:lnTo>
                    <a:pt x="33" y="0"/>
                  </a:lnTo>
                  <a:lnTo>
                    <a:pt x="24" y="0"/>
                  </a:lnTo>
                  <a:lnTo>
                    <a:pt x="9" y="3"/>
                  </a:lnTo>
                  <a:lnTo>
                    <a:pt x="9" y="6"/>
                  </a:lnTo>
                  <a:lnTo>
                    <a:pt x="6" y="6"/>
                  </a:lnTo>
                  <a:lnTo>
                    <a:pt x="6" y="9"/>
                  </a:lnTo>
                  <a:lnTo>
                    <a:pt x="3" y="9"/>
                  </a:lnTo>
                  <a:lnTo>
                    <a:pt x="0" y="24"/>
                  </a:lnTo>
                  <a:lnTo>
                    <a:pt x="18" y="24"/>
                  </a:lnTo>
                  <a:lnTo>
                    <a:pt x="15" y="21"/>
                  </a:lnTo>
                  <a:lnTo>
                    <a:pt x="18" y="21"/>
                  </a:lnTo>
                  <a:lnTo>
                    <a:pt x="18" y="18"/>
                  </a:lnTo>
                  <a:lnTo>
                    <a:pt x="21" y="18"/>
                  </a:lnTo>
                  <a:lnTo>
                    <a:pt x="21" y="15"/>
                  </a:lnTo>
                  <a:lnTo>
                    <a:pt x="24" y="18"/>
                  </a:lnTo>
                  <a:lnTo>
                    <a:pt x="27" y="18"/>
                  </a:lnTo>
                  <a:lnTo>
                    <a:pt x="30" y="21"/>
                  </a:lnTo>
                  <a:lnTo>
                    <a:pt x="30" y="18"/>
                  </a:lnTo>
                  <a:lnTo>
                    <a:pt x="30" y="24"/>
                  </a:lnTo>
                  <a:lnTo>
                    <a:pt x="33" y="24"/>
                  </a:lnTo>
                  <a:lnTo>
                    <a:pt x="30" y="24"/>
                  </a:lnTo>
                  <a:lnTo>
                    <a:pt x="27" y="27"/>
                  </a:lnTo>
                  <a:lnTo>
                    <a:pt x="30" y="27"/>
                  </a:lnTo>
                  <a:lnTo>
                    <a:pt x="27" y="27"/>
                  </a:lnTo>
                  <a:lnTo>
                    <a:pt x="27" y="31"/>
                  </a:lnTo>
                  <a:lnTo>
                    <a:pt x="27" y="27"/>
                  </a:lnTo>
                  <a:lnTo>
                    <a:pt x="24" y="31"/>
                  </a:lnTo>
                  <a:lnTo>
                    <a:pt x="24" y="34"/>
                  </a:lnTo>
                  <a:lnTo>
                    <a:pt x="24" y="31"/>
                  </a:lnTo>
                  <a:lnTo>
                    <a:pt x="18" y="31"/>
                  </a:lnTo>
                  <a:lnTo>
                    <a:pt x="21" y="31"/>
                  </a:lnTo>
                  <a:lnTo>
                    <a:pt x="18" y="27"/>
                  </a:lnTo>
                  <a:lnTo>
                    <a:pt x="18"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5" name="Oval 41"/>
            <p:cNvSpPr>
              <a:spLocks noChangeArrowheads="1"/>
            </p:cNvSpPr>
            <p:nvPr/>
          </p:nvSpPr>
          <p:spPr bwMode="auto">
            <a:xfrm>
              <a:off x="2161" y="4743"/>
              <a:ext cx="30"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6" name="Freeform 42"/>
            <p:cNvSpPr>
              <a:spLocks/>
            </p:cNvSpPr>
            <p:nvPr/>
          </p:nvSpPr>
          <p:spPr bwMode="auto">
            <a:xfrm>
              <a:off x="2152" y="4734"/>
              <a:ext cx="45" cy="49"/>
            </a:xfrm>
            <a:custGeom>
              <a:avLst/>
              <a:gdLst>
                <a:gd name="T0" fmla="*/ 0 w 45"/>
                <a:gd name="T1" fmla="*/ 25 h 49"/>
                <a:gd name="T2" fmla="*/ 3 w 45"/>
                <a:gd name="T3" fmla="*/ 40 h 49"/>
                <a:gd name="T4" fmla="*/ 6 w 45"/>
                <a:gd name="T5" fmla="*/ 40 h 49"/>
                <a:gd name="T6" fmla="*/ 6 w 45"/>
                <a:gd name="T7" fmla="*/ 43 h 49"/>
                <a:gd name="T8" fmla="*/ 12 w 45"/>
                <a:gd name="T9" fmla="*/ 46 h 49"/>
                <a:gd name="T10" fmla="*/ 15 w 45"/>
                <a:gd name="T11" fmla="*/ 49 h 49"/>
                <a:gd name="T12" fmla="*/ 27 w 45"/>
                <a:gd name="T13" fmla="*/ 49 h 49"/>
                <a:gd name="T14" fmla="*/ 30 w 45"/>
                <a:gd name="T15" fmla="*/ 46 h 49"/>
                <a:gd name="T16" fmla="*/ 36 w 45"/>
                <a:gd name="T17" fmla="*/ 43 h 49"/>
                <a:gd name="T18" fmla="*/ 36 w 45"/>
                <a:gd name="T19" fmla="*/ 40 h 49"/>
                <a:gd name="T20" fmla="*/ 39 w 45"/>
                <a:gd name="T21" fmla="*/ 40 h 49"/>
                <a:gd name="T22" fmla="*/ 42 w 45"/>
                <a:gd name="T23" fmla="*/ 34 h 49"/>
                <a:gd name="T24" fmla="*/ 45 w 45"/>
                <a:gd name="T25" fmla="*/ 31 h 49"/>
                <a:gd name="T26" fmla="*/ 45 w 45"/>
                <a:gd name="T27" fmla="*/ 25 h 49"/>
                <a:gd name="T28" fmla="*/ 42 w 45"/>
                <a:gd name="T29" fmla="*/ 12 h 49"/>
                <a:gd name="T30" fmla="*/ 39 w 45"/>
                <a:gd name="T31" fmla="*/ 12 h 49"/>
                <a:gd name="T32" fmla="*/ 39 w 45"/>
                <a:gd name="T33" fmla="*/ 6 h 49"/>
                <a:gd name="T34" fmla="*/ 33 w 45"/>
                <a:gd name="T35" fmla="*/ 3 h 49"/>
                <a:gd name="T36" fmla="*/ 30 w 45"/>
                <a:gd name="T37" fmla="*/ 0 h 49"/>
                <a:gd name="T38" fmla="*/ 21 w 45"/>
                <a:gd name="T39" fmla="*/ 0 h 49"/>
                <a:gd name="T40" fmla="*/ 9 w 45"/>
                <a:gd name="T41" fmla="*/ 3 h 49"/>
                <a:gd name="T42" fmla="*/ 9 w 45"/>
                <a:gd name="T43" fmla="*/ 6 h 49"/>
                <a:gd name="T44" fmla="*/ 6 w 45"/>
                <a:gd name="T45" fmla="*/ 6 h 49"/>
                <a:gd name="T46" fmla="*/ 6 w 45"/>
                <a:gd name="T47" fmla="*/ 9 h 49"/>
                <a:gd name="T48" fmla="*/ 3 w 45"/>
                <a:gd name="T49" fmla="*/ 9 h 49"/>
                <a:gd name="T50" fmla="*/ 0 w 45"/>
                <a:gd name="T51" fmla="*/ 25 h 49"/>
                <a:gd name="T52" fmla="*/ 18 w 45"/>
                <a:gd name="T53" fmla="*/ 25 h 49"/>
                <a:gd name="T54" fmla="*/ 15 w 45"/>
                <a:gd name="T55" fmla="*/ 22 h 49"/>
                <a:gd name="T56" fmla="*/ 18 w 45"/>
                <a:gd name="T57" fmla="*/ 22 h 49"/>
                <a:gd name="T58" fmla="*/ 18 w 45"/>
                <a:gd name="T59" fmla="*/ 19 h 49"/>
                <a:gd name="T60" fmla="*/ 21 w 45"/>
                <a:gd name="T61" fmla="*/ 19 h 49"/>
                <a:gd name="T62" fmla="*/ 21 w 45"/>
                <a:gd name="T63" fmla="*/ 15 h 49"/>
                <a:gd name="T64" fmla="*/ 21 w 45"/>
                <a:gd name="T65" fmla="*/ 19 h 49"/>
                <a:gd name="T66" fmla="*/ 24 w 45"/>
                <a:gd name="T67" fmla="*/ 19 h 49"/>
                <a:gd name="T68" fmla="*/ 27 w 45"/>
                <a:gd name="T69" fmla="*/ 22 h 49"/>
                <a:gd name="T70" fmla="*/ 27 w 45"/>
                <a:gd name="T71" fmla="*/ 19 h 49"/>
                <a:gd name="T72" fmla="*/ 27 w 45"/>
                <a:gd name="T73" fmla="*/ 25 h 49"/>
                <a:gd name="T74" fmla="*/ 30 w 45"/>
                <a:gd name="T75" fmla="*/ 25 h 49"/>
                <a:gd name="T76" fmla="*/ 27 w 45"/>
                <a:gd name="T77" fmla="*/ 25 h 49"/>
                <a:gd name="T78" fmla="*/ 24 w 45"/>
                <a:gd name="T79" fmla="*/ 28 h 49"/>
                <a:gd name="T80" fmla="*/ 27 w 45"/>
                <a:gd name="T81" fmla="*/ 28 h 49"/>
                <a:gd name="T82" fmla="*/ 24 w 45"/>
                <a:gd name="T83" fmla="*/ 28 h 49"/>
                <a:gd name="T84" fmla="*/ 24 w 45"/>
                <a:gd name="T85" fmla="*/ 31 h 49"/>
                <a:gd name="T86" fmla="*/ 24 w 45"/>
                <a:gd name="T87" fmla="*/ 28 h 49"/>
                <a:gd name="T88" fmla="*/ 21 w 45"/>
                <a:gd name="T89" fmla="*/ 31 h 49"/>
                <a:gd name="T90" fmla="*/ 18 w 45"/>
                <a:gd name="T91" fmla="*/ 28 h 49"/>
                <a:gd name="T92" fmla="*/ 18 w 45"/>
                <a:gd name="T93" fmla="*/ 31 h 49"/>
                <a:gd name="T94" fmla="*/ 18 w 45"/>
                <a:gd name="T95" fmla="*/ 28 h 49"/>
                <a:gd name="T96" fmla="*/ 15 w 45"/>
                <a:gd name="T97" fmla="*/ 28 h 49"/>
                <a:gd name="T98" fmla="*/ 18 w 45"/>
                <a:gd name="T99" fmla="*/ 25 h 49"/>
                <a:gd name="T100" fmla="*/ 0 w 45"/>
                <a:gd name="T101" fmla="*/ 25 h 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
                <a:gd name="T154" fmla="*/ 0 h 49"/>
                <a:gd name="T155" fmla="*/ 45 w 45"/>
                <a:gd name="T156" fmla="*/ 49 h 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 h="49">
                  <a:moveTo>
                    <a:pt x="0" y="25"/>
                  </a:moveTo>
                  <a:lnTo>
                    <a:pt x="3" y="40"/>
                  </a:lnTo>
                  <a:lnTo>
                    <a:pt x="6" y="40"/>
                  </a:lnTo>
                  <a:lnTo>
                    <a:pt x="6" y="43"/>
                  </a:lnTo>
                  <a:lnTo>
                    <a:pt x="12" y="46"/>
                  </a:lnTo>
                  <a:lnTo>
                    <a:pt x="15" y="49"/>
                  </a:lnTo>
                  <a:lnTo>
                    <a:pt x="27" y="49"/>
                  </a:lnTo>
                  <a:lnTo>
                    <a:pt x="30" y="46"/>
                  </a:lnTo>
                  <a:lnTo>
                    <a:pt x="36" y="43"/>
                  </a:lnTo>
                  <a:lnTo>
                    <a:pt x="36" y="40"/>
                  </a:lnTo>
                  <a:lnTo>
                    <a:pt x="39" y="40"/>
                  </a:lnTo>
                  <a:lnTo>
                    <a:pt x="42" y="34"/>
                  </a:lnTo>
                  <a:lnTo>
                    <a:pt x="45" y="31"/>
                  </a:lnTo>
                  <a:lnTo>
                    <a:pt x="45" y="25"/>
                  </a:lnTo>
                  <a:lnTo>
                    <a:pt x="42" y="12"/>
                  </a:lnTo>
                  <a:lnTo>
                    <a:pt x="39" y="12"/>
                  </a:lnTo>
                  <a:lnTo>
                    <a:pt x="39" y="6"/>
                  </a:lnTo>
                  <a:lnTo>
                    <a:pt x="33" y="3"/>
                  </a:lnTo>
                  <a:lnTo>
                    <a:pt x="30" y="0"/>
                  </a:lnTo>
                  <a:lnTo>
                    <a:pt x="21" y="0"/>
                  </a:lnTo>
                  <a:lnTo>
                    <a:pt x="9" y="3"/>
                  </a:lnTo>
                  <a:lnTo>
                    <a:pt x="9" y="6"/>
                  </a:lnTo>
                  <a:lnTo>
                    <a:pt x="6" y="6"/>
                  </a:lnTo>
                  <a:lnTo>
                    <a:pt x="6" y="9"/>
                  </a:lnTo>
                  <a:lnTo>
                    <a:pt x="3" y="9"/>
                  </a:lnTo>
                  <a:lnTo>
                    <a:pt x="0" y="25"/>
                  </a:lnTo>
                  <a:lnTo>
                    <a:pt x="18" y="25"/>
                  </a:lnTo>
                  <a:lnTo>
                    <a:pt x="15" y="22"/>
                  </a:lnTo>
                  <a:lnTo>
                    <a:pt x="18" y="22"/>
                  </a:lnTo>
                  <a:lnTo>
                    <a:pt x="18" y="19"/>
                  </a:lnTo>
                  <a:lnTo>
                    <a:pt x="21" y="19"/>
                  </a:lnTo>
                  <a:lnTo>
                    <a:pt x="21" y="15"/>
                  </a:lnTo>
                  <a:lnTo>
                    <a:pt x="21" y="19"/>
                  </a:lnTo>
                  <a:lnTo>
                    <a:pt x="24" y="19"/>
                  </a:lnTo>
                  <a:lnTo>
                    <a:pt x="27" y="22"/>
                  </a:lnTo>
                  <a:lnTo>
                    <a:pt x="27" y="19"/>
                  </a:lnTo>
                  <a:lnTo>
                    <a:pt x="27" y="25"/>
                  </a:lnTo>
                  <a:lnTo>
                    <a:pt x="30" y="25"/>
                  </a:lnTo>
                  <a:lnTo>
                    <a:pt x="27" y="25"/>
                  </a:lnTo>
                  <a:lnTo>
                    <a:pt x="24" y="28"/>
                  </a:lnTo>
                  <a:lnTo>
                    <a:pt x="27" y="28"/>
                  </a:lnTo>
                  <a:lnTo>
                    <a:pt x="24" y="28"/>
                  </a:lnTo>
                  <a:lnTo>
                    <a:pt x="24" y="31"/>
                  </a:lnTo>
                  <a:lnTo>
                    <a:pt x="24" y="28"/>
                  </a:lnTo>
                  <a:lnTo>
                    <a:pt x="21" y="31"/>
                  </a:lnTo>
                  <a:lnTo>
                    <a:pt x="18" y="28"/>
                  </a:lnTo>
                  <a:lnTo>
                    <a:pt x="18" y="31"/>
                  </a:lnTo>
                  <a:lnTo>
                    <a:pt x="18" y="28"/>
                  </a:lnTo>
                  <a:lnTo>
                    <a:pt x="15"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7" name="Oval 43"/>
            <p:cNvSpPr>
              <a:spLocks noChangeArrowheads="1"/>
            </p:cNvSpPr>
            <p:nvPr/>
          </p:nvSpPr>
          <p:spPr bwMode="auto">
            <a:xfrm>
              <a:off x="2302" y="4587"/>
              <a:ext cx="33"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8" name="Freeform 44"/>
            <p:cNvSpPr>
              <a:spLocks/>
            </p:cNvSpPr>
            <p:nvPr/>
          </p:nvSpPr>
          <p:spPr bwMode="auto">
            <a:xfrm>
              <a:off x="2292" y="4578"/>
              <a:ext cx="49" cy="49"/>
            </a:xfrm>
            <a:custGeom>
              <a:avLst/>
              <a:gdLst>
                <a:gd name="T0" fmla="*/ 0 w 49"/>
                <a:gd name="T1" fmla="*/ 25 h 49"/>
                <a:gd name="T2" fmla="*/ 0 w 49"/>
                <a:gd name="T3" fmla="*/ 34 h 49"/>
                <a:gd name="T4" fmla="*/ 3 w 49"/>
                <a:gd name="T5" fmla="*/ 37 h 49"/>
                <a:gd name="T6" fmla="*/ 7 w 49"/>
                <a:gd name="T7" fmla="*/ 43 h 49"/>
                <a:gd name="T8" fmla="*/ 13 w 49"/>
                <a:gd name="T9" fmla="*/ 43 h 49"/>
                <a:gd name="T10" fmla="*/ 13 w 49"/>
                <a:gd name="T11" fmla="*/ 46 h 49"/>
                <a:gd name="T12" fmla="*/ 25 w 49"/>
                <a:gd name="T13" fmla="*/ 49 h 49"/>
                <a:gd name="T14" fmla="*/ 31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2 h 49"/>
                <a:gd name="T32" fmla="*/ 43 w 49"/>
                <a:gd name="T33" fmla="*/ 12 h 49"/>
                <a:gd name="T34" fmla="*/ 43 w 49"/>
                <a:gd name="T35" fmla="*/ 6 h 49"/>
                <a:gd name="T36" fmla="*/ 37 w 49"/>
                <a:gd name="T37" fmla="*/ 3 h 49"/>
                <a:gd name="T38" fmla="*/ 34 w 49"/>
                <a:gd name="T39" fmla="*/ 0 h 49"/>
                <a:gd name="T40" fmla="*/ 25 w 49"/>
                <a:gd name="T41" fmla="*/ 0 h 49"/>
                <a:gd name="T42" fmla="*/ 10 w 49"/>
                <a:gd name="T43" fmla="*/ 3 h 49"/>
                <a:gd name="T44" fmla="*/ 10 w 49"/>
                <a:gd name="T45" fmla="*/ 6 h 49"/>
                <a:gd name="T46" fmla="*/ 7 w 49"/>
                <a:gd name="T47" fmla="*/ 6 h 49"/>
                <a:gd name="T48" fmla="*/ 7 w 49"/>
                <a:gd name="T49" fmla="*/ 9 h 49"/>
                <a:gd name="T50" fmla="*/ 3 w 49"/>
                <a:gd name="T51" fmla="*/ 9 h 49"/>
                <a:gd name="T52" fmla="*/ 0 w 49"/>
                <a:gd name="T53" fmla="*/ 25 h 49"/>
                <a:gd name="T54" fmla="*/ 19 w 49"/>
                <a:gd name="T55" fmla="*/ 25 h 49"/>
                <a:gd name="T56" fmla="*/ 16 w 49"/>
                <a:gd name="T57" fmla="*/ 21 h 49"/>
                <a:gd name="T58" fmla="*/ 19 w 49"/>
                <a:gd name="T59" fmla="*/ 21 h 49"/>
                <a:gd name="T60" fmla="*/ 19 w 49"/>
                <a:gd name="T61" fmla="*/ 18 h 49"/>
                <a:gd name="T62" fmla="*/ 22 w 49"/>
                <a:gd name="T63" fmla="*/ 18 h 49"/>
                <a:gd name="T64" fmla="*/ 22 w 49"/>
                <a:gd name="T65" fmla="*/ 15 h 49"/>
                <a:gd name="T66" fmla="*/ 25 w 49"/>
                <a:gd name="T67" fmla="*/ 18 h 49"/>
                <a:gd name="T68" fmla="*/ 28 w 49"/>
                <a:gd name="T69" fmla="*/ 18 h 49"/>
                <a:gd name="T70" fmla="*/ 31 w 49"/>
                <a:gd name="T71" fmla="*/ 21 h 49"/>
                <a:gd name="T72" fmla="*/ 31 w 49"/>
                <a:gd name="T73" fmla="*/ 18 h 49"/>
                <a:gd name="T74" fmla="*/ 31 w 49"/>
                <a:gd name="T75" fmla="*/ 25 h 49"/>
                <a:gd name="T76" fmla="*/ 34 w 49"/>
                <a:gd name="T77" fmla="*/ 25 h 49"/>
                <a:gd name="T78" fmla="*/ 31 w 49"/>
                <a:gd name="T79" fmla="*/ 25 h 49"/>
                <a:gd name="T80" fmla="*/ 28 w 49"/>
                <a:gd name="T81" fmla="*/ 28 h 49"/>
                <a:gd name="T82" fmla="*/ 31 w 49"/>
                <a:gd name="T83" fmla="*/ 28 h 49"/>
                <a:gd name="T84" fmla="*/ 28 w 49"/>
                <a:gd name="T85" fmla="*/ 28 h 49"/>
                <a:gd name="T86" fmla="*/ 28 w 49"/>
                <a:gd name="T87" fmla="*/ 31 h 49"/>
                <a:gd name="T88" fmla="*/ 28 w 49"/>
                <a:gd name="T89" fmla="*/ 28 h 49"/>
                <a:gd name="T90" fmla="*/ 25 w 49"/>
                <a:gd name="T91" fmla="*/ 31 h 49"/>
                <a:gd name="T92" fmla="*/ 25 w 49"/>
                <a:gd name="T93" fmla="*/ 34 h 49"/>
                <a:gd name="T94" fmla="*/ 25 w 49"/>
                <a:gd name="T95" fmla="*/ 31 h 49"/>
                <a:gd name="T96" fmla="*/ 19 w 49"/>
                <a:gd name="T97" fmla="*/ 31 h 49"/>
                <a:gd name="T98" fmla="*/ 22 w 49"/>
                <a:gd name="T99" fmla="*/ 31 h 49"/>
                <a:gd name="T100" fmla="*/ 19 w 49"/>
                <a:gd name="T101" fmla="*/ 28 h 49"/>
                <a:gd name="T102" fmla="*/ 19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7" y="43"/>
                  </a:lnTo>
                  <a:lnTo>
                    <a:pt x="13" y="43"/>
                  </a:lnTo>
                  <a:lnTo>
                    <a:pt x="13" y="46"/>
                  </a:lnTo>
                  <a:lnTo>
                    <a:pt x="25" y="49"/>
                  </a:lnTo>
                  <a:lnTo>
                    <a:pt x="31" y="49"/>
                  </a:lnTo>
                  <a:lnTo>
                    <a:pt x="34" y="46"/>
                  </a:lnTo>
                  <a:lnTo>
                    <a:pt x="40" y="43"/>
                  </a:lnTo>
                  <a:lnTo>
                    <a:pt x="40" y="40"/>
                  </a:lnTo>
                  <a:lnTo>
                    <a:pt x="43" y="40"/>
                  </a:lnTo>
                  <a:lnTo>
                    <a:pt x="46" y="34"/>
                  </a:lnTo>
                  <a:lnTo>
                    <a:pt x="49" y="31"/>
                  </a:lnTo>
                  <a:lnTo>
                    <a:pt x="49" y="25"/>
                  </a:lnTo>
                  <a:lnTo>
                    <a:pt x="46" y="12"/>
                  </a:lnTo>
                  <a:lnTo>
                    <a:pt x="43" y="12"/>
                  </a:lnTo>
                  <a:lnTo>
                    <a:pt x="43" y="6"/>
                  </a:lnTo>
                  <a:lnTo>
                    <a:pt x="37" y="3"/>
                  </a:lnTo>
                  <a:lnTo>
                    <a:pt x="34" y="0"/>
                  </a:lnTo>
                  <a:lnTo>
                    <a:pt x="25" y="0"/>
                  </a:lnTo>
                  <a:lnTo>
                    <a:pt x="10" y="3"/>
                  </a:lnTo>
                  <a:lnTo>
                    <a:pt x="10" y="6"/>
                  </a:lnTo>
                  <a:lnTo>
                    <a:pt x="7" y="6"/>
                  </a:lnTo>
                  <a:lnTo>
                    <a:pt x="7" y="9"/>
                  </a:lnTo>
                  <a:lnTo>
                    <a:pt x="3" y="9"/>
                  </a:lnTo>
                  <a:lnTo>
                    <a:pt x="0" y="25"/>
                  </a:lnTo>
                  <a:lnTo>
                    <a:pt x="19" y="25"/>
                  </a:lnTo>
                  <a:lnTo>
                    <a:pt x="16" y="21"/>
                  </a:lnTo>
                  <a:lnTo>
                    <a:pt x="19" y="21"/>
                  </a:lnTo>
                  <a:lnTo>
                    <a:pt x="19" y="18"/>
                  </a:lnTo>
                  <a:lnTo>
                    <a:pt x="22" y="18"/>
                  </a:lnTo>
                  <a:lnTo>
                    <a:pt x="22" y="15"/>
                  </a:lnTo>
                  <a:lnTo>
                    <a:pt x="25" y="18"/>
                  </a:lnTo>
                  <a:lnTo>
                    <a:pt x="28" y="18"/>
                  </a:lnTo>
                  <a:lnTo>
                    <a:pt x="31" y="21"/>
                  </a:lnTo>
                  <a:lnTo>
                    <a:pt x="31" y="18"/>
                  </a:lnTo>
                  <a:lnTo>
                    <a:pt x="31" y="25"/>
                  </a:lnTo>
                  <a:lnTo>
                    <a:pt x="34" y="25"/>
                  </a:lnTo>
                  <a:lnTo>
                    <a:pt x="31" y="25"/>
                  </a:lnTo>
                  <a:lnTo>
                    <a:pt x="28" y="28"/>
                  </a:lnTo>
                  <a:lnTo>
                    <a:pt x="31" y="28"/>
                  </a:lnTo>
                  <a:lnTo>
                    <a:pt x="28" y="28"/>
                  </a:lnTo>
                  <a:lnTo>
                    <a:pt x="28" y="31"/>
                  </a:lnTo>
                  <a:lnTo>
                    <a:pt x="28" y="28"/>
                  </a:lnTo>
                  <a:lnTo>
                    <a:pt x="25" y="31"/>
                  </a:lnTo>
                  <a:lnTo>
                    <a:pt x="25" y="34"/>
                  </a:lnTo>
                  <a:lnTo>
                    <a:pt x="25" y="31"/>
                  </a:lnTo>
                  <a:lnTo>
                    <a:pt x="19" y="31"/>
                  </a:lnTo>
                  <a:lnTo>
                    <a:pt x="22" y="31"/>
                  </a:lnTo>
                  <a:lnTo>
                    <a:pt x="19" y="28"/>
                  </a:lnTo>
                  <a:lnTo>
                    <a:pt x="19"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19" name="Oval 45"/>
            <p:cNvSpPr>
              <a:spLocks noChangeArrowheads="1"/>
            </p:cNvSpPr>
            <p:nvPr/>
          </p:nvSpPr>
          <p:spPr bwMode="auto">
            <a:xfrm>
              <a:off x="2074" y="4840"/>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0" name="Freeform 46"/>
            <p:cNvSpPr>
              <a:spLocks/>
            </p:cNvSpPr>
            <p:nvPr/>
          </p:nvSpPr>
          <p:spPr bwMode="auto">
            <a:xfrm>
              <a:off x="2065" y="4831"/>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3 h 49"/>
                <a:gd name="T32" fmla="*/ 43 w 49"/>
                <a:gd name="T33" fmla="*/ 13 h 49"/>
                <a:gd name="T34" fmla="*/ 43 w 49"/>
                <a:gd name="T35" fmla="*/ 6 h 49"/>
                <a:gd name="T36" fmla="*/ 37 w 49"/>
                <a:gd name="T37" fmla="*/ 3 h 49"/>
                <a:gd name="T38" fmla="*/ 34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8 w 49"/>
                <a:gd name="T55" fmla="*/ 25 h 49"/>
                <a:gd name="T56" fmla="*/ 15 w 49"/>
                <a:gd name="T57" fmla="*/ 22 h 49"/>
                <a:gd name="T58" fmla="*/ 18 w 49"/>
                <a:gd name="T59" fmla="*/ 22 h 49"/>
                <a:gd name="T60" fmla="*/ 18 w 49"/>
                <a:gd name="T61" fmla="*/ 19 h 49"/>
                <a:gd name="T62" fmla="*/ 21 w 49"/>
                <a:gd name="T63" fmla="*/ 19 h 49"/>
                <a:gd name="T64" fmla="*/ 21 w 49"/>
                <a:gd name="T65" fmla="*/ 16 h 49"/>
                <a:gd name="T66" fmla="*/ 24 w 49"/>
                <a:gd name="T67" fmla="*/ 19 h 49"/>
                <a:gd name="T68" fmla="*/ 27 w 49"/>
                <a:gd name="T69" fmla="*/ 19 h 49"/>
                <a:gd name="T70" fmla="*/ 30 w 49"/>
                <a:gd name="T71" fmla="*/ 22 h 49"/>
                <a:gd name="T72" fmla="*/ 30 w 49"/>
                <a:gd name="T73" fmla="*/ 19 h 49"/>
                <a:gd name="T74" fmla="*/ 30 w 49"/>
                <a:gd name="T75" fmla="*/ 25 h 49"/>
                <a:gd name="T76" fmla="*/ 34 w 49"/>
                <a:gd name="T77" fmla="*/ 25 h 49"/>
                <a:gd name="T78" fmla="*/ 30 w 49"/>
                <a:gd name="T79" fmla="*/ 25 h 49"/>
                <a:gd name="T80" fmla="*/ 27 w 49"/>
                <a:gd name="T81" fmla="*/ 28 h 49"/>
                <a:gd name="T82" fmla="*/ 30 w 49"/>
                <a:gd name="T83" fmla="*/ 28 h 49"/>
                <a:gd name="T84" fmla="*/ 27 w 49"/>
                <a:gd name="T85" fmla="*/ 28 h 49"/>
                <a:gd name="T86" fmla="*/ 27 w 49"/>
                <a:gd name="T87" fmla="*/ 31 h 49"/>
                <a:gd name="T88" fmla="*/ 27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0" y="49"/>
                  </a:lnTo>
                  <a:lnTo>
                    <a:pt x="34" y="46"/>
                  </a:lnTo>
                  <a:lnTo>
                    <a:pt x="40" y="43"/>
                  </a:lnTo>
                  <a:lnTo>
                    <a:pt x="40" y="40"/>
                  </a:lnTo>
                  <a:lnTo>
                    <a:pt x="43" y="40"/>
                  </a:lnTo>
                  <a:lnTo>
                    <a:pt x="46" y="34"/>
                  </a:lnTo>
                  <a:lnTo>
                    <a:pt x="49" y="31"/>
                  </a:lnTo>
                  <a:lnTo>
                    <a:pt x="49" y="25"/>
                  </a:lnTo>
                  <a:lnTo>
                    <a:pt x="46" y="13"/>
                  </a:lnTo>
                  <a:lnTo>
                    <a:pt x="43" y="13"/>
                  </a:lnTo>
                  <a:lnTo>
                    <a:pt x="43" y="6"/>
                  </a:lnTo>
                  <a:lnTo>
                    <a:pt x="37" y="3"/>
                  </a:lnTo>
                  <a:lnTo>
                    <a:pt x="34" y="0"/>
                  </a:lnTo>
                  <a:lnTo>
                    <a:pt x="24" y="0"/>
                  </a:lnTo>
                  <a:lnTo>
                    <a:pt x="9" y="3"/>
                  </a:lnTo>
                  <a:lnTo>
                    <a:pt x="9" y="6"/>
                  </a:lnTo>
                  <a:lnTo>
                    <a:pt x="6" y="6"/>
                  </a:lnTo>
                  <a:lnTo>
                    <a:pt x="6" y="9"/>
                  </a:lnTo>
                  <a:lnTo>
                    <a:pt x="3" y="9"/>
                  </a:lnTo>
                  <a:lnTo>
                    <a:pt x="0" y="25"/>
                  </a:lnTo>
                  <a:lnTo>
                    <a:pt x="18" y="25"/>
                  </a:lnTo>
                  <a:lnTo>
                    <a:pt x="15" y="22"/>
                  </a:lnTo>
                  <a:lnTo>
                    <a:pt x="18" y="22"/>
                  </a:lnTo>
                  <a:lnTo>
                    <a:pt x="18" y="19"/>
                  </a:lnTo>
                  <a:lnTo>
                    <a:pt x="21" y="19"/>
                  </a:lnTo>
                  <a:lnTo>
                    <a:pt x="21" y="16"/>
                  </a:lnTo>
                  <a:lnTo>
                    <a:pt x="24" y="19"/>
                  </a:lnTo>
                  <a:lnTo>
                    <a:pt x="27" y="19"/>
                  </a:lnTo>
                  <a:lnTo>
                    <a:pt x="30" y="22"/>
                  </a:lnTo>
                  <a:lnTo>
                    <a:pt x="30" y="19"/>
                  </a:lnTo>
                  <a:lnTo>
                    <a:pt x="30" y="25"/>
                  </a:lnTo>
                  <a:lnTo>
                    <a:pt x="34" y="25"/>
                  </a:lnTo>
                  <a:lnTo>
                    <a:pt x="30" y="25"/>
                  </a:lnTo>
                  <a:lnTo>
                    <a:pt x="27" y="28"/>
                  </a:lnTo>
                  <a:lnTo>
                    <a:pt x="30" y="28"/>
                  </a:lnTo>
                  <a:lnTo>
                    <a:pt x="27" y="28"/>
                  </a:lnTo>
                  <a:lnTo>
                    <a:pt x="27" y="31"/>
                  </a:lnTo>
                  <a:lnTo>
                    <a:pt x="27" y="28"/>
                  </a:lnTo>
                  <a:lnTo>
                    <a:pt x="24" y="31"/>
                  </a:lnTo>
                  <a:lnTo>
                    <a:pt x="24" y="34"/>
                  </a:lnTo>
                  <a:lnTo>
                    <a:pt x="24" y="31"/>
                  </a:lnTo>
                  <a:lnTo>
                    <a:pt x="18" y="31"/>
                  </a:lnTo>
                  <a:lnTo>
                    <a:pt x="21" y="31"/>
                  </a:lnTo>
                  <a:lnTo>
                    <a:pt x="18"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1" name="Oval 47"/>
            <p:cNvSpPr>
              <a:spLocks noChangeArrowheads="1"/>
            </p:cNvSpPr>
            <p:nvPr/>
          </p:nvSpPr>
          <p:spPr bwMode="auto">
            <a:xfrm>
              <a:off x="2145" y="4742"/>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2" name="Freeform 48"/>
            <p:cNvSpPr>
              <a:spLocks/>
            </p:cNvSpPr>
            <p:nvPr/>
          </p:nvSpPr>
          <p:spPr bwMode="auto">
            <a:xfrm>
              <a:off x="2136" y="4733"/>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2 h 49"/>
                <a:gd name="T32" fmla="*/ 43 w 49"/>
                <a:gd name="T33" fmla="*/ 12 h 49"/>
                <a:gd name="T34" fmla="*/ 43 w 49"/>
                <a:gd name="T35" fmla="*/ 6 h 49"/>
                <a:gd name="T36" fmla="*/ 36 w 49"/>
                <a:gd name="T37" fmla="*/ 3 h 49"/>
                <a:gd name="T38" fmla="*/ 33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8 w 49"/>
                <a:gd name="T55" fmla="*/ 25 h 49"/>
                <a:gd name="T56" fmla="*/ 15 w 49"/>
                <a:gd name="T57" fmla="*/ 22 h 49"/>
                <a:gd name="T58" fmla="*/ 18 w 49"/>
                <a:gd name="T59" fmla="*/ 22 h 49"/>
                <a:gd name="T60" fmla="*/ 18 w 49"/>
                <a:gd name="T61" fmla="*/ 19 h 49"/>
                <a:gd name="T62" fmla="*/ 21 w 49"/>
                <a:gd name="T63" fmla="*/ 19 h 49"/>
                <a:gd name="T64" fmla="*/ 21 w 49"/>
                <a:gd name="T65" fmla="*/ 15 h 49"/>
                <a:gd name="T66" fmla="*/ 24 w 49"/>
                <a:gd name="T67" fmla="*/ 19 h 49"/>
                <a:gd name="T68" fmla="*/ 27 w 49"/>
                <a:gd name="T69" fmla="*/ 19 h 49"/>
                <a:gd name="T70" fmla="*/ 30 w 49"/>
                <a:gd name="T71" fmla="*/ 22 h 49"/>
                <a:gd name="T72" fmla="*/ 30 w 49"/>
                <a:gd name="T73" fmla="*/ 19 h 49"/>
                <a:gd name="T74" fmla="*/ 30 w 49"/>
                <a:gd name="T75" fmla="*/ 25 h 49"/>
                <a:gd name="T76" fmla="*/ 33 w 49"/>
                <a:gd name="T77" fmla="*/ 25 h 49"/>
                <a:gd name="T78" fmla="*/ 30 w 49"/>
                <a:gd name="T79" fmla="*/ 25 h 49"/>
                <a:gd name="T80" fmla="*/ 27 w 49"/>
                <a:gd name="T81" fmla="*/ 28 h 49"/>
                <a:gd name="T82" fmla="*/ 30 w 49"/>
                <a:gd name="T83" fmla="*/ 28 h 49"/>
                <a:gd name="T84" fmla="*/ 27 w 49"/>
                <a:gd name="T85" fmla="*/ 28 h 49"/>
                <a:gd name="T86" fmla="*/ 27 w 49"/>
                <a:gd name="T87" fmla="*/ 31 h 49"/>
                <a:gd name="T88" fmla="*/ 27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0" y="49"/>
                  </a:lnTo>
                  <a:lnTo>
                    <a:pt x="33" y="46"/>
                  </a:lnTo>
                  <a:lnTo>
                    <a:pt x="40" y="43"/>
                  </a:lnTo>
                  <a:lnTo>
                    <a:pt x="40" y="40"/>
                  </a:lnTo>
                  <a:lnTo>
                    <a:pt x="43" y="40"/>
                  </a:lnTo>
                  <a:lnTo>
                    <a:pt x="46" y="34"/>
                  </a:lnTo>
                  <a:lnTo>
                    <a:pt x="49" y="31"/>
                  </a:lnTo>
                  <a:lnTo>
                    <a:pt x="49" y="25"/>
                  </a:lnTo>
                  <a:lnTo>
                    <a:pt x="46" y="12"/>
                  </a:lnTo>
                  <a:lnTo>
                    <a:pt x="43" y="12"/>
                  </a:lnTo>
                  <a:lnTo>
                    <a:pt x="43" y="6"/>
                  </a:lnTo>
                  <a:lnTo>
                    <a:pt x="36" y="3"/>
                  </a:lnTo>
                  <a:lnTo>
                    <a:pt x="33" y="0"/>
                  </a:lnTo>
                  <a:lnTo>
                    <a:pt x="24" y="0"/>
                  </a:lnTo>
                  <a:lnTo>
                    <a:pt x="9" y="3"/>
                  </a:lnTo>
                  <a:lnTo>
                    <a:pt x="9" y="6"/>
                  </a:lnTo>
                  <a:lnTo>
                    <a:pt x="6" y="6"/>
                  </a:lnTo>
                  <a:lnTo>
                    <a:pt x="6" y="9"/>
                  </a:lnTo>
                  <a:lnTo>
                    <a:pt x="3" y="9"/>
                  </a:lnTo>
                  <a:lnTo>
                    <a:pt x="0" y="25"/>
                  </a:lnTo>
                  <a:lnTo>
                    <a:pt x="18" y="25"/>
                  </a:lnTo>
                  <a:lnTo>
                    <a:pt x="15" y="22"/>
                  </a:lnTo>
                  <a:lnTo>
                    <a:pt x="18" y="22"/>
                  </a:lnTo>
                  <a:lnTo>
                    <a:pt x="18" y="19"/>
                  </a:lnTo>
                  <a:lnTo>
                    <a:pt x="21" y="19"/>
                  </a:lnTo>
                  <a:lnTo>
                    <a:pt x="21" y="15"/>
                  </a:lnTo>
                  <a:lnTo>
                    <a:pt x="24" y="19"/>
                  </a:lnTo>
                  <a:lnTo>
                    <a:pt x="27" y="19"/>
                  </a:lnTo>
                  <a:lnTo>
                    <a:pt x="30" y="22"/>
                  </a:lnTo>
                  <a:lnTo>
                    <a:pt x="30" y="19"/>
                  </a:lnTo>
                  <a:lnTo>
                    <a:pt x="30" y="25"/>
                  </a:lnTo>
                  <a:lnTo>
                    <a:pt x="33" y="25"/>
                  </a:lnTo>
                  <a:lnTo>
                    <a:pt x="30" y="25"/>
                  </a:lnTo>
                  <a:lnTo>
                    <a:pt x="27" y="28"/>
                  </a:lnTo>
                  <a:lnTo>
                    <a:pt x="30" y="28"/>
                  </a:lnTo>
                  <a:lnTo>
                    <a:pt x="27" y="28"/>
                  </a:lnTo>
                  <a:lnTo>
                    <a:pt x="27" y="31"/>
                  </a:lnTo>
                  <a:lnTo>
                    <a:pt x="27" y="28"/>
                  </a:lnTo>
                  <a:lnTo>
                    <a:pt x="24" y="31"/>
                  </a:lnTo>
                  <a:lnTo>
                    <a:pt x="24" y="34"/>
                  </a:lnTo>
                  <a:lnTo>
                    <a:pt x="24" y="31"/>
                  </a:lnTo>
                  <a:lnTo>
                    <a:pt x="18" y="31"/>
                  </a:lnTo>
                  <a:lnTo>
                    <a:pt x="21" y="31"/>
                  </a:lnTo>
                  <a:lnTo>
                    <a:pt x="18"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3" name="Oval 49"/>
            <p:cNvSpPr>
              <a:spLocks noChangeArrowheads="1"/>
            </p:cNvSpPr>
            <p:nvPr/>
          </p:nvSpPr>
          <p:spPr bwMode="auto">
            <a:xfrm>
              <a:off x="2307" y="4718"/>
              <a:ext cx="34" cy="30"/>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4" name="Freeform 50"/>
            <p:cNvSpPr>
              <a:spLocks/>
            </p:cNvSpPr>
            <p:nvPr/>
          </p:nvSpPr>
          <p:spPr bwMode="auto">
            <a:xfrm>
              <a:off x="2298" y="4709"/>
              <a:ext cx="49" cy="46"/>
            </a:xfrm>
            <a:custGeom>
              <a:avLst/>
              <a:gdLst>
                <a:gd name="T0" fmla="*/ 0 w 49"/>
                <a:gd name="T1" fmla="*/ 21 h 46"/>
                <a:gd name="T2" fmla="*/ 0 w 49"/>
                <a:gd name="T3" fmla="*/ 30 h 46"/>
                <a:gd name="T4" fmla="*/ 3 w 49"/>
                <a:gd name="T5" fmla="*/ 33 h 46"/>
                <a:gd name="T6" fmla="*/ 6 w 49"/>
                <a:gd name="T7" fmla="*/ 39 h 46"/>
                <a:gd name="T8" fmla="*/ 12 w 49"/>
                <a:gd name="T9" fmla="*/ 39 h 46"/>
                <a:gd name="T10" fmla="*/ 12 w 49"/>
                <a:gd name="T11" fmla="*/ 43 h 46"/>
                <a:gd name="T12" fmla="*/ 24 w 49"/>
                <a:gd name="T13" fmla="*/ 46 h 46"/>
                <a:gd name="T14" fmla="*/ 31 w 49"/>
                <a:gd name="T15" fmla="*/ 46 h 46"/>
                <a:gd name="T16" fmla="*/ 34 w 49"/>
                <a:gd name="T17" fmla="*/ 43 h 46"/>
                <a:gd name="T18" fmla="*/ 40 w 49"/>
                <a:gd name="T19" fmla="*/ 39 h 46"/>
                <a:gd name="T20" fmla="*/ 40 w 49"/>
                <a:gd name="T21" fmla="*/ 36 h 46"/>
                <a:gd name="T22" fmla="*/ 43 w 49"/>
                <a:gd name="T23" fmla="*/ 36 h 46"/>
                <a:gd name="T24" fmla="*/ 46 w 49"/>
                <a:gd name="T25" fmla="*/ 30 h 46"/>
                <a:gd name="T26" fmla="*/ 49 w 49"/>
                <a:gd name="T27" fmla="*/ 27 h 46"/>
                <a:gd name="T28" fmla="*/ 49 w 49"/>
                <a:gd name="T29" fmla="*/ 15 h 46"/>
                <a:gd name="T30" fmla="*/ 46 w 49"/>
                <a:gd name="T31" fmla="*/ 12 h 46"/>
                <a:gd name="T32" fmla="*/ 43 w 49"/>
                <a:gd name="T33" fmla="*/ 6 h 46"/>
                <a:gd name="T34" fmla="*/ 40 w 49"/>
                <a:gd name="T35" fmla="*/ 6 h 46"/>
                <a:gd name="T36" fmla="*/ 40 w 49"/>
                <a:gd name="T37" fmla="*/ 3 h 46"/>
                <a:gd name="T38" fmla="*/ 24 w 49"/>
                <a:gd name="T39" fmla="*/ 0 h 46"/>
                <a:gd name="T40" fmla="*/ 9 w 49"/>
                <a:gd name="T41" fmla="*/ 3 h 46"/>
                <a:gd name="T42" fmla="*/ 9 w 49"/>
                <a:gd name="T43" fmla="*/ 6 h 46"/>
                <a:gd name="T44" fmla="*/ 6 w 49"/>
                <a:gd name="T45" fmla="*/ 6 h 46"/>
                <a:gd name="T46" fmla="*/ 6 w 49"/>
                <a:gd name="T47" fmla="*/ 9 h 46"/>
                <a:gd name="T48" fmla="*/ 3 w 49"/>
                <a:gd name="T49" fmla="*/ 9 h 46"/>
                <a:gd name="T50" fmla="*/ 0 w 49"/>
                <a:gd name="T51" fmla="*/ 21 h 46"/>
                <a:gd name="T52" fmla="*/ 18 w 49"/>
                <a:gd name="T53" fmla="*/ 21 h 46"/>
                <a:gd name="T54" fmla="*/ 15 w 49"/>
                <a:gd name="T55" fmla="*/ 21 h 46"/>
                <a:gd name="T56" fmla="*/ 18 w 49"/>
                <a:gd name="T57" fmla="*/ 21 h 46"/>
                <a:gd name="T58" fmla="*/ 18 w 49"/>
                <a:gd name="T59" fmla="*/ 18 h 46"/>
                <a:gd name="T60" fmla="*/ 21 w 49"/>
                <a:gd name="T61" fmla="*/ 18 h 46"/>
                <a:gd name="T62" fmla="*/ 21 w 49"/>
                <a:gd name="T63" fmla="*/ 15 h 46"/>
                <a:gd name="T64" fmla="*/ 24 w 49"/>
                <a:gd name="T65" fmla="*/ 18 h 46"/>
                <a:gd name="T66" fmla="*/ 28 w 49"/>
                <a:gd name="T67" fmla="*/ 15 h 46"/>
                <a:gd name="T68" fmla="*/ 28 w 49"/>
                <a:gd name="T69" fmla="*/ 18 h 46"/>
                <a:gd name="T70" fmla="*/ 31 w 49"/>
                <a:gd name="T71" fmla="*/ 18 h 46"/>
                <a:gd name="T72" fmla="*/ 28 w 49"/>
                <a:gd name="T73" fmla="*/ 18 h 46"/>
                <a:gd name="T74" fmla="*/ 31 w 49"/>
                <a:gd name="T75" fmla="*/ 21 h 46"/>
                <a:gd name="T76" fmla="*/ 28 w 49"/>
                <a:gd name="T77" fmla="*/ 24 h 46"/>
                <a:gd name="T78" fmla="*/ 31 w 49"/>
                <a:gd name="T79" fmla="*/ 24 h 46"/>
                <a:gd name="T80" fmla="*/ 28 w 49"/>
                <a:gd name="T81" fmla="*/ 24 h 46"/>
                <a:gd name="T82" fmla="*/ 28 w 49"/>
                <a:gd name="T83" fmla="*/ 27 h 46"/>
                <a:gd name="T84" fmla="*/ 28 w 49"/>
                <a:gd name="T85" fmla="*/ 24 h 46"/>
                <a:gd name="T86" fmla="*/ 24 w 49"/>
                <a:gd name="T87" fmla="*/ 27 h 46"/>
                <a:gd name="T88" fmla="*/ 24 w 49"/>
                <a:gd name="T89" fmla="*/ 30 h 46"/>
                <a:gd name="T90" fmla="*/ 24 w 49"/>
                <a:gd name="T91" fmla="*/ 27 h 46"/>
                <a:gd name="T92" fmla="*/ 18 w 49"/>
                <a:gd name="T93" fmla="*/ 27 h 46"/>
                <a:gd name="T94" fmla="*/ 21 w 49"/>
                <a:gd name="T95" fmla="*/ 27 h 46"/>
                <a:gd name="T96" fmla="*/ 18 w 49"/>
                <a:gd name="T97" fmla="*/ 24 h 46"/>
                <a:gd name="T98" fmla="*/ 18 w 49"/>
                <a:gd name="T99" fmla="*/ 21 h 46"/>
                <a:gd name="T100" fmla="*/ 0 w 49"/>
                <a:gd name="T101" fmla="*/ 21 h 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
                <a:gd name="T154" fmla="*/ 0 h 46"/>
                <a:gd name="T155" fmla="*/ 49 w 49"/>
                <a:gd name="T156" fmla="*/ 46 h 4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 h="46">
                  <a:moveTo>
                    <a:pt x="0" y="21"/>
                  </a:moveTo>
                  <a:lnTo>
                    <a:pt x="0" y="30"/>
                  </a:lnTo>
                  <a:lnTo>
                    <a:pt x="3" y="33"/>
                  </a:lnTo>
                  <a:lnTo>
                    <a:pt x="6" y="39"/>
                  </a:lnTo>
                  <a:lnTo>
                    <a:pt x="12" y="39"/>
                  </a:lnTo>
                  <a:lnTo>
                    <a:pt x="12" y="43"/>
                  </a:lnTo>
                  <a:lnTo>
                    <a:pt x="24" y="46"/>
                  </a:lnTo>
                  <a:lnTo>
                    <a:pt x="31" y="46"/>
                  </a:lnTo>
                  <a:lnTo>
                    <a:pt x="34" y="43"/>
                  </a:lnTo>
                  <a:lnTo>
                    <a:pt x="40" y="39"/>
                  </a:lnTo>
                  <a:lnTo>
                    <a:pt x="40" y="36"/>
                  </a:lnTo>
                  <a:lnTo>
                    <a:pt x="43" y="36"/>
                  </a:lnTo>
                  <a:lnTo>
                    <a:pt x="46" y="30"/>
                  </a:lnTo>
                  <a:lnTo>
                    <a:pt x="49" y="27"/>
                  </a:lnTo>
                  <a:lnTo>
                    <a:pt x="49" y="15"/>
                  </a:lnTo>
                  <a:lnTo>
                    <a:pt x="46" y="12"/>
                  </a:lnTo>
                  <a:lnTo>
                    <a:pt x="43" y="6"/>
                  </a:lnTo>
                  <a:lnTo>
                    <a:pt x="40" y="6"/>
                  </a:lnTo>
                  <a:lnTo>
                    <a:pt x="40" y="3"/>
                  </a:lnTo>
                  <a:lnTo>
                    <a:pt x="24" y="0"/>
                  </a:lnTo>
                  <a:lnTo>
                    <a:pt x="9" y="3"/>
                  </a:lnTo>
                  <a:lnTo>
                    <a:pt x="9" y="6"/>
                  </a:lnTo>
                  <a:lnTo>
                    <a:pt x="6" y="6"/>
                  </a:lnTo>
                  <a:lnTo>
                    <a:pt x="6" y="9"/>
                  </a:lnTo>
                  <a:lnTo>
                    <a:pt x="3" y="9"/>
                  </a:lnTo>
                  <a:lnTo>
                    <a:pt x="0" y="21"/>
                  </a:lnTo>
                  <a:lnTo>
                    <a:pt x="18" y="21"/>
                  </a:lnTo>
                  <a:lnTo>
                    <a:pt x="15" y="21"/>
                  </a:lnTo>
                  <a:lnTo>
                    <a:pt x="18" y="21"/>
                  </a:lnTo>
                  <a:lnTo>
                    <a:pt x="18" y="18"/>
                  </a:lnTo>
                  <a:lnTo>
                    <a:pt x="21" y="18"/>
                  </a:lnTo>
                  <a:lnTo>
                    <a:pt x="21" y="15"/>
                  </a:lnTo>
                  <a:lnTo>
                    <a:pt x="24" y="18"/>
                  </a:lnTo>
                  <a:lnTo>
                    <a:pt x="28" y="15"/>
                  </a:lnTo>
                  <a:lnTo>
                    <a:pt x="28" y="18"/>
                  </a:lnTo>
                  <a:lnTo>
                    <a:pt x="31" y="18"/>
                  </a:lnTo>
                  <a:lnTo>
                    <a:pt x="28" y="18"/>
                  </a:lnTo>
                  <a:lnTo>
                    <a:pt x="31" y="21"/>
                  </a:lnTo>
                  <a:lnTo>
                    <a:pt x="28" y="24"/>
                  </a:lnTo>
                  <a:lnTo>
                    <a:pt x="31" y="24"/>
                  </a:lnTo>
                  <a:lnTo>
                    <a:pt x="28" y="24"/>
                  </a:lnTo>
                  <a:lnTo>
                    <a:pt x="28" y="27"/>
                  </a:lnTo>
                  <a:lnTo>
                    <a:pt x="28" y="24"/>
                  </a:lnTo>
                  <a:lnTo>
                    <a:pt x="24" y="27"/>
                  </a:lnTo>
                  <a:lnTo>
                    <a:pt x="24" y="30"/>
                  </a:lnTo>
                  <a:lnTo>
                    <a:pt x="24" y="27"/>
                  </a:lnTo>
                  <a:lnTo>
                    <a:pt x="18" y="27"/>
                  </a:lnTo>
                  <a:lnTo>
                    <a:pt x="21" y="27"/>
                  </a:lnTo>
                  <a:lnTo>
                    <a:pt x="18" y="24"/>
                  </a:lnTo>
                  <a:lnTo>
                    <a:pt x="18" y="21"/>
                  </a:lnTo>
                  <a:lnTo>
                    <a:pt x="0" y="21"/>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5" name="Oval 51"/>
            <p:cNvSpPr>
              <a:spLocks noChangeArrowheads="1"/>
            </p:cNvSpPr>
            <p:nvPr/>
          </p:nvSpPr>
          <p:spPr bwMode="auto">
            <a:xfrm>
              <a:off x="2466" y="4568"/>
              <a:ext cx="34" cy="33"/>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6" name="Freeform 52"/>
            <p:cNvSpPr>
              <a:spLocks/>
            </p:cNvSpPr>
            <p:nvPr/>
          </p:nvSpPr>
          <p:spPr bwMode="auto">
            <a:xfrm>
              <a:off x="2457" y="4559"/>
              <a:ext cx="49" cy="49"/>
            </a:xfrm>
            <a:custGeom>
              <a:avLst/>
              <a:gdLst>
                <a:gd name="T0" fmla="*/ 0 w 49"/>
                <a:gd name="T1" fmla="*/ 24 h 49"/>
                <a:gd name="T2" fmla="*/ 0 w 49"/>
                <a:gd name="T3" fmla="*/ 33 h 49"/>
                <a:gd name="T4" fmla="*/ 3 w 49"/>
                <a:gd name="T5" fmla="*/ 36 h 49"/>
                <a:gd name="T6" fmla="*/ 6 w 49"/>
                <a:gd name="T7" fmla="*/ 42 h 49"/>
                <a:gd name="T8" fmla="*/ 12 w 49"/>
                <a:gd name="T9" fmla="*/ 42 h 49"/>
                <a:gd name="T10" fmla="*/ 12 w 49"/>
                <a:gd name="T11" fmla="*/ 46 h 49"/>
                <a:gd name="T12" fmla="*/ 25 w 49"/>
                <a:gd name="T13" fmla="*/ 49 h 49"/>
                <a:gd name="T14" fmla="*/ 31 w 49"/>
                <a:gd name="T15" fmla="*/ 49 h 49"/>
                <a:gd name="T16" fmla="*/ 34 w 49"/>
                <a:gd name="T17" fmla="*/ 46 h 49"/>
                <a:gd name="T18" fmla="*/ 40 w 49"/>
                <a:gd name="T19" fmla="*/ 42 h 49"/>
                <a:gd name="T20" fmla="*/ 40 w 49"/>
                <a:gd name="T21" fmla="*/ 39 h 49"/>
                <a:gd name="T22" fmla="*/ 43 w 49"/>
                <a:gd name="T23" fmla="*/ 39 h 49"/>
                <a:gd name="T24" fmla="*/ 46 w 49"/>
                <a:gd name="T25" fmla="*/ 33 h 49"/>
                <a:gd name="T26" fmla="*/ 49 w 49"/>
                <a:gd name="T27" fmla="*/ 30 h 49"/>
                <a:gd name="T28" fmla="*/ 49 w 49"/>
                <a:gd name="T29" fmla="*/ 24 h 49"/>
                <a:gd name="T30" fmla="*/ 46 w 49"/>
                <a:gd name="T31" fmla="*/ 12 h 49"/>
                <a:gd name="T32" fmla="*/ 43 w 49"/>
                <a:gd name="T33" fmla="*/ 12 h 49"/>
                <a:gd name="T34" fmla="*/ 43 w 49"/>
                <a:gd name="T35" fmla="*/ 6 h 49"/>
                <a:gd name="T36" fmla="*/ 37 w 49"/>
                <a:gd name="T37" fmla="*/ 3 h 49"/>
                <a:gd name="T38" fmla="*/ 34 w 49"/>
                <a:gd name="T39" fmla="*/ 0 h 49"/>
                <a:gd name="T40" fmla="*/ 25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4 h 49"/>
                <a:gd name="T54" fmla="*/ 19 w 49"/>
                <a:gd name="T55" fmla="*/ 24 h 49"/>
                <a:gd name="T56" fmla="*/ 15 w 49"/>
                <a:gd name="T57" fmla="*/ 21 h 49"/>
                <a:gd name="T58" fmla="*/ 19 w 49"/>
                <a:gd name="T59" fmla="*/ 21 h 49"/>
                <a:gd name="T60" fmla="*/ 19 w 49"/>
                <a:gd name="T61" fmla="*/ 18 h 49"/>
                <a:gd name="T62" fmla="*/ 22 w 49"/>
                <a:gd name="T63" fmla="*/ 18 h 49"/>
                <a:gd name="T64" fmla="*/ 22 w 49"/>
                <a:gd name="T65" fmla="*/ 15 h 49"/>
                <a:gd name="T66" fmla="*/ 25 w 49"/>
                <a:gd name="T67" fmla="*/ 18 h 49"/>
                <a:gd name="T68" fmla="*/ 28 w 49"/>
                <a:gd name="T69" fmla="*/ 18 h 49"/>
                <a:gd name="T70" fmla="*/ 31 w 49"/>
                <a:gd name="T71" fmla="*/ 21 h 49"/>
                <a:gd name="T72" fmla="*/ 31 w 49"/>
                <a:gd name="T73" fmla="*/ 18 h 49"/>
                <a:gd name="T74" fmla="*/ 31 w 49"/>
                <a:gd name="T75" fmla="*/ 24 h 49"/>
                <a:gd name="T76" fmla="*/ 34 w 49"/>
                <a:gd name="T77" fmla="*/ 24 h 49"/>
                <a:gd name="T78" fmla="*/ 31 w 49"/>
                <a:gd name="T79" fmla="*/ 24 h 49"/>
                <a:gd name="T80" fmla="*/ 28 w 49"/>
                <a:gd name="T81" fmla="*/ 27 h 49"/>
                <a:gd name="T82" fmla="*/ 31 w 49"/>
                <a:gd name="T83" fmla="*/ 27 h 49"/>
                <a:gd name="T84" fmla="*/ 28 w 49"/>
                <a:gd name="T85" fmla="*/ 27 h 49"/>
                <a:gd name="T86" fmla="*/ 28 w 49"/>
                <a:gd name="T87" fmla="*/ 30 h 49"/>
                <a:gd name="T88" fmla="*/ 28 w 49"/>
                <a:gd name="T89" fmla="*/ 27 h 49"/>
                <a:gd name="T90" fmla="*/ 25 w 49"/>
                <a:gd name="T91" fmla="*/ 30 h 49"/>
                <a:gd name="T92" fmla="*/ 25 w 49"/>
                <a:gd name="T93" fmla="*/ 33 h 49"/>
                <a:gd name="T94" fmla="*/ 25 w 49"/>
                <a:gd name="T95" fmla="*/ 30 h 49"/>
                <a:gd name="T96" fmla="*/ 19 w 49"/>
                <a:gd name="T97" fmla="*/ 30 h 49"/>
                <a:gd name="T98" fmla="*/ 22 w 49"/>
                <a:gd name="T99" fmla="*/ 30 h 49"/>
                <a:gd name="T100" fmla="*/ 19 w 49"/>
                <a:gd name="T101" fmla="*/ 27 h 49"/>
                <a:gd name="T102" fmla="*/ 19 w 49"/>
                <a:gd name="T103" fmla="*/ 24 h 49"/>
                <a:gd name="T104" fmla="*/ 0 w 49"/>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4"/>
                  </a:moveTo>
                  <a:lnTo>
                    <a:pt x="0" y="33"/>
                  </a:lnTo>
                  <a:lnTo>
                    <a:pt x="3" y="36"/>
                  </a:lnTo>
                  <a:lnTo>
                    <a:pt x="6" y="42"/>
                  </a:lnTo>
                  <a:lnTo>
                    <a:pt x="12" y="42"/>
                  </a:lnTo>
                  <a:lnTo>
                    <a:pt x="12" y="46"/>
                  </a:lnTo>
                  <a:lnTo>
                    <a:pt x="25" y="49"/>
                  </a:lnTo>
                  <a:lnTo>
                    <a:pt x="31" y="49"/>
                  </a:lnTo>
                  <a:lnTo>
                    <a:pt x="34" y="46"/>
                  </a:lnTo>
                  <a:lnTo>
                    <a:pt x="40" y="42"/>
                  </a:lnTo>
                  <a:lnTo>
                    <a:pt x="40" y="39"/>
                  </a:lnTo>
                  <a:lnTo>
                    <a:pt x="43" y="39"/>
                  </a:lnTo>
                  <a:lnTo>
                    <a:pt x="46" y="33"/>
                  </a:lnTo>
                  <a:lnTo>
                    <a:pt x="49" y="30"/>
                  </a:lnTo>
                  <a:lnTo>
                    <a:pt x="49" y="24"/>
                  </a:lnTo>
                  <a:lnTo>
                    <a:pt x="46" y="12"/>
                  </a:lnTo>
                  <a:lnTo>
                    <a:pt x="43" y="12"/>
                  </a:lnTo>
                  <a:lnTo>
                    <a:pt x="43" y="6"/>
                  </a:lnTo>
                  <a:lnTo>
                    <a:pt x="37" y="3"/>
                  </a:lnTo>
                  <a:lnTo>
                    <a:pt x="34" y="0"/>
                  </a:lnTo>
                  <a:lnTo>
                    <a:pt x="25" y="0"/>
                  </a:lnTo>
                  <a:lnTo>
                    <a:pt x="9" y="3"/>
                  </a:lnTo>
                  <a:lnTo>
                    <a:pt x="9" y="6"/>
                  </a:lnTo>
                  <a:lnTo>
                    <a:pt x="6" y="6"/>
                  </a:lnTo>
                  <a:lnTo>
                    <a:pt x="6" y="9"/>
                  </a:lnTo>
                  <a:lnTo>
                    <a:pt x="3" y="9"/>
                  </a:lnTo>
                  <a:lnTo>
                    <a:pt x="0" y="24"/>
                  </a:lnTo>
                  <a:lnTo>
                    <a:pt x="19" y="24"/>
                  </a:lnTo>
                  <a:lnTo>
                    <a:pt x="15" y="21"/>
                  </a:lnTo>
                  <a:lnTo>
                    <a:pt x="19" y="21"/>
                  </a:lnTo>
                  <a:lnTo>
                    <a:pt x="19" y="18"/>
                  </a:lnTo>
                  <a:lnTo>
                    <a:pt x="22" y="18"/>
                  </a:lnTo>
                  <a:lnTo>
                    <a:pt x="22" y="15"/>
                  </a:lnTo>
                  <a:lnTo>
                    <a:pt x="25" y="18"/>
                  </a:lnTo>
                  <a:lnTo>
                    <a:pt x="28" y="18"/>
                  </a:lnTo>
                  <a:lnTo>
                    <a:pt x="31" y="21"/>
                  </a:lnTo>
                  <a:lnTo>
                    <a:pt x="31" y="18"/>
                  </a:lnTo>
                  <a:lnTo>
                    <a:pt x="31" y="24"/>
                  </a:lnTo>
                  <a:lnTo>
                    <a:pt x="34" y="24"/>
                  </a:lnTo>
                  <a:lnTo>
                    <a:pt x="31" y="24"/>
                  </a:lnTo>
                  <a:lnTo>
                    <a:pt x="28" y="27"/>
                  </a:lnTo>
                  <a:lnTo>
                    <a:pt x="31" y="27"/>
                  </a:lnTo>
                  <a:lnTo>
                    <a:pt x="28" y="27"/>
                  </a:lnTo>
                  <a:lnTo>
                    <a:pt x="28" y="30"/>
                  </a:lnTo>
                  <a:lnTo>
                    <a:pt x="28" y="27"/>
                  </a:lnTo>
                  <a:lnTo>
                    <a:pt x="25" y="30"/>
                  </a:lnTo>
                  <a:lnTo>
                    <a:pt x="25" y="33"/>
                  </a:lnTo>
                  <a:lnTo>
                    <a:pt x="25" y="30"/>
                  </a:lnTo>
                  <a:lnTo>
                    <a:pt x="19" y="30"/>
                  </a:lnTo>
                  <a:lnTo>
                    <a:pt x="22" y="30"/>
                  </a:lnTo>
                  <a:lnTo>
                    <a:pt x="19" y="27"/>
                  </a:lnTo>
                  <a:lnTo>
                    <a:pt x="19"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7" name="Oval 53"/>
            <p:cNvSpPr>
              <a:spLocks noChangeArrowheads="1"/>
            </p:cNvSpPr>
            <p:nvPr/>
          </p:nvSpPr>
          <p:spPr bwMode="auto">
            <a:xfrm>
              <a:off x="2026" y="4847"/>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8" name="Freeform 54"/>
            <p:cNvSpPr>
              <a:spLocks/>
            </p:cNvSpPr>
            <p:nvPr/>
          </p:nvSpPr>
          <p:spPr bwMode="auto">
            <a:xfrm>
              <a:off x="2017" y="4838"/>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3 h 49"/>
                <a:gd name="T32" fmla="*/ 43 w 49"/>
                <a:gd name="T33" fmla="*/ 13 h 49"/>
                <a:gd name="T34" fmla="*/ 43 w 49"/>
                <a:gd name="T35" fmla="*/ 6 h 49"/>
                <a:gd name="T36" fmla="*/ 37 w 49"/>
                <a:gd name="T37" fmla="*/ 3 h 49"/>
                <a:gd name="T38" fmla="*/ 34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8 w 49"/>
                <a:gd name="T55" fmla="*/ 25 h 49"/>
                <a:gd name="T56" fmla="*/ 15 w 49"/>
                <a:gd name="T57" fmla="*/ 22 h 49"/>
                <a:gd name="T58" fmla="*/ 18 w 49"/>
                <a:gd name="T59" fmla="*/ 22 h 49"/>
                <a:gd name="T60" fmla="*/ 18 w 49"/>
                <a:gd name="T61" fmla="*/ 19 h 49"/>
                <a:gd name="T62" fmla="*/ 21 w 49"/>
                <a:gd name="T63" fmla="*/ 19 h 49"/>
                <a:gd name="T64" fmla="*/ 21 w 49"/>
                <a:gd name="T65" fmla="*/ 16 h 49"/>
                <a:gd name="T66" fmla="*/ 24 w 49"/>
                <a:gd name="T67" fmla="*/ 19 h 49"/>
                <a:gd name="T68" fmla="*/ 27 w 49"/>
                <a:gd name="T69" fmla="*/ 19 h 49"/>
                <a:gd name="T70" fmla="*/ 30 w 49"/>
                <a:gd name="T71" fmla="*/ 22 h 49"/>
                <a:gd name="T72" fmla="*/ 30 w 49"/>
                <a:gd name="T73" fmla="*/ 19 h 49"/>
                <a:gd name="T74" fmla="*/ 30 w 49"/>
                <a:gd name="T75" fmla="*/ 25 h 49"/>
                <a:gd name="T76" fmla="*/ 34 w 49"/>
                <a:gd name="T77" fmla="*/ 25 h 49"/>
                <a:gd name="T78" fmla="*/ 30 w 49"/>
                <a:gd name="T79" fmla="*/ 25 h 49"/>
                <a:gd name="T80" fmla="*/ 27 w 49"/>
                <a:gd name="T81" fmla="*/ 28 h 49"/>
                <a:gd name="T82" fmla="*/ 30 w 49"/>
                <a:gd name="T83" fmla="*/ 28 h 49"/>
                <a:gd name="T84" fmla="*/ 27 w 49"/>
                <a:gd name="T85" fmla="*/ 28 h 49"/>
                <a:gd name="T86" fmla="*/ 27 w 49"/>
                <a:gd name="T87" fmla="*/ 31 h 49"/>
                <a:gd name="T88" fmla="*/ 27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0" y="49"/>
                  </a:lnTo>
                  <a:lnTo>
                    <a:pt x="34" y="46"/>
                  </a:lnTo>
                  <a:lnTo>
                    <a:pt x="40" y="43"/>
                  </a:lnTo>
                  <a:lnTo>
                    <a:pt x="40" y="40"/>
                  </a:lnTo>
                  <a:lnTo>
                    <a:pt x="43" y="40"/>
                  </a:lnTo>
                  <a:lnTo>
                    <a:pt x="46" y="34"/>
                  </a:lnTo>
                  <a:lnTo>
                    <a:pt x="49" y="31"/>
                  </a:lnTo>
                  <a:lnTo>
                    <a:pt x="49" y="25"/>
                  </a:lnTo>
                  <a:lnTo>
                    <a:pt x="46" y="13"/>
                  </a:lnTo>
                  <a:lnTo>
                    <a:pt x="43" y="13"/>
                  </a:lnTo>
                  <a:lnTo>
                    <a:pt x="43" y="6"/>
                  </a:lnTo>
                  <a:lnTo>
                    <a:pt x="37" y="3"/>
                  </a:lnTo>
                  <a:lnTo>
                    <a:pt x="34" y="0"/>
                  </a:lnTo>
                  <a:lnTo>
                    <a:pt x="24" y="0"/>
                  </a:lnTo>
                  <a:lnTo>
                    <a:pt x="9" y="3"/>
                  </a:lnTo>
                  <a:lnTo>
                    <a:pt x="9" y="6"/>
                  </a:lnTo>
                  <a:lnTo>
                    <a:pt x="6" y="6"/>
                  </a:lnTo>
                  <a:lnTo>
                    <a:pt x="6" y="9"/>
                  </a:lnTo>
                  <a:lnTo>
                    <a:pt x="3" y="9"/>
                  </a:lnTo>
                  <a:lnTo>
                    <a:pt x="0" y="25"/>
                  </a:lnTo>
                  <a:lnTo>
                    <a:pt x="18" y="25"/>
                  </a:lnTo>
                  <a:lnTo>
                    <a:pt x="15" y="22"/>
                  </a:lnTo>
                  <a:lnTo>
                    <a:pt x="18" y="22"/>
                  </a:lnTo>
                  <a:lnTo>
                    <a:pt x="18" y="19"/>
                  </a:lnTo>
                  <a:lnTo>
                    <a:pt x="21" y="19"/>
                  </a:lnTo>
                  <a:lnTo>
                    <a:pt x="21" y="16"/>
                  </a:lnTo>
                  <a:lnTo>
                    <a:pt x="24" y="19"/>
                  </a:lnTo>
                  <a:lnTo>
                    <a:pt x="27" y="19"/>
                  </a:lnTo>
                  <a:lnTo>
                    <a:pt x="30" y="22"/>
                  </a:lnTo>
                  <a:lnTo>
                    <a:pt x="30" y="19"/>
                  </a:lnTo>
                  <a:lnTo>
                    <a:pt x="30" y="25"/>
                  </a:lnTo>
                  <a:lnTo>
                    <a:pt x="34" y="25"/>
                  </a:lnTo>
                  <a:lnTo>
                    <a:pt x="30" y="25"/>
                  </a:lnTo>
                  <a:lnTo>
                    <a:pt x="27" y="28"/>
                  </a:lnTo>
                  <a:lnTo>
                    <a:pt x="30" y="28"/>
                  </a:lnTo>
                  <a:lnTo>
                    <a:pt x="27" y="28"/>
                  </a:lnTo>
                  <a:lnTo>
                    <a:pt x="27" y="31"/>
                  </a:lnTo>
                  <a:lnTo>
                    <a:pt x="27" y="28"/>
                  </a:lnTo>
                  <a:lnTo>
                    <a:pt x="24" y="31"/>
                  </a:lnTo>
                  <a:lnTo>
                    <a:pt x="24" y="34"/>
                  </a:lnTo>
                  <a:lnTo>
                    <a:pt x="24" y="31"/>
                  </a:lnTo>
                  <a:lnTo>
                    <a:pt x="18" y="31"/>
                  </a:lnTo>
                  <a:lnTo>
                    <a:pt x="21" y="31"/>
                  </a:lnTo>
                  <a:lnTo>
                    <a:pt x="18"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29" name="Oval 55"/>
            <p:cNvSpPr>
              <a:spLocks noChangeArrowheads="1"/>
            </p:cNvSpPr>
            <p:nvPr/>
          </p:nvSpPr>
          <p:spPr bwMode="auto">
            <a:xfrm>
              <a:off x="2188" y="4786"/>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0" name="Freeform 56"/>
            <p:cNvSpPr>
              <a:spLocks/>
            </p:cNvSpPr>
            <p:nvPr/>
          </p:nvSpPr>
          <p:spPr bwMode="auto">
            <a:xfrm>
              <a:off x="2179" y="4777"/>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5 w 49"/>
                <a:gd name="T13" fmla="*/ 49 h 49"/>
                <a:gd name="T14" fmla="*/ 31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2 h 49"/>
                <a:gd name="T32" fmla="*/ 43 w 49"/>
                <a:gd name="T33" fmla="*/ 12 h 49"/>
                <a:gd name="T34" fmla="*/ 43 w 49"/>
                <a:gd name="T35" fmla="*/ 6 h 49"/>
                <a:gd name="T36" fmla="*/ 37 w 49"/>
                <a:gd name="T37" fmla="*/ 3 h 49"/>
                <a:gd name="T38" fmla="*/ 34 w 49"/>
                <a:gd name="T39" fmla="*/ 0 h 49"/>
                <a:gd name="T40" fmla="*/ 25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8 w 49"/>
                <a:gd name="T55" fmla="*/ 25 h 49"/>
                <a:gd name="T56" fmla="*/ 15 w 49"/>
                <a:gd name="T57" fmla="*/ 21 h 49"/>
                <a:gd name="T58" fmla="*/ 18 w 49"/>
                <a:gd name="T59" fmla="*/ 21 h 49"/>
                <a:gd name="T60" fmla="*/ 18 w 49"/>
                <a:gd name="T61" fmla="*/ 18 h 49"/>
                <a:gd name="T62" fmla="*/ 22 w 49"/>
                <a:gd name="T63" fmla="*/ 18 h 49"/>
                <a:gd name="T64" fmla="*/ 22 w 49"/>
                <a:gd name="T65" fmla="*/ 15 h 49"/>
                <a:gd name="T66" fmla="*/ 25 w 49"/>
                <a:gd name="T67" fmla="*/ 18 h 49"/>
                <a:gd name="T68" fmla="*/ 28 w 49"/>
                <a:gd name="T69" fmla="*/ 18 h 49"/>
                <a:gd name="T70" fmla="*/ 31 w 49"/>
                <a:gd name="T71" fmla="*/ 21 h 49"/>
                <a:gd name="T72" fmla="*/ 31 w 49"/>
                <a:gd name="T73" fmla="*/ 18 h 49"/>
                <a:gd name="T74" fmla="*/ 31 w 49"/>
                <a:gd name="T75" fmla="*/ 25 h 49"/>
                <a:gd name="T76" fmla="*/ 34 w 49"/>
                <a:gd name="T77" fmla="*/ 25 h 49"/>
                <a:gd name="T78" fmla="*/ 31 w 49"/>
                <a:gd name="T79" fmla="*/ 25 h 49"/>
                <a:gd name="T80" fmla="*/ 28 w 49"/>
                <a:gd name="T81" fmla="*/ 28 h 49"/>
                <a:gd name="T82" fmla="*/ 31 w 49"/>
                <a:gd name="T83" fmla="*/ 28 h 49"/>
                <a:gd name="T84" fmla="*/ 28 w 49"/>
                <a:gd name="T85" fmla="*/ 28 h 49"/>
                <a:gd name="T86" fmla="*/ 28 w 49"/>
                <a:gd name="T87" fmla="*/ 31 h 49"/>
                <a:gd name="T88" fmla="*/ 28 w 49"/>
                <a:gd name="T89" fmla="*/ 28 h 49"/>
                <a:gd name="T90" fmla="*/ 25 w 49"/>
                <a:gd name="T91" fmla="*/ 31 h 49"/>
                <a:gd name="T92" fmla="*/ 25 w 49"/>
                <a:gd name="T93" fmla="*/ 34 h 49"/>
                <a:gd name="T94" fmla="*/ 25 w 49"/>
                <a:gd name="T95" fmla="*/ 31 h 49"/>
                <a:gd name="T96" fmla="*/ 18 w 49"/>
                <a:gd name="T97" fmla="*/ 31 h 49"/>
                <a:gd name="T98" fmla="*/ 22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5" y="49"/>
                  </a:lnTo>
                  <a:lnTo>
                    <a:pt x="31" y="49"/>
                  </a:lnTo>
                  <a:lnTo>
                    <a:pt x="34" y="46"/>
                  </a:lnTo>
                  <a:lnTo>
                    <a:pt x="40" y="43"/>
                  </a:lnTo>
                  <a:lnTo>
                    <a:pt x="40" y="40"/>
                  </a:lnTo>
                  <a:lnTo>
                    <a:pt x="43" y="40"/>
                  </a:lnTo>
                  <a:lnTo>
                    <a:pt x="46" y="34"/>
                  </a:lnTo>
                  <a:lnTo>
                    <a:pt x="49" y="31"/>
                  </a:lnTo>
                  <a:lnTo>
                    <a:pt x="49" y="25"/>
                  </a:lnTo>
                  <a:lnTo>
                    <a:pt x="46" y="12"/>
                  </a:lnTo>
                  <a:lnTo>
                    <a:pt x="43" y="12"/>
                  </a:lnTo>
                  <a:lnTo>
                    <a:pt x="43" y="6"/>
                  </a:lnTo>
                  <a:lnTo>
                    <a:pt x="37" y="3"/>
                  </a:lnTo>
                  <a:lnTo>
                    <a:pt x="34" y="0"/>
                  </a:lnTo>
                  <a:lnTo>
                    <a:pt x="25" y="0"/>
                  </a:lnTo>
                  <a:lnTo>
                    <a:pt x="9" y="3"/>
                  </a:lnTo>
                  <a:lnTo>
                    <a:pt x="9" y="6"/>
                  </a:lnTo>
                  <a:lnTo>
                    <a:pt x="6" y="6"/>
                  </a:lnTo>
                  <a:lnTo>
                    <a:pt x="6" y="9"/>
                  </a:lnTo>
                  <a:lnTo>
                    <a:pt x="3" y="9"/>
                  </a:lnTo>
                  <a:lnTo>
                    <a:pt x="0" y="25"/>
                  </a:lnTo>
                  <a:lnTo>
                    <a:pt x="18" y="25"/>
                  </a:lnTo>
                  <a:lnTo>
                    <a:pt x="15" y="21"/>
                  </a:lnTo>
                  <a:lnTo>
                    <a:pt x="18" y="21"/>
                  </a:lnTo>
                  <a:lnTo>
                    <a:pt x="18" y="18"/>
                  </a:lnTo>
                  <a:lnTo>
                    <a:pt x="22" y="18"/>
                  </a:lnTo>
                  <a:lnTo>
                    <a:pt x="22" y="15"/>
                  </a:lnTo>
                  <a:lnTo>
                    <a:pt x="25" y="18"/>
                  </a:lnTo>
                  <a:lnTo>
                    <a:pt x="28" y="18"/>
                  </a:lnTo>
                  <a:lnTo>
                    <a:pt x="31" y="21"/>
                  </a:lnTo>
                  <a:lnTo>
                    <a:pt x="31" y="18"/>
                  </a:lnTo>
                  <a:lnTo>
                    <a:pt x="31" y="25"/>
                  </a:lnTo>
                  <a:lnTo>
                    <a:pt x="34" y="25"/>
                  </a:lnTo>
                  <a:lnTo>
                    <a:pt x="31" y="25"/>
                  </a:lnTo>
                  <a:lnTo>
                    <a:pt x="28" y="28"/>
                  </a:lnTo>
                  <a:lnTo>
                    <a:pt x="31" y="28"/>
                  </a:lnTo>
                  <a:lnTo>
                    <a:pt x="28" y="28"/>
                  </a:lnTo>
                  <a:lnTo>
                    <a:pt x="28" y="31"/>
                  </a:lnTo>
                  <a:lnTo>
                    <a:pt x="28" y="28"/>
                  </a:lnTo>
                  <a:lnTo>
                    <a:pt x="25" y="31"/>
                  </a:lnTo>
                  <a:lnTo>
                    <a:pt x="25" y="34"/>
                  </a:lnTo>
                  <a:lnTo>
                    <a:pt x="25" y="31"/>
                  </a:lnTo>
                  <a:lnTo>
                    <a:pt x="18" y="31"/>
                  </a:lnTo>
                  <a:lnTo>
                    <a:pt x="22" y="31"/>
                  </a:lnTo>
                  <a:lnTo>
                    <a:pt x="18"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1" name="Oval 57"/>
            <p:cNvSpPr>
              <a:spLocks noChangeArrowheads="1"/>
            </p:cNvSpPr>
            <p:nvPr/>
          </p:nvSpPr>
          <p:spPr bwMode="auto">
            <a:xfrm>
              <a:off x="2102" y="4785"/>
              <a:ext cx="33"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2" name="Freeform 58"/>
            <p:cNvSpPr>
              <a:spLocks/>
            </p:cNvSpPr>
            <p:nvPr/>
          </p:nvSpPr>
          <p:spPr bwMode="auto">
            <a:xfrm>
              <a:off x="2092" y="4776"/>
              <a:ext cx="49" cy="49"/>
            </a:xfrm>
            <a:custGeom>
              <a:avLst/>
              <a:gdLst>
                <a:gd name="T0" fmla="*/ 0 w 49"/>
                <a:gd name="T1" fmla="*/ 25 h 49"/>
                <a:gd name="T2" fmla="*/ 0 w 49"/>
                <a:gd name="T3" fmla="*/ 34 h 49"/>
                <a:gd name="T4" fmla="*/ 3 w 49"/>
                <a:gd name="T5" fmla="*/ 37 h 49"/>
                <a:gd name="T6" fmla="*/ 7 w 49"/>
                <a:gd name="T7" fmla="*/ 43 h 49"/>
                <a:gd name="T8" fmla="*/ 13 w 49"/>
                <a:gd name="T9" fmla="*/ 43 h 49"/>
                <a:gd name="T10" fmla="*/ 13 w 49"/>
                <a:gd name="T11" fmla="*/ 46 h 49"/>
                <a:gd name="T12" fmla="*/ 25 w 49"/>
                <a:gd name="T13" fmla="*/ 49 h 49"/>
                <a:gd name="T14" fmla="*/ 31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2 h 49"/>
                <a:gd name="T32" fmla="*/ 43 w 49"/>
                <a:gd name="T33" fmla="*/ 12 h 49"/>
                <a:gd name="T34" fmla="*/ 43 w 49"/>
                <a:gd name="T35" fmla="*/ 6 h 49"/>
                <a:gd name="T36" fmla="*/ 37 w 49"/>
                <a:gd name="T37" fmla="*/ 3 h 49"/>
                <a:gd name="T38" fmla="*/ 34 w 49"/>
                <a:gd name="T39" fmla="*/ 0 h 49"/>
                <a:gd name="T40" fmla="*/ 25 w 49"/>
                <a:gd name="T41" fmla="*/ 0 h 49"/>
                <a:gd name="T42" fmla="*/ 10 w 49"/>
                <a:gd name="T43" fmla="*/ 3 h 49"/>
                <a:gd name="T44" fmla="*/ 10 w 49"/>
                <a:gd name="T45" fmla="*/ 6 h 49"/>
                <a:gd name="T46" fmla="*/ 7 w 49"/>
                <a:gd name="T47" fmla="*/ 6 h 49"/>
                <a:gd name="T48" fmla="*/ 7 w 49"/>
                <a:gd name="T49" fmla="*/ 9 h 49"/>
                <a:gd name="T50" fmla="*/ 3 w 49"/>
                <a:gd name="T51" fmla="*/ 9 h 49"/>
                <a:gd name="T52" fmla="*/ 0 w 49"/>
                <a:gd name="T53" fmla="*/ 25 h 49"/>
                <a:gd name="T54" fmla="*/ 19 w 49"/>
                <a:gd name="T55" fmla="*/ 25 h 49"/>
                <a:gd name="T56" fmla="*/ 16 w 49"/>
                <a:gd name="T57" fmla="*/ 22 h 49"/>
                <a:gd name="T58" fmla="*/ 19 w 49"/>
                <a:gd name="T59" fmla="*/ 22 h 49"/>
                <a:gd name="T60" fmla="*/ 19 w 49"/>
                <a:gd name="T61" fmla="*/ 19 h 49"/>
                <a:gd name="T62" fmla="*/ 22 w 49"/>
                <a:gd name="T63" fmla="*/ 19 h 49"/>
                <a:gd name="T64" fmla="*/ 22 w 49"/>
                <a:gd name="T65" fmla="*/ 15 h 49"/>
                <a:gd name="T66" fmla="*/ 25 w 49"/>
                <a:gd name="T67" fmla="*/ 19 h 49"/>
                <a:gd name="T68" fmla="*/ 28 w 49"/>
                <a:gd name="T69" fmla="*/ 19 h 49"/>
                <a:gd name="T70" fmla="*/ 31 w 49"/>
                <a:gd name="T71" fmla="*/ 22 h 49"/>
                <a:gd name="T72" fmla="*/ 31 w 49"/>
                <a:gd name="T73" fmla="*/ 19 h 49"/>
                <a:gd name="T74" fmla="*/ 31 w 49"/>
                <a:gd name="T75" fmla="*/ 25 h 49"/>
                <a:gd name="T76" fmla="*/ 34 w 49"/>
                <a:gd name="T77" fmla="*/ 25 h 49"/>
                <a:gd name="T78" fmla="*/ 31 w 49"/>
                <a:gd name="T79" fmla="*/ 25 h 49"/>
                <a:gd name="T80" fmla="*/ 28 w 49"/>
                <a:gd name="T81" fmla="*/ 28 h 49"/>
                <a:gd name="T82" fmla="*/ 31 w 49"/>
                <a:gd name="T83" fmla="*/ 28 h 49"/>
                <a:gd name="T84" fmla="*/ 28 w 49"/>
                <a:gd name="T85" fmla="*/ 28 h 49"/>
                <a:gd name="T86" fmla="*/ 28 w 49"/>
                <a:gd name="T87" fmla="*/ 31 h 49"/>
                <a:gd name="T88" fmla="*/ 28 w 49"/>
                <a:gd name="T89" fmla="*/ 28 h 49"/>
                <a:gd name="T90" fmla="*/ 25 w 49"/>
                <a:gd name="T91" fmla="*/ 31 h 49"/>
                <a:gd name="T92" fmla="*/ 25 w 49"/>
                <a:gd name="T93" fmla="*/ 34 h 49"/>
                <a:gd name="T94" fmla="*/ 25 w 49"/>
                <a:gd name="T95" fmla="*/ 31 h 49"/>
                <a:gd name="T96" fmla="*/ 19 w 49"/>
                <a:gd name="T97" fmla="*/ 31 h 49"/>
                <a:gd name="T98" fmla="*/ 22 w 49"/>
                <a:gd name="T99" fmla="*/ 31 h 49"/>
                <a:gd name="T100" fmla="*/ 19 w 49"/>
                <a:gd name="T101" fmla="*/ 28 h 49"/>
                <a:gd name="T102" fmla="*/ 19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7" y="43"/>
                  </a:lnTo>
                  <a:lnTo>
                    <a:pt x="13" y="43"/>
                  </a:lnTo>
                  <a:lnTo>
                    <a:pt x="13" y="46"/>
                  </a:lnTo>
                  <a:lnTo>
                    <a:pt x="25" y="49"/>
                  </a:lnTo>
                  <a:lnTo>
                    <a:pt x="31" y="49"/>
                  </a:lnTo>
                  <a:lnTo>
                    <a:pt x="34" y="46"/>
                  </a:lnTo>
                  <a:lnTo>
                    <a:pt x="40" y="43"/>
                  </a:lnTo>
                  <a:lnTo>
                    <a:pt x="40" y="40"/>
                  </a:lnTo>
                  <a:lnTo>
                    <a:pt x="43" y="40"/>
                  </a:lnTo>
                  <a:lnTo>
                    <a:pt x="46" y="34"/>
                  </a:lnTo>
                  <a:lnTo>
                    <a:pt x="49" y="31"/>
                  </a:lnTo>
                  <a:lnTo>
                    <a:pt x="49" y="25"/>
                  </a:lnTo>
                  <a:lnTo>
                    <a:pt x="46" y="12"/>
                  </a:lnTo>
                  <a:lnTo>
                    <a:pt x="43" y="12"/>
                  </a:lnTo>
                  <a:lnTo>
                    <a:pt x="43" y="6"/>
                  </a:lnTo>
                  <a:lnTo>
                    <a:pt x="37" y="3"/>
                  </a:lnTo>
                  <a:lnTo>
                    <a:pt x="34" y="0"/>
                  </a:lnTo>
                  <a:lnTo>
                    <a:pt x="25" y="0"/>
                  </a:lnTo>
                  <a:lnTo>
                    <a:pt x="10" y="3"/>
                  </a:lnTo>
                  <a:lnTo>
                    <a:pt x="10" y="6"/>
                  </a:lnTo>
                  <a:lnTo>
                    <a:pt x="7" y="6"/>
                  </a:lnTo>
                  <a:lnTo>
                    <a:pt x="7" y="9"/>
                  </a:lnTo>
                  <a:lnTo>
                    <a:pt x="3" y="9"/>
                  </a:lnTo>
                  <a:lnTo>
                    <a:pt x="0" y="25"/>
                  </a:lnTo>
                  <a:lnTo>
                    <a:pt x="19" y="25"/>
                  </a:lnTo>
                  <a:lnTo>
                    <a:pt x="16" y="22"/>
                  </a:lnTo>
                  <a:lnTo>
                    <a:pt x="19" y="22"/>
                  </a:lnTo>
                  <a:lnTo>
                    <a:pt x="19" y="19"/>
                  </a:lnTo>
                  <a:lnTo>
                    <a:pt x="22" y="19"/>
                  </a:lnTo>
                  <a:lnTo>
                    <a:pt x="22" y="15"/>
                  </a:lnTo>
                  <a:lnTo>
                    <a:pt x="25" y="19"/>
                  </a:lnTo>
                  <a:lnTo>
                    <a:pt x="28" y="19"/>
                  </a:lnTo>
                  <a:lnTo>
                    <a:pt x="31" y="22"/>
                  </a:lnTo>
                  <a:lnTo>
                    <a:pt x="31" y="19"/>
                  </a:lnTo>
                  <a:lnTo>
                    <a:pt x="31" y="25"/>
                  </a:lnTo>
                  <a:lnTo>
                    <a:pt x="34" y="25"/>
                  </a:lnTo>
                  <a:lnTo>
                    <a:pt x="31" y="25"/>
                  </a:lnTo>
                  <a:lnTo>
                    <a:pt x="28" y="28"/>
                  </a:lnTo>
                  <a:lnTo>
                    <a:pt x="31" y="28"/>
                  </a:lnTo>
                  <a:lnTo>
                    <a:pt x="28" y="28"/>
                  </a:lnTo>
                  <a:lnTo>
                    <a:pt x="28" y="31"/>
                  </a:lnTo>
                  <a:lnTo>
                    <a:pt x="28" y="28"/>
                  </a:lnTo>
                  <a:lnTo>
                    <a:pt x="25" y="31"/>
                  </a:lnTo>
                  <a:lnTo>
                    <a:pt x="25" y="34"/>
                  </a:lnTo>
                  <a:lnTo>
                    <a:pt x="25" y="31"/>
                  </a:lnTo>
                  <a:lnTo>
                    <a:pt x="19" y="31"/>
                  </a:lnTo>
                  <a:lnTo>
                    <a:pt x="22" y="31"/>
                  </a:lnTo>
                  <a:lnTo>
                    <a:pt x="19" y="28"/>
                  </a:lnTo>
                  <a:lnTo>
                    <a:pt x="19"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3" name="Oval 59"/>
            <p:cNvSpPr>
              <a:spLocks noChangeArrowheads="1"/>
            </p:cNvSpPr>
            <p:nvPr/>
          </p:nvSpPr>
          <p:spPr bwMode="auto">
            <a:xfrm>
              <a:off x="2172" y="4684"/>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4" name="Freeform 60"/>
            <p:cNvSpPr>
              <a:spLocks/>
            </p:cNvSpPr>
            <p:nvPr/>
          </p:nvSpPr>
          <p:spPr bwMode="auto">
            <a:xfrm>
              <a:off x="2163" y="4675"/>
              <a:ext cx="49" cy="49"/>
            </a:xfrm>
            <a:custGeom>
              <a:avLst/>
              <a:gdLst>
                <a:gd name="T0" fmla="*/ 0 w 49"/>
                <a:gd name="T1" fmla="*/ 24 h 49"/>
                <a:gd name="T2" fmla="*/ 0 w 49"/>
                <a:gd name="T3" fmla="*/ 34 h 49"/>
                <a:gd name="T4" fmla="*/ 3 w 49"/>
                <a:gd name="T5" fmla="*/ 37 h 49"/>
                <a:gd name="T6" fmla="*/ 6 w 49"/>
                <a:gd name="T7" fmla="*/ 43 h 49"/>
                <a:gd name="T8" fmla="*/ 13 w 49"/>
                <a:gd name="T9" fmla="*/ 43 h 49"/>
                <a:gd name="T10" fmla="*/ 13 w 49"/>
                <a:gd name="T11" fmla="*/ 46 h 49"/>
                <a:gd name="T12" fmla="*/ 25 w 49"/>
                <a:gd name="T13" fmla="*/ 49 h 49"/>
                <a:gd name="T14" fmla="*/ 31 w 49"/>
                <a:gd name="T15" fmla="*/ 49 h 49"/>
                <a:gd name="T16" fmla="*/ 34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4 h 49"/>
                <a:gd name="T30" fmla="*/ 46 w 49"/>
                <a:gd name="T31" fmla="*/ 12 h 49"/>
                <a:gd name="T32" fmla="*/ 43 w 49"/>
                <a:gd name="T33" fmla="*/ 12 h 49"/>
                <a:gd name="T34" fmla="*/ 43 w 49"/>
                <a:gd name="T35" fmla="*/ 6 h 49"/>
                <a:gd name="T36" fmla="*/ 37 w 49"/>
                <a:gd name="T37" fmla="*/ 3 h 49"/>
                <a:gd name="T38" fmla="*/ 34 w 49"/>
                <a:gd name="T39" fmla="*/ 0 h 49"/>
                <a:gd name="T40" fmla="*/ 25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4 h 49"/>
                <a:gd name="T54" fmla="*/ 19 w 49"/>
                <a:gd name="T55" fmla="*/ 24 h 49"/>
                <a:gd name="T56" fmla="*/ 16 w 49"/>
                <a:gd name="T57" fmla="*/ 21 h 49"/>
                <a:gd name="T58" fmla="*/ 19 w 49"/>
                <a:gd name="T59" fmla="*/ 21 h 49"/>
                <a:gd name="T60" fmla="*/ 19 w 49"/>
                <a:gd name="T61" fmla="*/ 18 h 49"/>
                <a:gd name="T62" fmla="*/ 22 w 49"/>
                <a:gd name="T63" fmla="*/ 18 h 49"/>
                <a:gd name="T64" fmla="*/ 22 w 49"/>
                <a:gd name="T65" fmla="*/ 15 h 49"/>
                <a:gd name="T66" fmla="*/ 25 w 49"/>
                <a:gd name="T67" fmla="*/ 18 h 49"/>
                <a:gd name="T68" fmla="*/ 28 w 49"/>
                <a:gd name="T69" fmla="*/ 18 h 49"/>
                <a:gd name="T70" fmla="*/ 31 w 49"/>
                <a:gd name="T71" fmla="*/ 21 h 49"/>
                <a:gd name="T72" fmla="*/ 31 w 49"/>
                <a:gd name="T73" fmla="*/ 18 h 49"/>
                <a:gd name="T74" fmla="*/ 31 w 49"/>
                <a:gd name="T75" fmla="*/ 24 h 49"/>
                <a:gd name="T76" fmla="*/ 34 w 49"/>
                <a:gd name="T77" fmla="*/ 24 h 49"/>
                <a:gd name="T78" fmla="*/ 31 w 49"/>
                <a:gd name="T79" fmla="*/ 24 h 49"/>
                <a:gd name="T80" fmla="*/ 28 w 49"/>
                <a:gd name="T81" fmla="*/ 28 h 49"/>
                <a:gd name="T82" fmla="*/ 31 w 49"/>
                <a:gd name="T83" fmla="*/ 28 h 49"/>
                <a:gd name="T84" fmla="*/ 28 w 49"/>
                <a:gd name="T85" fmla="*/ 28 h 49"/>
                <a:gd name="T86" fmla="*/ 28 w 49"/>
                <a:gd name="T87" fmla="*/ 31 h 49"/>
                <a:gd name="T88" fmla="*/ 28 w 49"/>
                <a:gd name="T89" fmla="*/ 28 h 49"/>
                <a:gd name="T90" fmla="*/ 25 w 49"/>
                <a:gd name="T91" fmla="*/ 31 h 49"/>
                <a:gd name="T92" fmla="*/ 25 w 49"/>
                <a:gd name="T93" fmla="*/ 34 h 49"/>
                <a:gd name="T94" fmla="*/ 25 w 49"/>
                <a:gd name="T95" fmla="*/ 31 h 49"/>
                <a:gd name="T96" fmla="*/ 19 w 49"/>
                <a:gd name="T97" fmla="*/ 31 h 49"/>
                <a:gd name="T98" fmla="*/ 22 w 49"/>
                <a:gd name="T99" fmla="*/ 31 h 49"/>
                <a:gd name="T100" fmla="*/ 19 w 49"/>
                <a:gd name="T101" fmla="*/ 28 h 49"/>
                <a:gd name="T102" fmla="*/ 19 w 49"/>
                <a:gd name="T103" fmla="*/ 24 h 49"/>
                <a:gd name="T104" fmla="*/ 0 w 49"/>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4"/>
                  </a:moveTo>
                  <a:lnTo>
                    <a:pt x="0" y="34"/>
                  </a:lnTo>
                  <a:lnTo>
                    <a:pt x="3" y="37"/>
                  </a:lnTo>
                  <a:lnTo>
                    <a:pt x="6" y="43"/>
                  </a:lnTo>
                  <a:lnTo>
                    <a:pt x="13" y="43"/>
                  </a:lnTo>
                  <a:lnTo>
                    <a:pt x="13" y="46"/>
                  </a:lnTo>
                  <a:lnTo>
                    <a:pt x="25" y="49"/>
                  </a:lnTo>
                  <a:lnTo>
                    <a:pt x="31" y="49"/>
                  </a:lnTo>
                  <a:lnTo>
                    <a:pt x="34" y="46"/>
                  </a:lnTo>
                  <a:lnTo>
                    <a:pt x="40" y="43"/>
                  </a:lnTo>
                  <a:lnTo>
                    <a:pt x="40" y="40"/>
                  </a:lnTo>
                  <a:lnTo>
                    <a:pt x="43" y="40"/>
                  </a:lnTo>
                  <a:lnTo>
                    <a:pt x="46" y="34"/>
                  </a:lnTo>
                  <a:lnTo>
                    <a:pt x="49" y="31"/>
                  </a:lnTo>
                  <a:lnTo>
                    <a:pt x="49" y="24"/>
                  </a:lnTo>
                  <a:lnTo>
                    <a:pt x="46" y="12"/>
                  </a:lnTo>
                  <a:lnTo>
                    <a:pt x="43" y="12"/>
                  </a:lnTo>
                  <a:lnTo>
                    <a:pt x="43" y="6"/>
                  </a:lnTo>
                  <a:lnTo>
                    <a:pt x="37" y="3"/>
                  </a:lnTo>
                  <a:lnTo>
                    <a:pt x="34" y="0"/>
                  </a:lnTo>
                  <a:lnTo>
                    <a:pt x="25" y="0"/>
                  </a:lnTo>
                  <a:lnTo>
                    <a:pt x="9" y="3"/>
                  </a:lnTo>
                  <a:lnTo>
                    <a:pt x="9" y="6"/>
                  </a:lnTo>
                  <a:lnTo>
                    <a:pt x="6" y="6"/>
                  </a:lnTo>
                  <a:lnTo>
                    <a:pt x="6" y="9"/>
                  </a:lnTo>
                  <a:lnTo>
                    <a:pt x="3" y="9"/>
                  </a:lnTo>
                  <a:lnTo>
                    <a:pt x="0" y="24"/>
                  </a:lnTo>
                  <a:lnTo>
                    <a:pt x="19" y="24"/>
                  </a:lnTo>
                  <a:lnTo>
                    <a:pt x="16" y="21"/>
                  </a:lnTo>
                  <a:lnTo>
                    <a:pt x="19" y="21"/>
                  </a:lnTo>
                  <a:lnTo>
                    <a:pt x="19" y="18"/>
                  </a:lnTo>
                  <a:lnTo>
                    <a:pt x="22" y="18"/>
                  </a:lnTo>
                  <a:lnTo>
                    <a:pt x="22" y="15"/>
                  </a:lnTo>
                  <a:lnTo>
                    <a:pt x="25" y="18"/>
                  </a:lnTo>
                  <a:lnTo>
                    <a:pt x="28" y="18"/>
                  </a:lnTo>
                  <a:lnTo>
                    <a:pt x="31" y="21"/>
                  </a:lnTo>
                  <a:lnTo>
                    <a:pt x="31" y="18"/>
                  </a:lnTo>
                  <a:lnTo>
                    <a:pt x="31" y="24"/>
                  </a:lnTo>
                  <a:lnTo>
                    <a:pt x="34" y="24"/>
                  </a:lnTo>
                  <a:lnTo>
                    <a:pt x="31" y="24"/>
                  </a:lnTo>
                  <a:lnTo>
                    <a:pt x="28" y="28"/>
                  </a:lnTo>
                  <a:lnTo>
                    <a:pt x="31" y="28"/>
                  </a:lnTo>
                  <a:lnTo>
                    <a:pt x="28" y="28"/>
                  </a:lnTo>
                  <a:lnTo>
                    <a:pt x="28" y="31"/>
                  </a:lnTo>
                  <a:lnTo>
                    <a:pt x="28" y="28"/>
                  </a:lnTo>
                  <a:lnTo>
                    <a:pt x="25" y="31"/>
                  </a:lnTo>
                  <a:lnTo>
                    <a:pt x="25" y="34"/>
                  </a:lnTo>
                  <a:lnTo>
                    <a:pt x="25" y="31"/>
                  </a:lnTo>
                  <a:lnTo>
                    <a:pt x="19" y="31"/>
                  </a:lnTo>
                  <a:lnTo>
                    <a:pt x="22" y="31"/>
                  </a:lnTo>
                  <a:lnTo>
                    <a:pt x="19" y="28"/>
                  </a:lnTo>
                  <a:lnTo>
                    <a:pt x="19"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5" name="Oval 61"/>
            <p:cNvSpPr>
              <a:spLocks noChangeArrowheads="1"/>
            </p:cNvSpPr>
            <p:nvPr/>
          </p:nvSpPr>
          <p:spPr bwMode="auto">
            <a:xfrm>
              <a:off x="2335" y="4660"/>
              <a:ext cx="33" cy="33"/>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6" name="Freeform 62"/>
            <p:cNvSpPr>
              <a:spLocks/>
            </p:cNvSpPr>
            <p:nvPr/>
          </p:nvSpPr>
          <p:spPr bwMode="auto">
            <a:xfrm>
              <a:off x="2326" y="4650"/>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39 w 49"/>
                <a:gd name="T19" fmla="*/ 43 h 49"/>
                <a:gd name="T20" fmla="*/ 39 w 49"/>
                <a:gd name="T21" fmla="*/ 40 h 49"/>
                <a:gd name="T22" fmla="*/ 42 w 49"/>
                <a:gd name="T23" fmla="*/ 40 h 49"/>
                <a:gd name="T24" fmla="*/ 45 w 49"/>
                <a:gd name="T25" fmla="*/ 34 h 49"/>
                <a:gd name="T26" fmla="*/ 49 w 49"/>
                <a:gd name="T27" fmla="*/ 31 h 49"/>
                <a:gd name="T28" fmla="*/ 49 w 49"/>
                <a:gd name="T29" fmla="*/ 25 h 49"/>
                <a:gd name="T30" fmla="*/ 45 w 49"/>
                <a:gd name="T31" fmla="*/ 13 h 49"/>
                <a:gd name="T32" fmla="*/ 42 w 49"/>
                <a:gd name="T33" fmla="*/ 13 h 49"/>
                <a:gd name="T34" fmla="*/ 42 w 49"/>
                <a:gd name="T35" fmla="*/ 7 h 49"/>
                <a:gd name="T36" fmla="*/ 36 w 49"/>
                <a:gd name="T37" fmla="*/ 4 h 49"/>
                <a:gd name="T38" fmla="*/ 33 w 49"/>
                <a:gd name="T39" fmla="*/ 0 h 49"/>
                <a:gd name="T40" fmla="*/ 24 w 49"/>
                <a:gd name="T41" fmla="*/ 0 h 49"/>
                <a:gd name="T42" fmla="*/ 9 w 49"/>
                <a:gd name="T43" fmla="*/ 4 h 49"/>
                <a:gd name="T44" fmla="*/ 9 w 49"/>
                <a:gd name="T45" fmla="*/ 7 h 49"/>
                <a:gd name="T46" fmla="*/ 6 w 49"/>
                <a:gd name="T47" fmla="*/ 7 h 49"/>
                <a:gd name="T48" fmla="*/ 6 w 49"/>
                <a:gd name="T49" fmla="*/ 10 h 49"/>
                <a:gd name="T50" fmla="*/ 3 w 49"/>
                <a:gd name="T51" fmla="*/ 10 h 49"/>
                <a:gd name="T52" fmla="*/ 0 w 49"/>
                <a:gd name="T53" fmla="*/ 25 h 49"/>
                <a:gd name="T54" fmla="*/ 18 w 49"/>
                <a:gd name="T55" fmla="*/ 25 h 49"/>
                <a:gd name="T56" fmla="*/ 15 w 49"/>
                <a:gd name="T57" fmla="*/ 22 h 49"/>
                <a:gd name="T58" fmla="*/ 18 w 49"/>
                <a:gd name="T59" fmla="*/ 22 h 49"/>
                <a:gd name="T60" fmla="*/ 18 w 49"/>
                <a:gd name="T61" fmla="*/ 19 h 49"/>
                <a:gd name="T62" fmla="*/ 21 w 49"/>
                <a:gd name="T63" fmla="*/ 19 h 49"/>
                <a:gd name="T64" fmla="*/ 21 w 49"/>
                <a:gd name="T65" fmla="*/ 16 h 49"/>
                <a:gd name="T66" fmla="*/ 24 w 49"/>
                <a:gd name="T67" fmla="*/ 19 h 49"/>
                <a:gd name="T68" fmla="*/ 27 w 49"/>
                <a:gd name="T69" fmla="*/ 19 h 49"/>
                <a:gd name="T70" fmla="*/ 30 w 49"/>
                <a:gd name="T71" fmla="*/ 22 h 49"/>
                <a:gd name="T72" fmla="*/ 30 w 49"/>
                <a:gd name="T73" fmla="*/ 19 h 49"/>
                <a:gd name="T74" fmla="*/ 30 w 49"/>
                <a:gd name="T75" fmla="*/ 25 h 49"/>
                <a:gd name="T76" fmla="*/ 33 w 49"/>
                <a:gd name="T77" fmla="*/ 25 h 49"/>
                <a:gd name="T78" fmla="*/ 30 w 49"/>
                <a:gd name="T79" fmla="*/ 25 h 49"/>
                <a:gd name="T80" fmla="*/ 27 w 49"/>
                <a:gd name="T81" fmla="*/ 28 h 49"/>
                <a:gd name="T82" fmla="*/ 30 w 49"/>
                <a:gd name="T83" fmla="*/ 28 h 49"/>
                <a:gd name="T84" fmla="*/ 27 w 49"/>
                <a:gd name="T85" fmla="*/ 28 h 49"/>
                <a:gd name="T86" fmla="*/ 27 w 49"/>
                <a:gd name="T87" fmla="*/ 31 h 49"/>
                <a:gd name="T88" fmla="*/ 27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0" y="49"/>
                  </a:lnTo>
                  <a:lnTo>
                    <a:pt x="33" y="46"/>
                  </a:lnTo>
                  <a:lnTo>
                    <a:pt x="39" y="43"/>
                  </a:lnTo>
                  <a:lnTo>
                    <a:pt x="39" y="40"/>
                  </a:lnTo>
                  <a:lnTo>
                    <a:pt x="42" y="40"/>
                  </a:lnTo>
                  <a:lnTo>
                    <a:pt x="45" y="34"/>
                  </a:lnTo>
                  <a:lnTo>
                    <a:pt x="49" y="31"/>
                  </a:lnTo>
                  <a:lnTo>
                    <a:pt x="49" y="25"/>
                  </a:lnTo>
                  <a:lnTo>
                    <a:pt x="45" y="13"/>
                  </a:lnTo>
                  <a:lnTo>
                    <a:pt x="42" y="13"/>
                  </a:lnTo>
                  <a:lnTo>
                    <a:pt x="42" y="7"/>
                  </a:lnTo>
                  <a:lnTo>
                    <a:pt x="36" y="4"/>
                  </a:lnTo>
                  <a:lnTo>
                    <a:pt x="33" y="0"/>
                  </a:lnTo>
                  <a:lnTo>
                    <a:pt x="24" y="0"/>
                  </a:lnTo>
                  <a:lnTo>
                    <a:pt x="9" y="4"/>
                  </a:lnTo>
                  <a:lnTo>
                    <a:pt x="9" y="7"/>
                  </a:lnTo>
                  <a:lnTo>
                    <a:pt x="6" y="7"/>
                  </a:lnTo>
                  <a:lnTo>
                    <a:pt x="6" y="10"/>
                  </a:lnTo>
                  <a:lnTo>
                    <a:pt x="3" y="10"/>
                  </a:lnTo>
                  <a:lnTo>
                    <a:pt x="0" y="25"/>
                  </a:lnTo>
                  <a:lnTo>
                    <a:pt x="18" y="25"/>
                  </a:lnTo>
                  <a:lnTo>
                    <a:pt x="15" y="22"/>
                  </a:lnTo>
                  <a:lnTo>
                    <a:pt x="18" y="22"/>
                  </a:lnTo>
                  <a:lnTo>
                    <a:pt x="18" y="19"/>
                  </a:lnTo>
                  <a:lnTo>
                    <a:pt x="21" y="19"/>
                  </a:lnTo>
                  <a:lnTo>
                    <a:pt x="21" y="16"/>
                  </a:lnTo>
                  <a:lnTo>
                    <a:pt x="24" y="19"/>
                  </a:lnTo>
                  <a:lnTo>
                    <a:pt x="27" y="19"/>
                  </a:lnTo>
                  <a:lnTo>
                    <a:pt x="30" y="22"/>
                  </a:lnTo>
                  <a:lnTo>
                    <a:pt x="30" y="19"/>
                  </a:lnTo>
                  <a:lnTo>
                    <a:pt x="30" y="25"/>
                  </a:lnTo>
                  <a:lnTo>
                    <a:pt x="33" y="25"/>
                  </a:lnTo>
                  <a:lnTo>
                    <a:pt x="30" y="25"/>
                  </a:lnTo>
                  <a:lnTo>
                    <a:pt x="27" y="28"/>
                  </a:lnTo>
                  <a:lnTo>
                    <a:pt x="30" y="28"/>
                  </a:lnTo>
                  <a:lnTo>
                    <a:pt x="27" y="28"/>
                  </a:lnTo>
                  <a:lnTo>
                    <a:pt x="27" y="31"/>
                  </a:lnTo>
                  <a:lnTo>
                    <a:pt x="27" y="28"/>
                  </a:lnTo>
                  <a:lnTo>
                    <a:pt x="24" y="31"/>
                  </a:lnTo>
                  <a:lnTo>
                    <a:pt x="24" y="34"/>
                  </a:lnTo>
                  <a:lnTo>
                    <a:pt x="24" y="31"/>
                  </a:lnTo>
                  <a:lnTo>
                    <a:pt x="18" y="31"/>
                  </a:lnTo>
                  <a:lnTo>
                    <a:pt x="21" y="31"/>
                  </a:lnTo>
                  <a:lnTo>
                    <a:pt x="18"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7" name="Oval 63"/>
            <p:cNvSpPr>
              <a:spLocks noChangeArrowheads="1"/>
            </p:cNvSpPr>
            <p:nvPr/>
          </p:nvSpPr>
          <p:spPr bwMode="auto">
            <a:xfrm>
              <a:off x="2592" y="4519"/>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8" name="Freeform 64"/>
            <p:cNvSpPr>
              <a:spLocks/>
            </p:cNvSpPr>
            <p:nvPr/>
          </p:nvSpPr>
          <p:spPr bwMode="auto">
            <a:xfrm>
              <a:off x="2583" y="4510"/>
              <a:ext cx="49" cy="49"/>
            </a:xfrm>
            <a:custGeom>
              <a:avLst/>
              <a:gdLst>
                <a:gd name="T0" fmla="*/ 0 w 49"/>
                <a:gd name="T1" fmla="*/ 24 h 49"/>
                <a:gd name="T2" fmla="*/ 0 w 49"/>
                <a:gd name="T3" fmla="*/ 33 h 49"/>
                <a:gd name="T4" fmla="*/ 3 w 49"/>
                <a:gd name="T5" fmla="*/ 36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39 w 49"/>
                <a:gd name="T19" fmla="*/ 43 h 49"/>
                <a:gd name="T20" fmla="*/ 39 w 49"/>
                <a:gd name="T21" fmla="*/ 39 h 49"/>
                <a:gd name="T22" fmla="*/ 43 w 49"/>
                <a:gd name="T23" fmla="*/ 39 h 49"/>
                <a:gd name="T24" fmla="*/ 46 w 49"/>
                <a:gd name="T25" fmla="*/ 33 h 49"/>
                <a:gd name="T26" fmla="*/ 49 w 49"/>
                <a:gd name="T27" fmla="*/ 30 h 49"/>
                <a:gd name="T28" fmla="*/ 49 w 49"/>
                <a:gd name="T29" fmla="*/ 24 h 49"/>
                <a:gd name="T30" fmla="*/ 46 w 49"/>
                <a:gd name="T31" fmla="*/ 12 h 49"/>
                <a:gd name="T32" fmla="*/ 43 w 49"/>
                <a:gd name="T33" fmla="*/ 12 h 49"/>
                <a:gd name="T34" fmla="*/ 43 w 49"/>
                <a:gd name="T35" fmla="*/ 6 h 49"/>
                <a:gd name="T36" fmla="*/ 36 w 49"/>
                <a:gd name="T37" fmla="*/ 3 h 49"/>
                <a:gd name="T38" fmla="*/ 33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4 h 49"/>
                <a:gd name="T54" fmla="*/ 18 w 49"/>
                <a:gd name="T55" fmla="*/ 24 h 49"/>
                <a:gd name="T56" fmla="*/ 15 w 49"/>
                <a:gd name="T57" fmla="*/ 21 h 49"/>
                <a:gd name="T58" fmla="*/ 18 w 49"/>
                <a:gd name="T59" fmla="*/ 21 h 49"/>
                <a:gd name="T60" fmla="*/ 18 w 49"/>
                <a:gd name="T61" fmla="*/ 18 h 49"/>
                <a:gd name="T62" fmla="*/ 21 w 49"/>
                <a:gd name="T63" fmla="*/ 18 h 49"/>
                <a:gd name="T64" fmla="*/ 21 w 49"/>
                <a:gd name="T65" fmla="*/ 15 h 49"/>
                <a:gd name="T66" fmla="*/ 24 w 49"/>
                <a:gd name="T67" fmla="*/ 18 h 49"/>
                <a:gd name="T68" fmla="*/ 27 w 49"/>
                <a:gd name="T69" fmla="*/ 18 h 49"/>
                <a:gd name="T70" fmla="*/ 30 w 49"/>
                <a:gd name="T71" fmla="*/ 21 h 49"/>
                <a:gd name="T72" fmla="*/ 30 w 49"/>
                <a:gd name="T73" fmla="*/ 18 h 49"/>
                <a:gd name="T74" fmla="*/ 30 w 49"/>
                <a:gd name="T75" fmla="*/ 24 h 49"/>
                <a:gd name="T76" fmla="*/ 33 w 49"/>
                <a:gd name="T77" fmla="*/ 24 h 49"/>
                <a:gd name="T78" fmla="*/ 30 w 49"/>
                <a:gd name="T79" fmla="*/ 24 h 49"/>
                <a:gd name="T80" fmla="*/ 27 w 49"/>
                <a:gd name="T81" fmla="*/ 27 h 49"/>
                <a:gd name="T82" fmla="*/ 30 w 49"/>
                <a:gd name="T83" fmla="*/ 27 h 49"/>
                <a:gd name="T84" fmla="*/ 27 w 49"/>
                <a:gd name="T85" fmla="*/ 27 h 49"/>
                <a:gd name="T86" fmla="*/ 27 w 49"/>
                <a:gd name="T87" fmla="*/ 30 h 49"/>
                <a:gd name="T88" fmla="*/ 27 w 49"/>
                <a:gd name="T89" fmla="*/ 27 h 49"/>
                <a:gd name="T90" fmla="*/ 24 w 49"/>
                <a:gd name="T91" fmla="*/ 30 h 49"/>
                <a:gd name="T92" fmla="*/ 24 w 49"/>
                <a:gd name="T93" fmla="*/ 33 h 49"/>
                <a:gd name="T94" fmla="*/ 24 w 49"/>
                <a:gd name="T95" fmla="*/ 30 h 49"/>
                <a:gd name="T96" fmla="*/ 18 w 49"/>
                <a:gd name="T97" fmla="*/ 30 h 49"/>
                <a:gd name="T98" fmla="*/ 21 w 49"/>
                <a:gd name="T99" fmla="*/ 30 h 49"/>
                <a:gd name="T100" fmla="*/ 18 w 49"/>
                <a:gd name="T101" fmla="*/ 27 h 49"/>
                <a:gd name="T102" fmla="*/ 18 w 49"/>
                <a:gd name="T103" fmla="*/ 24 h 49"/>
                <a:gd name="T104" fmla="*/ 0 w 49"/>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4"/>
                  </a:moveTo>
                  <a:lnTo>
                    <a:pt x="0" y="33"/>
                  </a:lnTo>
                  <a:lnTo>
                    <a:pt x="3" y="36"/>
                  </a:lnTo>
                  <a:lnTo>
                    <a:pt x="6" y="43"/>
                  </a:lnTo>
                  <a:lnTo>
                    <a:pt x="12" y="43"/>
                  </a:lnTo>
                  <a:lnTo>
                    <a:pt x="12" y="46"/>
                  </a:lnTo>
                  <a:lnTo>
                    <a:pt x="24" y="49"/>
                  </a:lnTo>
                  <a:lnTo>
                    <a:pt x="30" y="49"/>
                  </a:lnTo>
                  <a:lnTo>
                    <a:pt x="33" y="46"/>
                  </a:lnTo>
                  <a:lnTo>
                    <a:pt x="39" y="43"/>
                  </a:lnTo>
                  <a:lnTo>
                    <a:pt x="39" y="39"/>
                  </a:lnTo>
                  <a:lnTo>
                    <a:pt x="43" y="39"/>
                  </a:lnTo>
                  <a:lnTo>
                    <a:pt x="46" y="33"/>
                  </a:lnTo>
                  <a:lnTo>
                    <a:pt x="49" y="30"/>
                  </a:lnTo>
                  <a:lnTo>
                    <a:pt x="49" y="24"/>
                  </a:lnTo>
                  <a:lnTo>
                    <a:pt x="46" y="12"/>
                  </a:lnTo>
                  <a:lnTo>
                    <a:pt x="43" y="12"/>
                  </a:lnTo>
                  <a:lnTo>
                    <a:pt x="43" y="6"/>
                  </a:lnTo>
                  <a:lnTo>
                    <a:pt x="36" y="3"/>
                  </a:lnTo>
                  <a:lnTo>
                    <a:pt x="33" y="0"/>
                  </a:lnTo>
                  <a:lnTo>
                    <a:pt x="24" y="0"/>
                  </a:lnTo>
                  <a:lnTo>
                    <a:pt x="9" y="3"/>
                  </a:lnTo>
                  <a:lnTo>
                    <a:pt x="9" y="6"/>
                  </a:lnTo>
                  <a:lnTo>
                    <a:pt x="6" y="6"/>
                  </a:lnTo>
                  <a:lnTo>
                    <a:pt x="6" y="9"/>
                  </a:lnTo>
                  <a:lnTo>
                    <a:pt x="3" y="9"/>
                  </a:lnTo>
                  <a:lnTo>
                    <a:pt x="0" y="24"/>
                  </a:lnTo>
                  <a:lnTo>
                    <a:pt x="18" y="24"/>
                  </a:lnTo>
                  <a:lnTo>
                    <a:pt x="15" y="21"/>
                  </a:lnTo>
                  <a:lnTo>
                    <a:pt x="18" y="21"/>
                  </a:lnTo>
                  <a:lnTo>
                    <a:pt x="18" y="18"/>
                  </a:lnTo>
                  <a:lnTo>
                    <a:pt x="21" y="18"/>
                  </a:lnTo>
                  <a:lnTo>
                    <a:pt x="21" y="15"/>
                  </a:lnTo>
                  <a:lnTo>
                    <a:pt x="24" y="18"/>
                  </a:lnTo>
                  <a:lnTo>
                    <a:pt x="27" y="18"/>
                  </a:lnTo>
                  <a:lnTo>
                    <a:pt x="30" y="21"/>
                  </a:lnTo>
                  <a:lnTo>
                    <a:pt x="30" y="18"/>
                  </a:lnTo>
                  <a:lnTo>
                    <a:pt x="30" y="24"/>
                  </a:lnTo>
                  <a:lnTo>
                    <a:pt x="33" y="24"/>
                  </a:lnTo>
                  <a:lnTo>
                    <a:pt x="30" y="24"/>
                  </a:lnTo>
                  <a:lnTo>
                    <a:pt x="27" y="27"/>
                  </a:lnTo>
                  <a:lnTo>
                    <a:pt x="30" y="27"/>
                  </a:lnTo>
                  <a:lnTo>
                    <a:pt x="27" y="27"/>
                  </a:lnTo>
                  <a:lnTo>
                    <a:pt x="27" y="30"/>
                  </a:lnTo>
                  <a:lnTo>
                    <a:pt x="27" y="27"/>
                  </a:lnTo>
                  <a:lnTo>
                    <a:pt x="24" y="30"/>
                  </a:lnTo>
                  <a:lnTo>
                    <a:pt x="24" y="33"/>
                  </a:lnTo>
                  <a:lnTo>
                    <a:pt x="24" y="30"/>
                  </a:lnTo>
                  <a:lnTo>
                    <a:pt x="18" y="30"/>
                  </a:lnTo>
                  <a:lnTo>
                    <a:pt x="21" y="30"/>
                  </a:lnTo>
                  <a:lnTo>
                    <a:pt x="18" y="27"/>
                  </a:lnTo>
                  <a:lnTo>
                    <a:pt x="18"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39" name="Oval 65"/>
            <p:cNvSpPr>
              <a:spLocks noChangeArrowheads="1"/>
            </p:cNvSpPr>
            <p:nvPr/>
          </p:nvSpPr>
          <p:spPr bwMode="auto">
            <a:xfrm>
              <a:off x="2219" y="4731"/>
              <a:ext cx="31"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0" name="Freeform 66"/>
            <p:cNvSpPr>
              <a:spLocks/>
            </p:cNvSpPr>
            <p:nvPr/>
          </p:nvSpPr>
          <p:spPr bwMode="auto">
            <a:xfrm>
              <a:off x="2210" y="4722"/>
              <a:ext cx="46" cy="49"/>
            </a:xfrm>
            <a:custGeom>
              <a:avLst/>
              <a:gdLst>
                <a:gd name="T0" fmla="*/ 0 w 46"/>
                <a:gd name="T1" fmla="*/ 24 h 49"/>
                <a:gd name="T2" fmla="*/ 3 w 46"/>
                <a:gd name="T3" fmla="*/ 40 h 49"/>
                <a:gd name="T4" fmla="*/ 6 w 46"/>
                <a:gd name="T5" fmla="*/ 40 h 49"/>
                <a:gd name="T6" fmla="*/ 6 w 46"/>
                <a:gd name="T7" fmla="*/ 43 h 49"/>
                <a:gd name="T8" fmla="*/ 12 w 46"/>
                <a:gd name="T9" fmla="*/ 46 h 49"/>
                <a:gd name="T10" fmla="*/ 15 w 46"/>
                <a:gd name="T11" fmla="*/ 49 h 49"/>
                <a:gd name="T12" fmla="*/ 27 w 46"/>
                <a:gd name="T13" fmla="*/ 49 h 49"/>
                <a:gd name="T14" fmla="*/ 30 w 46"/>
                <a:gd name="T15" fmla="*/ 46 h 49"/>
                <a:gd name="T16" fmla="*/ 36 w 46"/>
                <a:gd name="T17" fmla="*/ 43 h 49"/>
                <a:gd name="T18" fmla="*/ 36 w 46"/>
                <a:gd name="T19" fmla="*/ 40 h 49"/>
                <a:gd name="T20" fmla="*/ 40 w 46"/>
                <a:gd name="T21" fmla="*/ 40 h 49"/>
                <a:gd name="T22" fmla="*/ 43 w 46"/>
                <a:gd name="T23" fmla="*/ 34 h 49"/>
                <a:gd name="T24" fmla="*/ 46 w 46"/>
                <a:gd name="T25" fmla="*/ 31 h 49"/>
                <a:gd name="T26" fmla="*/ 46 w 46"/>
                <a:gd name="T27" fmla="*/ 24 h 49"/>
                <a:gd name="T28" fmla="*/ 43 w 46"/>
                <a:gd name="T29" fmla="*/ 12 h 49"/>
                <a:gd name="T30" fmla="*/ 40 w 46"/>
                <a:gd name="T31" fmla="*/ 12 h 49"/>
                <a:gd name="T32" fmla="*/ 40 w 46"/>
                <a:gd name="T33" fmla="*/ 6 h 49"/>
                <a:gd name="T34" fmla="*/ 33 w 46"/>
                <a:gd name="T35" fmla="*/ 3 h 49"/>
                <a:gd name="T36" fmla="*/ 30 w 46"/>
                <a:gd name="T37" fmla="*/ 0 h 49"/>
                <a:gd name="T38" fmla="*/ 21 w 46"/>
                <a:gd name="T39" fmla="*/ 0 h 49"/>
                <a:gd name="T40" fmla="*/ 9 w 46"/>
                <a:gd name="T41" fmla="*/ 3 h 49"/>
                <a:gd name="T42" fmla="*/ 9 w 46"/>
                <a:gd name="T43" fmla="*/ 6 h 49"/>
                <a:gd name="T44" fmla="*/ 6 w 46"/>
                <a:gd name="T45" fmla="*/ 6 h 49"/>
                <a:gd name="T46" fmla="*/ 6 w 46"/>
                <a:gd name="T47" fmla="*/ 9 h 49"/>
                <a:gd name="T48" fmla="*/ 3 w 46"/>
                <a:gd name="T49" fmla="*/ 9 h 49"/>
                <a:gd name="T50" fmla="*/ 0 w 46"/>
                <a:gd name="T51" fmla="*/ 24 h 49"/>
                <a:gd name="T52" fmla="*/ 18 w 46"/>
                <a:gd name="T53" fmla="*/ 24 h 49"/>
                <a:gd name="T54" fmla="*/ 15 w 46"/>
                <a:gd name="T55" fmla="*/ 21 h 49"/>
                <a:gd name="T56" fmla="*/ 18 w 46"/>
                <a:gd name="T57" fmla="*/ 21 h 49"/>
                <a:gd name="T58" fmla="*/ 18 w 46"/>
                <a:gd name="T59" fmla="*/ 18 h 49"/>
                <a:gd name="T60" fmla="*/ 21 w 46"/>
                <a:gd name="T61" fmla="*/ 18 h 49"/>
                <a:gd name="T62" fmla="*/ 21 w 46"/>
                <a:gd name="T63" fmla="*/ 15 h 49"/>
                <a:gd name="T64" fmla="*/ 21 w 46"/>
                <a:gd name="T65" fmla="*/ 18 h 49"/>
                <a:gd name="T66" fmla="*/ 24 w 46"/>
                <a:gd name="T67" fmla="*/ 18 h 49"/>
                <a:gd name="T68" fmla="*/ 27 w 46"/>
                <a:gd name="T69" fmla="*/ 21 h 49"/>
                <a:gd name="T70" fmla="*/ 27 w 46"/>
                <a:gd name="T71" fmla="*/ 18 h 49"/>
                <a:gd name="T72" fmla="*/ 27 w 46"/>
                <a:gd name="T73" fmla="*/ 24 h 49"/>
                <a:gd name="T74" fmla="*/ 30 w 46"/>
                <a:gd name="T75" fmla="*/ 24 h 49"/>
                <a:gd name="T76" fmla="*/ 27 w 46"/>
                <a:gd name="T77" fmla="*/ 24 h 49"/>
                <a:gd name="T78" fmla="*/ 24 w 46"/>
                <a:gd name="T79" fmla="*/ 27 h 49"/>
                <a:gd name="T80" fmla="*/ 27 w 46"/>
                <a:gd name="T81" fmla="*/ 27 h 49"/>
                <a:gd name="T82" fmla="*/ 24 w 46"/>
                <a:gd name="T83" fmla="*/ 27 h 49"/>
                <a:gd name="T84" fmla="*/ 24 w 46"/>
                <a:gd name="T85" fmla="*/ 31 h 49"/>
                <a:gd name="T86" fmla="*/ 24 w 46"/>
                <a:gd name="T87" fmla="*/ 27 h 49"/>
                <a:gd name="T88" fmla="*/ 21 w 46"/>
                <a:gd name="T89" fmla="*/ 31 h 49"/>
                <a:gd name="T90" fmla="*/ 18 w 46"/>
                <a:gd name="T91" fmla="*/ 27 h 49"/>
                <a:gd name="T92" fmla="*/ 18 w 46"/>
                <a:gd name="T93" fmla="*/ 31 h 49"/>
                <a:gd name="T94" fmla="*/ 18 w 46"/>
                <a:gd name="T95" fmla="*/ 27 h 49"/>
                <a:gd name="T96" fmla="*/ 15 w 46"/>
                <a:gd name="T97" fmla="*/ 27 h 49"/>
                <a:gd name="T98" fmla="*/ 18 w 46"/>
                <a:gd name="T99" fmla="*/ 24 h 49"/>
                <a:gd name="T100" fmla="*/ 0 w 46"/>
                <a:gd name="T101" fmla="*/ 24 h 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49"/>
                <a:gd name="T155" fmla="*/ 46 w 46"/>
                <a:gd name="T156" fmla="*/ 49 h 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49">
                  <a:moveTo>
                    <a:pt x="0" y="24"/>
                  </a:moveTo>
                  <a:lnTo>
                    <a:pt x="3" y="40"/>
                  </a:lnTo>
                  <a:lnTo>
                    <a:pt x="6" y="40"/>
                  </a:lnTo>
                  <a:lnTo>
                    <a:pt x="6" y="43"/>
                  </a:lnTo>
                  <a:lnTo>
                    <a:pt x="12" y="46"/>
                  </a:lnTo>
                  <a:lnTo>
                    <a:pt x="15" y="49"/>
                  </a:lnTo>
                  <a:lnTo>
                    <a:pt x="27" y="49"/>
                  </a:lnTo>
                  <a:lnTo>
                    <a:pt x="30" y="46"/>
                  </a:lnTo>
                  <a:lnTo>
                    <a:pt x="36" y="43"/>
                  </a:lnTo>
                  <a:lnTo>
                    <a:pt x="36" y="40"/>
                  </a:lnTo>
                  <a:lnTo>
                    <a:pt x="40" y="40"/>
                  </a:lnTo>
                  <a:lnTo>
                    <a:pt x="43" y="34"/>
                  </a:lnTo>
                  <a:lnTo>
                    <a:pt x="46" y="31"/>
                  </a:lnTo>
                  <a:lnTo>
                    <a:pt x="46" y="24"/>
                  </a:lnTo>
                  <a:lnTo>
                    <a:pt x="43" y="12"/>
                  </a:lnTo>
                  <a:lnTo>
                    <a:pt x="40" y="12"/>
                  </a:lnTo>
                  <a:lnTo>
                    <a:pt x="40" y="6"/>
                  </a:lnTo>
                  <a:lnTo>
                    <a:pt x="33" y="3"/>
                  </a:lnTo>
                  <a:lnTo>
                    <a:pt x="30" y="0"/>
                  </a:lnTo>
                  <a:lnTo>
                    <a:pt x="21" y="0"/>
                  </a:lnTo>
                  <a:lnTo>
                    <a:pt x="9" y="3"/>
                  </a:lnTo>
                  <a:lnTo>
                    <a:pt x="9" y="6"/>
                  </a:lnTo>
                  <a:lnTo>
                    <a:pt x="6" y="6"/>
                  </a:lnTo>
                  <a:lnTo>
                    <a:pt x="6" y="9"/>
                  </a:lnTo>
                  <a:lnTo>
                    <a:pt x="3" y="9"/>
                  </a:lnTo>
                  <a:lnTo>
                    <a:pt x="0" y="24"/>
                  </a:lnTo>
                  <a:lnTo>
                    <a:pt x="18" y="24"/>
                  </a:lnTo>
                  <a:lnTo>
                    <a:pt x="15" y="21"/>
                  </a:lnTo>
                  <a:lnTo>
                    <a:pt x="18" y="21"/>
                  </a:lnTo>
                  <a:lnTo>
                    <a:pt x="18" y="18"/>
                  </a:lnTo>
                  <a:lnTo>
                    <a:pt x="21" y="18"/>
                  </a:lnTo>
                  <a:lnTo>
                    <a:pt x="21" y="15"/>
                  </a:lnTo>
                  <a:lnTo>
                    <a:pt x="21" y="18"/>
                  </a:lnTo>
                  <a:lnTo>
                    <a:pt x="24" y="18"/>
                  </a:lnTo>
                  <a:lnTo>
                    <a:pt x="27" y="21"/>
                  </a:lnTo>
                  <a:lnTo>
                    <a:pt x="27" y="18"/>
                  </a:lnTo>
                  <a:lnTo>
                    <a:pt x="27" y="24"/>
                  </a:lnTo>
                  <a:lnTo>
                    <a:pt x="30" y="24"/>
                  </a:lnTo>
                  <a:lnTo>
                    <a:pt x="27" y="24"/>
                  </a:lnTo>
                  <a:lnTo>
                    <a:pt x="24" y="27"/>
                  </a:lnTo>
                  <a:lnTo>
                    <a:pt x="27" y="27"/>
                  </a:lnTo>
                  <a:lnTo>
                    <a:pt x="24" y="27"/>
                  </a:lnTo>
                  <a:lnTo>
                    <a:pt x="24" y="31"/>
                  </a:lnTo>
                  <a:lnTo>
                    <a:pt x="24" y="27"/>
                  </a:lnTo>
                  <a:lnTo>
                    <a:pt x="21" y="31"/>
                  </a:lnTo>
                  <a:lnTo>
                    <a:pt x="18" y="27"/>
                  </a:lnTo>
                  <a:lnTo>
                    <a:pt x="18" y="31"/>
                  </a:lnTo>
                  <a:lnTo>
                    <a:pt x="18" y="27"/>
                  </a:lnTo>
                  <a:lnTo>
                    <a:pt x="15" y="27"/>
                  </a:lnTo>
                  <a:lnTo>
                    <a:pt x="18"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1" name="Oval 67"/>
            <p:cNvSpPr>
              <a:spLocks noChangeArrowheads="1"/>
            </p:cNvSpPr>
            <p:nvPr/>
          </p:nvSpPr>
          <p:spPr bwMode="auto">
            <a:xfrm>
              <a:off x="2360" y="4575"/>
              <a:ext cx="33"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2" name="Freeform 68"/>
            <p:cNvSpPr>
              <a:spLocks/>
            </p:cNvSpPr>
            <p:nvPr/>
          </p:nvSpPr>
          <p:spPr bwMode="auto">
            <a:xfrm>
              <a:off x="2351" y="4566"/>
              <a:ext cx="49" cy="49"/>
            </a:xfrm>
            <a:custGeom>
              <a:avLst/>
              <a:gdLst>
                <a:gd name="T0" fmla="*/ 0 w 49"/>
                <a:gd name="T1" fmla="*/ 24 h 49"/>
                <a:gd name="T2" fmla="*/ 0 w 49"/>
                <a:gd name="T3" fmla="*/ 33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39 w 49"/>
                <a:gd name="T19" fmla="*/ 43 h 49"/>
                <a:gd name="T20" fmla="*/ 39 w 49"/>
                <a:gd name="T21" fmla="*/ 40 h 49"/>
                <a:gd name="T22" fmla="*/ 42 w 49"/>
                <a:gd name="T23" fmla="*/ 40 h 49"/>
                <a:gd name="T24" fmla="*/ 45 w 49"/>
                <a:gd name="T25" fmla="*/ 33 h 49"/>
                <a:gd name="T26" fmla="*/ 49 w 49"/>
                <a:gd name="T27" fmla="*/ 30 h 49"/>
                <a:gd name="T28" fmla="*/ 49 w 49"/>
                <a:gd name="T29" fmla="*/ 24 h 49"/>
                <a:gd name="T30" fmla="*/ 45 w 49"/>
                <a:gd name="T31" fmla="*/ 12 h 49"/>
                <a:gd name="T32" fmla="*/ 42 w 49"/>
                <a:gd name="T33" fmla="*/ 12 h 49"/>
                <a:gd name="T34" fmla="*/ 42 w 49"/>
                <a:gd name="T35" fmla="*/ 6 h 49"/>
                <a:gd name="T36" fmla="*/ 36 w 49"/>
                <a:gd name="T37" fmla="*/ 3 h 49"/>
                <a:gd name="T38" fmla="*/ 33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4 h 49"/>
                <a:gd name="T54" fmla="*/ 18 w 49"/>
                <a:gd name="T55" fmla="*/ 24 h 49"/>
                <a:gd name="T56" fmla="*/ 15 w 49"/>
                <a:gd name="T57" fmla="*/ 21 h 49"/>
                <a:gd name="T58" fmla="*/ 18 w 49"/>
                <a:gd name="T59" fmla="*/ 21 h 49"/>
                <a:gd name="T60" fmla="*/ 18 w 49"/>
                <a:gd name="T61" fmla="*/ 18 h 49"/>
                <a:gd name="T62" fmla="*/ 21 w 49"/>
                <a:gd name="T63" fmla="*/ 18 h 49"/>
                <a:gd name="T64" fmla="*/ 21 w 49"/>
                <a:gd name="T65" fmla="*/ 15 h 49"/>
                <a:gd name="T66" fmla="*/ 24 w 49"/>
                <a:gd name="T67" fmla="*/ 18 h 49"/>
                <a:gd name="T68" fmla="*/ 27 w 49"/>
                <a:gd name="T69" fmla="*/ 18 h 49"/>
                <a:gd name="T70" fmla="*/ 30 w 49"/>
                <a:gd name="T71" fmla="*/ 21 h 49"/>
                <a:gd name="T72" fmla="*/ 30 w 49"/>
                <a:gd name="T73" fmla="*/ 18 h 49"/>
                <a:gd name="T74" fmla="*/ 30 w 49"/>
                <a:gd name="T75" fmla="*/ 24 h 49"/>
                <a:gd name="T76" fmla="*/ 33 w 49"/>
                <a:gd name="T77" fmla="*/ 24 h 49"/>
                <a:gd name="T78" fmla="*/ 30 w 49"/>
                <a:gd name="T79" fmla="*/ 24 h 49"/>
                <a:gd name="T80" fmla="*/ 27 w 49"/>
                <a:gd name="T81" fmla="*/ 27 h 49"/>
                <a:gd name="T82" fmla="*/ 30 w 49"/>
                <a:gd name="T83" fmla="*/ 27 h 49"/>
                <a:gd name="T84" fmla="*/ 27 w 49"/>
                <a:gd name="T85" fmla="*/ 27 h 49"/>
                <a:gd name="T86" fmla="*/ 27 w 49"/>
                <a:gd name="T87" fmla="*/ 30 h 49"/>
                <a:gd name="T88" fmla="*/ 27 w 49"/>
                <a:gd name="T89" fmla="*/ 27 h 49"/>
                <a:gd name="T90" fmla="*/ 24 w 49"/>
                <a:gd name="T91" fmla="*/ 30 h 49"/>
                <a:gd name="T92" fmla="*/ 24 w 49"/>
                <a:gd name="T93" fmla="*/ 33 h 49"/>
                <a:gd name="T94" fmla="*/ 24 w 49"/>
                <a:gd name="T95" fmla="*/ 30 h 49"/>
                <a:gd name="T96" fmla="*/ 18 w 49"/>
                <a:gd name="T97" fmla="*/ 30 h 49"/>
                <a:gd name="T98" fmla="*/ 21 w 49"/>
                <a:gd name="T99" fmla="*/ 30 h 49"/>
                <a:gd name="T100" fmla="*/ 18 w 49"/>
                <a:gd name="T101" fmla="*/ 27 h 49"/>
                <a:gd name="T102" fmla="*/ 18 w 49"/>
                <a:gd name="T103" fmla="*/ 24 h 49"/>
                <a:gd name="T104" fmla="*/ 0 w 49"/>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4"/>
                  </a:moveTo>
                  <a:lnTo>
                    <a:pt x="0" y="33"/>
                  </a:lnTo>
                  <a:lnTo>
                    <a:pt x="3" y="37"/>
                  </a:lnTo>
                  <a:lnTo>
                    <a:pt x="6" y="43"/>
                  </a:lnTo>
                  <a:lnTo>
                    <a:pt x="12" y="43"/>
                  </a:lnTo>
                  <a:lnTo>
                    <a:pt x="12" y="46"/>
                  </a:lnTo>
                  <a:lnTo>
                    <a:pt x="24" y="49"/>
                  </a:lnTo>
                  <a:lnTo>
                    <a:pt x="30" y="49"/>
                  </a:lnTo>
                  <a:lnTo>
                    <a:pt x="33" y="46"/>
                  </a:lnTo>
                  <a:lnTo>
                    <a:pt x="39" y="43"/>
                  </a:lnTo>
                  <a:lnTo>
                    <a:pt x="39" y="40"/>
                  </a:lnTo>
                  <a:lnTo>
                    <a:pt x="42" y="40"/>
                  </a:lnTo>
                  <a:lnTo>
                    <a:pt x="45" y="33"/>
                  </a:lnTo>
                  <a:lnTo>
                    <a:pt x="49" y="30"/>
                  </a:lnTo>
                  <a:lnTo>
                    <a:pt x="49" y="24"/>
                  </a:lnTo>
                  <a:lnTo>
                    <a:pt x="45" y="12"/>
                  </a:lnTo>
                  <a:lnTo>
                    <a:pt x="42" y="12"/>
                  </a:lnTo>
                  <a:lnTo>
                    <a:pt x="42" y="6"/>
                  </a:lnTo>
                  <a:lnTo>
                    <a:pt x="36" y="3"/>
                  </a:lnTo>
                  <a:lnTo>
                    <a:pt x="33" y="0"/>
                  </a:lnTo>
                  <a:lnTo>
                    <a:pt x="24" y="0"/>
                  </a:lnTo>
                  <a:lnTo>
                    <a:pt x="9" y="3"/>
                  </a:lnTo>
                  <a:lnTo>
                    <a:pt x="9" y="6"/>
                  </a:lnTo>
                  <a:lnTo>
                    <a:pt x="6" y="6"/>
                  </a:lnTo>
                  <a:lnTo>
                    <a:pt x="6" y="9"/>
                  </a:lnTo>
                  <a:lnTo>
                    <a:pt x="3" y="9"/>
                  </a:lnTo>
                  <a:lnTo>
                    <a:pt x="0" y="24"/>
                  </a:lnTo>
                  <a:lnTo>
                    <a:pt x="18" y="24"/>
                  </a:lnTo>
                  <a:lnTo>
                    <a:pt x="15" y="21"/>
                  </a:lnTo>
                  <a:lnTo>
                    <a:pt x="18" y="21"/>
                  </a:lnTo>
                  <a:lnTo>
                    <a:pt x="18" y="18"/>
                  </a:lnTo>
                  <a:lnTo>
                    <a:pt x="21" y="18"/>
                  </a:lnTo>
                  <a:lnTo>
                    <a:pt x="21" y="15"/>
                  </a:lnTo>
                  <a:lnTo>
                    <a:pt x="24" y="18"/>
                  </a:lnTo>
                  <a:lnTo>
                    <a:pt x="27" y="18"/>
                  </a:lnTo>
                  <a:lnTo>
                    <a:pt x="30" y="21"/>
                  </a:lnTo>
                  <a:lnTo>
                    <a:pt x="30" y="18"/>
                  </a:lnTo>
                  <a:lnTo>
                    <a:pt x="30" y="24"/>
                  </a:lnTo>
                  <a:lnTo>
                    <a:pt x="33" y="24"/>
                  </a:lnTo>
                  <a:lnTo>
                    <a:pt x="30" y="24"/>
                  </a:lnTo>
                  <a:lnTo>
                    <a:pt x="27" y="27"/>
                  </a:lnTo>
                  <a:lnTo>
                    <a:pt x="30" y="27"/>
                  </a:lnTo>
                  <a:lnTo>
                    <a:pt x="27" y="27"/>
                  </a:lnTo>
                  <a:lnTo>
                    <a:pt x="27" y="30"/>
                  </a:lnTo>
                  <a:lnTo>
                    <a:pt x="27" y="27"/>
                  </a:lnTo>
                  <a:lnTo>
                    <a:pt x="24" y="30"/>
                  </a:lnTo>
                  <a:lnTo>
                    <a:pt x="24" y="33"/>
                  </a:lnTo>
                  <a:lnTo>
                    <a:pt x="24" y="30"/>
                  </a:lnTo>
                  <a:lnTo>
                    <a:pt x="18" y="30"/>
                  </a:lnTo>
                  <a:lnTo>
                    <a:pt x="21" y="30"/>
                  </a:lnTo>
                  <a:lnTo>
                    <a:pt x="18" y="27"/>
                  </a:lnTo>
                  <a:lnTo>
                    <a:pt x="18"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3" name="Oval 69"/>
            <p:cNvSpPr>
              <a:spLocks noChangeArrowheads="1"/>
            </p:cNvSpPr>
            <p:nvPr/>
          </p:nvSpPr>
          <p:spPr bwMode="auto">
            <a:xfrm>
              <a:off x="2522" y="4550"/>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4" name="Freeform 70"/>
            <p:cNvSpPr>
              <a:spLocks/>
            </p:cNvSpPr>
            <p:nvPr/>
          </p:nvSpPr>
          <p:spPr bwMode="auto">
            <a:xfrm>
              <a:off x="2513" y="4541"/>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3 h 49"/>
                <a:gd name="T32" fmla="*/ 43 w 49"/>
                <a:gd name="T33" fmla="*/ 13 h 49"/>
                <a:gd name="T34" fmla="*/ 43 w 49"/>
                <a:gd name="T35" fmla="*/ 6 h 49"/>
                <a:gd name="T36" fmla="*/ 37 w 49"/>
                <a:gd name="T37" fmla="*/ 3 h 49"/>
                <a:gd name="T38" fmla="*/ 33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8 w 49"/>
                <a:gd name="T55" fmla="*/ 25 h 49"/>
                <a:gd name="T56" fmla="*/ 15 w 49"/>
                <a:gd name="T57" fmla="*/ 22 h 49"/>
                <a:gd name="T58" fmla="*/ 18 w 49"/>
                <a:gd name="T59" fmla="*/ 22 h 49"/>
                <a:gd name="T60" fmla="*/ 18 w 49"/>
                <a:gd name="T61" fmla="*/ 19 h 49"/>
                <a:gd name="T62" fmla="*/ 21 w 49"/>
                <a:gd name="T63" fmla="*/ 19 h 49"/>
                <a:gd name="T64" fmla="*/ 21 w 49"/>
                <a:gd name="T65" fmla="*/ 16 h 49"/>
                <a:gd name="T66" fmla="*/ 24 w 49"/>
                <a:gd name="T67" fmla="*/ 19 h 49"/>
                <a:gd name="T68" fmla="*/ 27 w 49"/>
                <a:gd name="T69" fmla="*/ 19 h 49"/>
                <a:gd name="T70" fmla="*/ 30 w 49"/>
                <a:gd name="T71" fmla="*/ 22 h 49"/>
                <a:gd name="T72" fmla="*/ 30 w 49"/>
                <a:gd name="T73" fmla="*/ 19 h 49"/>
                <a:gd name="T74" fmla="*/ 30 w 49"/>
                <a:gd name="T75" fmla="*/ 25 h 49"/>
                <a:gd name="T76" fmla="*/ 33 w 49"/>
                <a:gd name="T77" fmla="*/ 25 h 49"/>
                <a:gd name="T78" fmla="*/ 30 w 49"/>
                <a:gd name="T79" fmla="*/ 25 h 49"/>
                <a:gd name="T80" fmla="*/ 27 w 49"/>
                <a:gd name="T81" fmla="*/ 28 h 49"/>
                <a:gd name="T82" fmla="*/ 30 w 49"/>
                <a:gd name="T83" fmla="*/ 28 h 49"/>
                <a:gd name="T84" fmla="*/ 27 w 49"/>
                <a:gd name="T85" fmla="*/ 28 h 49"/>
                <a:gd name="T86" fmla="*/ 27 w 49"/>
                <a:gd name="T87" fmla="*/ 31 h 49"/>
                <a:gd name="T88" fmla="*/ 27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0" y="49"/>
                  </a:lnTo>
                  <a:lnTo>
                    <a:pt x="33" y="46"/>
                  </a:lnTo>
                  <a:lnTo>
                    <a:pt x="40" y="43"/>
                  </a:lnTo>
                  <a:lnTo>
                    <a:pt x="40" y="40"/>
                  </a:lnTo>
                  <a:lnTo>
                    <a:pt x="43" y="40"/>
                  </a:lnTo>
                  <a:lnTo>
                    <a:pt x="46" y="34"/>
                  </a:lnTo>
                  <a:lnTo>
                    <a:pt x="49" y="31"/>
                  </a:lnTo>
                  <a:lnTo>
                    <a:pt x="49" y="25"/>
                  </a:lnTo>
                  <a:lnTo>
                    <a:pt x="46" y="13"/>
                  </a:lnTo>
                  <a:lnTo>
                    <a:pt x="43" y="13"/>
                  </a:lnTo>
                  <a:lnTo>
                    <a:pt x="43" y="6"/>
                  </a:lnTo>
                  <a:lnTo>
                    <a:pt x="37" y="3"/>
                  </a:lnTo>
                  <a:lnTo>
                    <a:pt x="33" y="0"/>
                  </a:lnTo>
                  <a:lnTo>
                    <a:pt x="24" y="0"/>
                  </a:lnTo>
                  <a:lnTo>
                    <a:pt x="9" y="3"/>
                  </a:lnTo>
                  <a:lnTo>
                    <a:pt x="9" y="6"/>
                  </a:lnTo>
                  <a:lnTo>
                    <a:pt x="6" y="6"/>
                  </a:lnTo>
                  <a:lnTo>
                    <a:pt x="6" y="9"/>
                  </a:lnTo>
                  <a:lnTo>
                    <a:pt x="3" y="9"/>
                  </a:lnTo>
                  <a:lnTo>
                    <a:pt x="0" y="25"/>
                  </a:lnTo>
                  <a:lnTo>
                    <a:pt x="18" y="25"/>
                  </a:lnTo>
                  <a:lnTo>
                    <a:pt x="15" y="22"/>
                  </a:lnTo>
                  <a:lnTo>
                    <a:pt x="18" y="22"/>
                  </a:lnTo>
                  <a:lnTo>
                    <a:pt x="18" y="19"/>
                  </a:lnTo>
                  <a:lnTo>
                    <a:pt x="21" y="19"/>
                  </a:lnTo>
                  <a:lnTo>
                    <a:pt x="21" y="16"/>
                  </a:lnTo>
                  <a:lnTo>
                    <a:pt x="24" y="19"/>
                  </a:lnTo>
                  <a:lnTo>
                    <a:pt x="27" y="19"/>
                  </a:lnTo>
                  <a:lnTo>
                    <a:pt x="30" y="22"/>
                  </a:lnTo>
                  <a:lnTo>
                    <a:pt x="30" y="19"/>
                  </a:lnTo>
                  <a:lnTo>
                    <a:pt x="30" y="25"/>
                  </a:lnTo>
                  <a:lnTo>
                    <a:pt x="33" y="25"/>
                  </a:lnTo>
                  <a:lnTo>
                    <a:pt x="30" y="25"/>
                  </a:lnTo>
                  <a:lnTo>
                    <a:pt x="27" y="28"/>
                  </a:lnTo>
                  <a:lnTo>
                    <a:pt x="30" y="28"/>
                  </a:lnTo>
                  <a:lnTo>
                    <a:pt x="27" y="28"/>
                  </a:lnTo>
                  <a:lnTo>
                    <a:pt x="27" y="31"/>
                  </a:lnTo>
                  <a:lnTo>
                    <a:pt x="27" y="28"/>
                  </a:lnTo>
                  <a:lnTo>
                    <a:pt x="24" y="31"/>
                  </a:lnTo>
                  <a:lnTo>
                    <a:pt x="24" y="34"/>
                  </a:lnTo>
                  <a:lnTo>
                    <a:pt x="24" y="31"/>
                  </a:lnTo>
                  <a:lnTo>
                    <a:pt x="18" y="31"/>
                  </a:lnTo>
                  <a:lnTo>
                    <a:pt x="21" y="31"/>
                  </a:lnTo>
                  <a:lnTo>
                    <a:pt x="18"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5" name="Oval 71"/>
            <p:cNvSpPr>
              <a:spLocks noChangeArrowheads="1"/>
            </p:cNvSpPr>
            <p:nvPr/>
          </p:nvSpPr>
          <p:spPr bwMode="auto">
            <a:xfrm>
              <a:off x="2062" y="4761"/>
              <a:ext cx="33"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6" name="Freeform 72"/>
            <p:cNvSpPr>
              <a:spLocks/>
            </p:cNvSpPr>
            <p:nvPr/>
          </p:nvSpPr>
          <p:spPr bwMode="auto">
            <a:xfrm>
              <a:off x="2053" y="4752"/>
              <a:ext cx="49" cy="49"/>
            </a:xfrm>
            <a:custGeom>
              <a:avLst/>
              <a:gdLst>
                <a:gd name="T0" fmla="*/ 0 w 49"/>
                <a:gd name="T1" fmla="*/ 24 h 49"/>
                <a:gd name="T2" fmla="*/ 0 w 49"/>
                <a:gd name="T3" fmla="*/ 33 h 49"/>
                <a:gd name="T4" fmla="*/ 3 w 49"/>
                <a:gd name="T5" fmla="*/ 36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39 w 49"/>
                <a:gd name="T19" fmla="*/ 43 h 49"/>
                <a:gd name="T20" fmla="*/ 39 w 49"/>
                <a:gd name="T21" fmla="*/ 39 h 49"/>
                <a:gd name="T22" fmla="*/ 42 w 49"/>
                <a:gd name="T23" fmla="*/ 39 h 49"/>
                <a:gd name="T24" fmla="*/ 46 w 49"/>
                <a:gd name="T25" fmla="*/ 33 h 49"/>
                <a:gd name="T26" fmla="*/ 49 w 49"/>
                <a:gd name="T27" fmla="*/ 30 h 49"/>
                <a:gd name="T28" fmla="*/ 49 w 49"/>
                <a:gd name="T29" fmla="*/ 24 h 49"/>
                <a:gd name="T30" fmla="*/ 46 w 49"/>
                <a:gd name="T31" fmla="*/ 12 h 49"/>
                <a:gd name="T32" fmla="*/ 42 w 49"/>
                <a:gd name="T33" fmla="*/ 12 h 49"/>
                <a:gd name="T34" fmla="*/ 42 w 49"/>
                <a:gd name="T35" fmla="*/ 6 h 49"/>
                <a:gd name="T36" fmla="*/ 36 w 49"/>
                <a:gd name="T37" fmla="*/ 3 h 49"/>
                <a:gd name="T38" fmla="*/ 33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4 h 49"/>
                <a:gd name="T54" fmla="*/ 18 w 49"/>
                <a:gd name="T55" fmla="*/ 24 h 49"/>
                <a:gd name="T56" fmla="*/ 15 w 49"/>
                <a:gd name="T57" fmla="*/ 21 h 49"/>
                <a:gd name="T58" fmla="*/ 18 w 49"/>
                <a:gd name="T59" fmla="*/ 21 h 49"/>
                <a:gd name="T60" fmla="*/ 18 w 49"/>
                <a:gd name="T61" fmla="*/ 18 h 49"/>
                <a:gd name="T62" fmla="*/ 21 w 49"/>
                <a:gd name="T63" fmla="*/ 18 h 49"/>
                <a:gd name="T64" fmla="*/ 21 w 49"/>
                <a:gd name="T65" fmla="*/ 15 h 49"/>
                <a:gd name="T66" fmla="*/ 24 w 49"/>
                <a:gd name="T67" fmla="*/ 18 h 49"/>
                <a:gd name="T68" fmla="*/ 27 w 49"/>
                <a:gd name="T69" fmla="*/ 18 h 49"/>
                <a:gd name="T70" fmla="*/ 30 w 49"/>
                <a:gd name="T71" fmla="*/ 21 h 49"/>
                <a:gd name="T72" fmla="*/ 30 w 49"/>
                <a:gd name="T73" fmla="*/ 18 h 49"/>
                <a:gd name="T74" fmla="*/ 30 w 49"/>
                <a:gd name="T75" fmla="*/ 24 h 49"/>
                <a:gd name="T76" fmla="*/ 33 w 49"/>
                <a:gd name="T77" fmla="*/ 24 h 49"/>
                <a:gd name="T78" fmla="*/ 30 w 49"/>
                <a:gd name="T79" fmla="*/ 24 h 49"/>
                <a:gd name="T80" fmla="*/ 27 w 49"/>
                <a:gd name="T81" fmla="*/ 27 h 49"/>
                <a:gd name="T82" fmla="*/ 30 w 49"/>
                <a:gd name="T83" fmla="*/ 27 h 49"/>
                <a:gd name="T84" fmla="*/ 27 w 49"/>
                <a:gd name="T85" fmla="*/ 27 h 49"/>
                <a:gd name="T86" fmla="*/ 27 w 49"/>
                <a:gd name="T87" fmla="*/ 30 h 49"/>
                <a:gd name="T88" fmla="*/ 27 w 49"/>
                <a:gd name="T89" fmla="*/ 27 h 49"/>
                <a:gd name="T90" fmla="*/ 24 w 49"/>
                <a:gd name="T91" fmla="*/ 30 h 49"/>
                <a:gd name="T92" fmla="*/ 24 w 49"/>
                <a:gd name="T93" fmla="*/ 33 h 49"/>
                <a:gd name="T94" fmla="*/ 24 w 49"/>
                <a:gd name="T95" fmla="*/ 30 h 49"/>
                <a:gd name="T96" fmla="*/ 18 w 49"/>
                <a:gd name="T97" fmla="*/ 30 h 49"/>
                <a:gd name="T98" fmla="*/ 21 w 49"/>
                <a:gd name="T99" fmla="*/ 30 h 49"/>
                <a:gd name="T100" fmla="*/ 18 w 49"/>
                <a:gd name="T101" fmla="*/ 27 h 49"/>
                <a:gd name="T102" fmla="*/ 18 w 49"/>
                <a:gd name="T103" fmla="*/ 24 h 49"/>
                <a:gd name="T104" fmla="*/ 0 w 49"/>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4"/>
                  </a:moveTo>
                  <a:lnTo>
                    <a:pt x="0" y="33"/>
                  </a:lnTo>
                  <a:lnTo>
                    <a:pt x="3" y="36"/>
                  </a:lnTo>
                  <a:lnTo>
                    <a:pt x="6" y="43"/>
                  </a:lnTo>
                  <a:lnTo>
                    <a:pt x="12" y="43"/>
                  </a:lnTo>
                  <a:lnTo>
                    <a:pt x="12" y="46"/>
                  </a:lnTo>
                  <a:lnTo>
                    <a:pt x="24" y="49"/>
                  </a:lnTo>
                  <a:lnTo>
                    <a:pt x="30" y="49"/>
                  </a:lnTo>
                  <a:lnTo>
                    <a:pt x="33" y="46"/>
                  </a:lnTo>
                  <a:lnTo>
                    <a:pt x="39" y="43"/>
                  </a:lnTo>
                  <a:lnTo>
                    <a:pt x="39" y="39"/>
                  </a:lnTo>
                  <a:lnTo>
                    <a:pt x="42" y="39"/>
                  </a:lnTo>
                  <a:lnTo>
                    <a:pt x="46" y="33"/>
                  </a:lnTo>
                  <a:lnTo>
                    <a:pt x="49" y="30"/>
                  </a:lnTo>
                  <a:lnTo>
                    <a:pt x="49" y="24"/>
                  </a:lnTo>
                  <a:lnTo>
                    <a:pt x="46" y="12"/>
                  </a:lnTo>
                  <a:lnTo>
                    <a:pt x="42" y="12"/>
                  </a:lnTo>
                  <a:lnTo>
                    <a:pt x="42" y="6"/>
                  </a:lnTo>
                  <a:lnTo>
                    <a:pt x="36" y="3"/>
                  </a:lnTo>
                  <a:lnTo>
                    <a:pt x="33" y="0"/>
                  </a:lnTo>
                  <a:lnTo>
                    <a:pt x="24" y="0"/>
                  </a:lnTo>
                  <a:lnTo>
                    <a:pt x="9" y="3"/>
                  </a:lnTo>
                  <a:lnTo>
                    <a:pt x="9" y="6"/>
                  </a:lnTo>
                  <a:lnTo>
                    <a:pt x="6" y="6"/>
                  </a:lnTo>
                  <a:lnTo>
                    <a:pt x="6" y="9"/>
                  </a:lnTo>
                  <a:lnTo>
                    <a:pt x="3" y="9"/>
                  </a:lnTo>
                  <a:lnTo>
                    <a:pt x="0" y="24"/>
                  </a:lnTo>
                  <a:lnTo>
                    <a:pt x="18" y="24"/>
                  </a:lnTo>
                  <a:lnTo>
                    <a:pt x="15" y="21"/>
                  </a:lnTo>
                  <a:lnTo>
                    <a:pt x="18" y="21"/>
                  </a:lnTo>
                  <a:lnTo>
                    <a:pt x="18" y="18"/>
                  </a:lnTo>
                  <a:lnTo>
                    <a:pt x="21" y="18"/>
                  </a:lnTo>
                  <a:lnTo>
                    <a:pt x="21" y="15"/>
                  </a:lnTo>
                  <a:lnTo>
                    <a:pt x="24" y="18"/>
                  </a:lnTo>
                  <a:lnTo>
                    <a:pt x="27" y="18"/>
                  </a:lnTo>
                  <a:lnTo>
                    <a:pt x="30" y="21"/>
                  </a:lnTo>
                  <a:lnTo>
                    <a:pt x="30" y="18"/>
                  </a:lnTo>
                  <a:lnTo>
                    <a:pt x="30" y="24"/>
                  </a:lnTo>
                  <a:lnTo>
                    <a:pt x="33" y="24"/>
                  </a:lnTo>
                  <a:lnTo>
                    <a:pt x="30" y="24"/>
                  </a:lnTo>
                  <a:lnTo>
                    <a:pt x="27" y="27"/>
                  </a:lnTo>
                  <a:lnTo>
                    <a:pt x="30" y="27"/>
                  </a:lnTo>
                  <a:lnTo>
                    <a:pt x="27" y="27"/>
                  </a:lnTo>
                  <a:lnTo>
                    <a:pt x="27" y="30"/>
                  </a:lnTo>
                  <a:lnTo>
                    <a:pt x="27" y="27"/>
                  </a:lnTo>
                  <a:lnTo>
                    <a:pt x="24" y="30"/>
                  </a:lnTo>
                  <a:lnTo>
                    <a:pt x="24" y="33"/>
                  </a:lnTo>
                  <a:lnTo>
                    <a:pt x="24" y="30"/>
                  </a:lnTo>
                  <a:lnTo>
                    <a:pt x="18" y="30"/>
                  </a:lnTo>
                  <a:lnTo>
                    <a:pt x="21" y="30"/>
                  </a:lnTo>
                  <a:lnTo>
                    <a:pt x="18" y="27"/>
                  </a:lnTo>
                  <a:lnTo>
                    <a:pt x="18"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7" name="Oval 73"/>
            <p:cNvSpPr>
              <a:spLocks noChangeArrowheads="1"/>
            </p:cNvSpPr>
            <p:nvPr/>
          </p:nvSpPr>
          <p:spPr bwMode="auto">
            <a:xfrm>
              <a:off x="2454" y="4488"/>
              <a:ext cx="31"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8" name="Freeform 74"/>
            <p:cNvSpPr>
              <a:spLocks/>
            </p:cNvSpPr>
            <p:nvPr/>
          </p:nvSpPr>
          <p:spPr bwMode="auto">
            <a:xfrm>
              <a:off x="2445" y="4479"/>
              <a:ext cx="46" cy="49"/>
            </a:xfrm>
            <a:custGeom>
              <a:avLst/>
              <a:gdLst>
                <a:gd name="T0" fmla="*/ 0 w 46"/>
                <a:gd name="T1" fmla="*/ 25 h 49"/>
                <a:gd name="T2" fmla="*/ 3 w 46"/>
                <a:gd name="T3" fmla="*/ 40 h 49"/>
                <a:gd name="T4" fmla="*/ 6 w 46"/>
                <a:gd name="T5" fmla="*/ 40 h 49"/>
                <a:gd name="T6" fmla="*/ 6 w 46"/>
                <a:gd name="T7" fmla="*/ 43 h 49"/>
                <a:gd name="T8" fmla="*/ 12 w 46"/>
                <a:gd name="T9" fmla="*/ 46 h 49"/>
                <a:gd name="T10" fmla="*/ 15 w 46"/>
                <a:gd name="T11" fmla="*/ 49 h 49"/>
                <a:gd name="T12" fmla="*/ 27 w 46"/>
                <a:gd name="T13" fmla="*/ 49 h 49"/>
                <a:gd name="T14" fmla="*/ 31 w 46"/>
                <a:gd name="T15" fmla="*/ 46 h 49"/>
                <a:gd name="T16" fmla="*/ 37 w 46"/>
                <a:gd name="T17" fmla="*/ 43 h 49"/>
                <a:gd name="T18" fmla="*/ 37 w 46"/>
                <a:gd name="T19" fmla="*/ 40 h 49"/>
                <a:gd name="T20" fmla="*/ 40 w 46"/>
                <a:gd name="T21" fmla="*/ 40 h 49"/>
                <a:gd name="T22" fmla="*/ 43 w 46"/>
                <a:gd name="T23" fmla="*/ 34 h 49"/>
                <a:gd name="T24" fmla="*/ 46 w 46"/>
                <a:gd name="T25" fmla="*/ 31 h 49"/>
                <a:gd name="T26" fmla="*/ 46 w 46"/>
                <a:gd name="T27" fmla="*/ 25 h 49"/>
                <a:gd name="T28" fmla="*/ 43 w 46"/>
                <a:gd name="T29" fmla="*/ 12 h 49"/>
                <a:gd name="T30" fmla="*/ 40 w 46"/>
                <a:gd name="T31" fmla="*/ 12 h 49"/>
                <a:gd name="T32" fmla="*/ 40 w 46"/>
                <a:gd name="T33" fmla="*/ 6 h 49"/>
                <a:gd name="T34" fmla="*/ 34 w 46"/>
                <a:gd name="T35" fmla="*/ 3 h 49"/>
                <a:gd name="T36" fmla="*/ 31 w 46"/>
                <a:gd name="T37" fmla="*/ 0 h 49"/>
                <a:gd name="T38" fmla="*/ 21 w 46"/>
                <a:gd name="T39" fmla="*/ 0 h 49"/>
                <a:gd name="T40" fmla="*/ 9 w 46"/>
                <a:gd name="T41" fmla="*/ 3 h 49"/>
                <a:gd name="T42" fmla="*/ 9 w 46"/>
                <a:gd name="T43" fmla="*/ 6 h 49"/>
                <a:gd name="T44" fmla="*/ 6 w 46"/>
                <a:gd name="T45" fmla="*/ 6 h 49"/>
                <a:gd name="T46" fmla="*/ 6 w 46"/>
                <a:gd name="T47" fmla="*/ 9 h 49"/>
                <a:gd name="T48" fmla="*/ 3 w 46"/>
                <a:gd name="T49" fmla="*/ 9 h 49"/>
                <a:gd name="T50" fmla="*/ 0 w 46"/>
                <a:gd name="T51" fmla="*/ 25 h 49"/>
                <a:gd name="T52" fmla="*/ 18 w 46"/>
                <a:gd name="T53" fmla="*/ 25 h 49"/>
                <a:gd name="T54" fmla="*/ 15 w 46"/>
                <a:gd name="T55" fmla="*/ 21 h 49"/>
                <a:gd name="T56" fmla="*/ 18 w 46"/>
                <a:gd name="T57" fmla="*/ 21 h 49"/>
                <a:gd name="T58" fmla="*/ 18 w 46"/>
                <a:gd name="T59" fmla="*/ 18 h 49"/>
                <a:gd name="T60" fmla="*/ 21 w 46"/>
                <a:gd name="T61" fmla="*/ 18 h 49"/>
                <a:gd name="T62" fmla="*/ 21 w 46"/>
                <a:gd name="T63" fmla="*/ 15 h 49"/>
                <a:gd name="T64" fmla="*/ 21 w 46"/>
                <a:gd name="T65" fmla="*/ 18 h 49"/>
                <a:gd name="T66" fmla="*/ 24 w 46"/>
                <a:gd name="T67" fmla="*/ 18 h 49"/>
                <a:gd name="T68" fmla="*/ 27 w 46"/>
                <a:gd name="T69" fmla="*/ 21 h 49"/>
                <a:gd name="T70" fmla="*/ 27 w 46"/>
                <a:gd name="T71" fmla="*/ 18 h 49"/>
                <a:gd name="T72" fmla="*/ 27 w 46"/>
                <a:gd name="T73" fmla="*/ 25 h 49"/>
                <a:gd name="T74" fmla="*/ 31 w 46"/>
                <a:gd name="T75" fmla="*/ 25 h 49"/>
                <a:gd name="T76" fmla="*/ 27 w 46"/>
                <a:gd name="T77" fmla="*/ 25 h 49"/>
                <a:gd name="T78" fmla="*/ 24 w 46"/>
                <a:gd name="T79" fmla="*/ 28 h 49"/>
                <a:gd name="T80" fmla="*/ 27 w 46"/>
                <a:gd name="T81" fmla="*/ 28 h 49"/>
                <a:gd name="T82" fmla="*/ 24 w 46"/>
                <a:gd name="T83" fmla="*/ 28 h 49"/>
                <a:gd name="T84" fmla="*/ 24 w 46"/>
                <a:gd name="T85" fmla="*/ 31 h 49"/>
                <a:gd name="T86" fmla="*/ 24 w 46"/>
                <a:gd name="T87" fmla="*/ 28 h 49"/>
                <a:gd name="T88" fmla="*/ 21 w 46"/>
                <a:gd name="T89" fmla="*/ 31 h 49"/>
                <a:gd name="T90" fmla="*/ 18 w 46"/>
                <a:gd name="T91" fmla="*/ 28 h 49"/>
                <a:gd name="T92" fmla="*/ 18 w 46"/>
                <a:gd name="T93" fmla="*/ 31 h 49"/>
                <a:gd name="T94" fmla="*/ 18 w 46"/>
                <a:gd name="T95" fmla="*/ 28 h 49"/>
                <a:gd name="T96" fmla="*/ 15 w 46"/>
                <a:gd name="T97" fmla="*/ 28 h 49"/>
                <a:gd name="T98" fmla="*/ 18 w 46"/>
                <a:gd name="T99" fmla="*/ 25 h 49"/>
                <a:gd name="T100" fmla="*/ 0 w 46"/>
                <a:gd name="T101" fmla="*/ 25 h 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49"/>
                <a:gd name="T155" fmla="*/ 46 w 46"/>
                <a:gd name="T156" fmla="*/ 49 h 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49">
                  <a:moveTo>
                    <a:pt x="0" y="25"/>
                  </a:moveTo>
                  <a:lnTo>
                    <a:pt x="3" y="40"/>
                  </a:lnTo>
                  <a:lnTo>
                    <a:pt x="6" y="40"/>
                  </a:lnTo>
                  <a:lnTo>
                    <a:pt x="6" y="43"/>
                  </a:lnTo>
                  <a:lnTo>
                    <a:pt x="12" y="46"/>
                  </a:lnTo>
                  <a:lnTo>
                    <a:pt x="15" y="49"/>
                  </a:lnTo>
                  <a:lnTo>
                    <a:pt x="27" y="49"/>
                  </a:lnTo>
                  <a:lnTo>
                    <a:pt x="31" y="46"/>
                  </a:lnTo>
                  <a:lnTo>
                    <a:pt x="37" y="43"/>
                  </a:lnTo>
                  <a:lnTo>
                    <a:pt x="37" y="40"/>
                  </a:lnTo>
                  <a:lnTo>
                    <a:pt x="40" y="40"/>
                  </a:lnTo>
                  <a:lnTo>
                    <a:pt x="43" y="34"/>
                  </a:lnTo>
                  <a:lnTo>
                    <a:pt x="46" y="31"/>
                  </a:lnTo>
                  <a:lnTo>
                    <a:pt x="46" y="25"/>
                  </a:lnTo>
                  <a:lnTo>
                    <a:pt x="43" y="12"/>
                  </a:lnTo>
                  <a:lnTo>
                    <a:pt x="40" y="12"/>
                  </a:lnTo>
                  <a:lnTo>
                    <a:pt x="40" y="6"/>
                  </a:lnTo>
                  <a:lnTo>
                    <a:pt x="34" y="3"/>
                  </a:lnTo>
                  <a:lnTo>
                    <a:pt x="31" y="0"/>
                  </a:lnTo>
                  <a:lnTo>
                    <a:pt x="21" y="0"/>
                  </a:lnTo>
                  <a:lnTo>
                    <a:pt x="9" y="3"/>
                  </a:lnTo>
                  <a:lnTo>
                    <a:pt x="9" y="6"/>
                  </a:lnTo>
                  <a:lnTo>
                    <a:pt x="6" y="6"/>
                  </a:lnTo>
                  <a:lnTo>
                    <a:pt x="6" y="9"/>
                  </a:lnTo>
                  <a:lnTo>
                    <a:pt x="3" y="9"/>
                  </a:lnTo>
                  <a:lnTo>
                    <a:pt x="0" y="25"/>
                  </a:lnTo>
                  <a:lnTo>
                    <a:pt x="18" y="25"/>
                  </a:lnTo>
                  <a:lnTo>
                    <a:pt x="15" y="21"/>
                  </a:lnTo>
                  <a:lnTo>
                    <a:pt x="18" y="21"/>
                  </a:lnTo>
                  <a:lnTo>
                    <a:pt x="18" y="18"/>
                  </a:lnTo>
                  <a:lnTo>
                    <a:pt x="21" y="18"/>
                  </a:lnTo>
                  <a:lnTo>
                    <a:pt x="21" y="15"/>
                  </a:lnTo>
                  <a:lnTo>
                    <a:pt x="21" y="18"/>
                  </a:lnTo>
                  <a:lnTo>
                    <a:pt x="24" y="18"/>
                  </a:lnTo>
                  <a:lnTo>
                    <a:pt x="27" y="21"/>
                  </a:lnTo>
                  <a:lnTo>
                    <a:pt x="27" y="18"/>
                  </a:lnTo>
                  <a:lnTo>
                    <a:pt x="27" y="25"/>
                  </a:lnTo>
                  <a:lnTo>
                    <a:pt x="31" y="25"/>
                  </a:lnTo>
                  <a:lnTo>
                    <a:pt x="27" y="25"/>
                  </a:lnTo>
                  <a:lnTo>
                    <a:pt x="24" y="28"/>
                  </a:lnTo>
                  <a:lnTo>
                    <a:pt x="27" y="28"/>
                  </a:lnTo>
                  <a:lnTo>
                    <a:pt x="24" y="28"/>
                  </a:lnTo>
                  <a:lnTo>
                    <a:pt x="24" y="31"/>
                  </a:lnTo>
                  <a:lnTo>
                    <a:pt x="24" y="28"/>
                  </a:lnTo>
                  <a:lnTo>
                    <a:pt x="21" y="31"/>
                  </a:lnTo>
                  <a:lnTo>
                    <a:pt x="18" y="28"/>
                  </a:lnTo>
                  <a:lnTo>
                    <a:pt x="18" y="31"/>
                  </a:lnTo>
                  <a:lnTo>
                    <a:pt x="18" y="28"/>
                  </a:lnTo>
                  <a:lnTo>
                    <a:pt x="15"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49" name="Oval 75"/>
            <p:cNvSpPr>
              <a:spLocks noChangeArrowheads="1"/>
            </p:cNvSpPr>
            <p:nvPr/>
          </p:nvSpPr>
          <p:spPr bwMode="auto">
            <a:xfrm>
              <a:off x="2552" y="4497"/>
              <a:ext cx="34" cy="31"/>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50" name="Freeform 76"/>
            <p:cNvSpPr>
              <a:spLocks/>
            </p:cNvSpPr>
            <p:nvPr/>
          </p:nvSpPr>
          <p:spPr bwMode="auto">
            <a:xfrm>
              <a:off x="2543" y="4488"/>
              <a:ext cx="49" cy="46"/>
            </a:xfrm>
            <a:custGeom>
              <a:avLst/>
              <a:gdLst>
                <a:gd name="T0" fmla="*/ 0 w 49"/>
                <a:gd name="T1" fmla="*/ 22 h 46"/>
                <a:gd name="T2" fmla="*/ 0 w 49"/>
                <a:gd name="T3" fmla="*/ 31 h 46"/>
                <a:gd name="T4" fmla="*/ 3 w 49"/>
                <a:gd name="T5" fmla="*/ 34 h 46"/>
                <a:gd name="T6" fmla="*/ 6 w 49"/>
                <a:gd name="T7" fmla="*/ 40 h 46"/>
                <a:gd name="T8" fmla="*/ 12 w 49"/>
                <a:gd name="T9" fmla="*/ 40 h 46"/>
                <a:gd name="T10" fmla="*/ 12 w 49"/>
                <a:gd name="T11" fmla="*/ 43 h 46"/>
                <a:gd name="T12" fmla="*/ 24 w 49"/>
                <a:gd name="T13" fmla="*/ 46 h 46"/>
                <a:gd name="T14" fmla="*/ 30 w 49"/>
                <a:gd name="T15" fmla="*/ 46 h 46"/>
                <a:gd name="T16" fmla="*/ 34 w 49"/>
                <a:gd name="T17" fmla="*/ 43 h 46"/>
                <a:gd name="T18" fmla="*/ 40 w 49"/>
                <a:gd name="T19" fmla="*/ 40 h 46"/>
                <a:gd name="T20" fmla="*/ 40 w 49"/>
                <a:gd name="T21" fmla="*/ 37 h 46"/>
                <a:gd name="T22" fmla="*/ 43 w 49"/>
                <a:gd name="T23" fmla="*/ 37 h 46"/>
                <a:gd name="T24" fmla="*/ 46 w 49"/>
                <a:gd name="T25" fmla="*/ 31 h 46"/>
                <a:gd name="T26" fmla="*/ 49 w 49"/>
                <a:gd name="T27" fmla="*/ 28 h 46"/>
                <a:gd name="T28" fmla="*/ 49 w 49"/>
                <a:gd name="T29" fmla="*/ 16 h 46"/>
                <a:gd name="T30" fmla="*/ 46 w 49"/>
                <a:gd name="T31" fmla="*/ 12 h 46"/>
                <a:gd name="T32" fmla="*/ 43 w 49"/>
                <a:gd name="T33" fmla="*/ 6 h 46"/>
                <a:gd name="T34" fmla="*/ 40 w 49"/>
                <a:gd name="T35" fmla="*/ 6 h 46"/>
                <a:gd name="T36" fmla="*/ 40 w 49"/>
                <a:gd name="T37" fmla="*/ 3 h 46"/>
                <a:gd name="T38" fmla="*/ 24 w 49"/>
                <a:gd name="T39" fmla="*/ 0 h 46"/>
                <a:gd name="T40" fmla="*/ 9 w 49"/>
                <a:gd name="T41" fmla="*/ 3 h 46"/>
                <a:gd name="T42" fmla="*/ 9 w 49"/>
                <a:gd name="T43" fmla="*/ 6 h 46"/>
                <a:gd name="T44" fmla="*/ 6 w 49"/>
                <a:gd name="T45" fmla="*/ 6 h 46"/>
                <a:gd name="T46" fmla="*/ 6 w 49"/>
                <a:gd name="T47" fmla="*/ 9 h 46"/>
                <a:gd name="T48" fmla="*/ 3 w 49"/>
                <a:gd name="T49" fmla="*/ 9 h 46"/>
                <a:gd name="T50" fmla="*/ 0 w 49"/>
                <a:gd name="T51" fmla="*/ 22 h 46"/>
                <a:gd name="T52" fmla="*/ 18 w 49"/>
                <a:gd name="T53" fmla="*/ 22 h 46"/>
                <a:gd name="T54" fmla="*/ 15 w 49"/>
                <a:gd name="T55" fmla="*/ 22 h 46"/>
                <a:gd name="T56" fmla="*/ 18 w 49"/>
                <a:gd name="T57" fmla="*/ 22 h 46"/>
                <a:gd name="T58" fmla="*/ 18 w 49"/>
                <a:gd name="T59" fmla="*/ 19 h 46"/>
                <a:gd name="T60" fmla="*/ 21 w 49"/>
                <a:gd name="T61" fmla="*/ 19 h 46"/>
                <a:gd name="T62" fmla="*/ 21 w 49"/>
                <a:gd name="T63" fmla="*/ 16 h 46"/>
                <a:gd name="T64" fmla="*/ 24 w 49"/>
                <a:gd name="T65" fmla="*/ 19 h 46"/>
                <a:gd name="T66" fmla="*/ 27 w 49"/>
                <a:gd name="T67" fmla="*/ 16 h 46"/>
                <a:gd name="T68" fmla="*/ 27 w 49"/>
                <a:gd name="T69" fmla="*/ 19 h 46"/>
                <a:gd name="T70" fmla="*/ 30 w 49"/>
                <a:gd name="T71" fmla="*/ 19 h 46"/>
                <a:gd name="T72" fmla="*/ 27 w 49"/>
                <a:gd name="T73" fmla="*/ 19 h 46"/>
                <a:gd name="T74" fmla="*/ 30 w 49"/>
                <a:gd name="T75" fmla="*/ 22 h 46"/>
                <a:gd name="T76" fmla="*/ 27 w 49"/>
                <a:gd name="T77" fmla="*/ 25 h 46"/>
                <a:gd name="T78" fmla="*/ 30 w 49"/>
                <a:gd name="T79" fmla="*/ 25 h 46"/>
                <a:gd name="T80" fmla="*/ 27 w 49"/>
                <a:gd name="T81" fmla="*/ 25 h 46"/>
                <a:gd name="T82" fmla="*/ 27 w 49"/>
                <a:gd name="T83" fmla="*/ 28 h 46"/>
                <a:gd name="T84" fmla="*/ 27 w 49"/>
                <a:gd name="T85" fmla="*/ 25 h 46"/>
                <a:gd name="T86" fmla="*/ 24 w 49"/>
                <a:gd name="T87" fmla="*/ 28 h 46"/>
                <a:gd name="T88" fmla="*/ 24 w 49"/>
                <a:gd name="T89" fmla="*/ 31 h 46"/>
                <a:gd name="T90" fmla="*/ 24 w 49"/>
                <a:gd name="T91" fmla="*/ 28 h 46"/>
                <a:gd name="T92" fmla="*/ 18 w 49"/>
                <a:gd name="T93" fmla="*/ 28 h 46"/>
                <a:gd name="T94" fmla="*/ 21 w 49"/>
                <a:gd name="T95" fmla="*/ 28 h 46"/>
                <a:gd name="T96" fmla="*/ 18 w 49"/>
                <a:gd name="T97" fmla="*/ 25 h 46"/>
                <a:gd name="T98" fmla="*/ 18 w 49"/>
                <a:gd name="T99" fmla="*/ 22 h 46"/>
                <a:gd name="T100" fmla="*/ 0 w 49"/>
                <a:gd name="T101" fmla="*/ 22 h 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
                <a:gd name="T154" fmla="*/ 0 h 46"/>
                <a:gd name="T155" fmla="*/ 49 w 49"/>
                <a:gd name="T156" fmla="*/ 46 h 4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 h="46">
                  <a:moveTo>
                    <a:pt x="0" y="22"/>
                  </a:moveTo>
                  <a:lnTo>
                    <a:pt x="0" y="31"/>
                  </a:lnTo>
                  <a:lnTo>
                    <a:pt x="3" y="34"/>
                  </a:lnTo>
                  <a:lnTo>
                    <a:pt x="6" y="40"/>
                  </a:lnTo>
                  <a:lnTo>
                    <a:pt x="12" y="40"/>
                  </a:lnTo>
                  <a:lnTo>
                    <a:pt x="12" y="43"/>
                  </a:lnTo>
                  <a:lnTo>
                    <a:pt x="24" y="46"/>
                  </a:lnTo>
                  <a:lnTo>
                    <a:pt x="30" y="46"/>
                  </a:lnTo>
                  <a:lnTo>
                    <a:pt x="34" y="43"/>
                  </a:lnTo>
                  <a:lnTo>
                    <a:pt x="40" y="40"/>
                  </a:lnTo>
                  <a:lnTo>
                    <a:pt x="40" y="37"/>
                  </a:lnTo>
                  <a:lnTo>
                    <a:pt x="43" y="37"/>
                  </a:lnTo>
                  <a:lnTo>
                    <a:pt x="46" y="31"/>
                  </a:lnTo>
                  <a:lnTo>
                    <a:pt x="49" y="28"/>
                  </a:lnTo>
                  <a:lnTo>
                    <a:pt x="49" y="16"/>
                  </a:lnTo>
                  <a:lnTo>
                    <a:pt x="46" y="12"/>
                  </a:lnTo>
                  <a:lnTo>
                    <a:pt x="43" y="6"/>
                  </a:lnTo>
                  <a:lnTo>
                    <a:pt x="40" y="6"/>
                  </a:lnTo>
                  <a:lnTo>
                    <a:pt x="40" y="3"/>
                  </a:lnTo>
                  <a:lnTo>
                    <a:pt x="24" y="0"/>
                  </a:lnTo>
                  <a:lnTo>
                    <a:pt x="9" y="3"/>
                  </a:lnTo>
                  <a:lnTo>
                    <a:pt x="9" y="6"/>
                  </a:lnTo>
                  <a:lnTo>
                    <a:pt x="6" y="6"/>
                  </a:lnTo>
                  <a:lnTo>
                    <a:pt x="6" y="9"/>
                  </a:lnTo>
                  <a:lnTo>
                    <a:pt x="3" y="9"/>
                  </a:lnTo>
                  <a:lnTo>
                    <a:pt x="0" y="22"/>
                  </a:lnTo>
                  <a:lnTo>
                    <a:pt x="18" y="22"/>
                  </a:lnTo>
                  <a:lnTo>
                    <a:pt x="15" y="22"/>
                  </a:lnTo>
                  <a:lnTo>
                    <a:pt x="18" y="22"/>
                  </a:lnTo>
                  <a:lnTo>
                    <a:pt x="18" y="19"/>
                  </a:lnTo>
                  <a:lnTo>
                    <a:pt x="21" y="19"/>
                  </a:lnTo>
                  <a:lnTo>
                    <a:pt x="21" y="16"/>
                  </a:lnTo>
                  <a:lnTo>
                    <a:pt x="24" y="19"/>
                  </a:lnTo>
                  <a:lnTo>
                    <a:pt x="27" y="16"/>
                  </a:lnTo>
                  <a:lnTo>
                    <a:pt x="27" y="19"/>
                  </a:lnTo>
                  <a:lnTo>
                    <a:pt x="30" y="19"/>
                  </a:lnTo>
                  <a:lnTo>
                    <a:pt x="27" y="19"/>
                  </a:lnTo>
                  <a:lnTo>
                    <a:pt x="30" y="22"/>
                  </a:lnTo>
                  <a:lnTo>
                    <a:pt x="27" y="25"/>
                  </a:lnTo>
                  <a:lnTo>
                    <a:pt x="30" y="25"/>
                  </a:lnTo>
                  <a:lnTo>
                    <a:pt x="27" y="25"/>
                  </a:lnTo>
                  <a:lnTo>
                    <a:pt x="27" y="28"/>
                  </a:lnTo>
                  <a:lnTo>
                    <a:pt x="27" y="25"/>
                  </a:lnTo>
                  <a:lnTo>
                    <a:pt x="24" y="28"/>
                  </a:lnTo>
                  <a:lnTo>
                    <a:pt x="24" y="31"/>
                  </a:lnTo>
                  <a:lnTo>
                    <a:pt x="24" y="28"/>
                  </a:lnTo>
                  <a:lnTo>
                    <a:pt x="18" y="28"/>
                  </a:lnTo>
                  <a:lnTo>
                    <a:pt x="21" y="28"/>
                  </a:lnTo>
                  <a:lnTo>
                    <a:pt x="18" y="25"/>
                  </a:lnTo>
                  <a:lnTo>
                    <a:pt x="18" y="22"/>
                  </a:lnTo>
                  <a:lnTo>
                    <a:pt x="0" y="22"/>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51" name="Oval 77"/>
            <p:cNvSpPr>
              <a:spLocks noChangeArrowheads="1"/>
            </p:cNvSpPr>
            <p:nvPr/>
          </p:nvSpPr>
          <p:spPr bwMode="auto">
            <a:xfrm>
              <a:off x="2320" y="4550"/>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52" name="Freeform 78"/>
            <p:cNvSpPr>
              <a:spLocks/>
            </p:cNvSpPr>
            <p:nvPr/>
          </p:nvSpPr>
          <p:spPr bwMode="auto">
            <a:xfrm>
              <a:off x="2311" y="4541"/>
              <a:ext cx="49" cy="49"/>
            </a:xfrm>
            <a:custGeom>
              <a:avLst/>
              <a:gdLst>
                <a:gd name="T0" fmla="*/ 0 w 49"/>
                <a:gd name="T1" fmla="*/ 25 h 49"/>
                <a:gd name="T2" fmla="*/ 0 w 49"/>
                <a:gd name="T3" fmla="*/ 34 h 49"/>
                <a:gd name="T4" fmla="*/ 3 w 49"/>
                <a:gd name="T5" fmla="*/ 37 h 49"/>
                <a:gd name="T6" fmla="*/ 6 w 49"/>
                <a:gd name="T7" fmla="*/ 43 h 49"/>
                <a:gd name="T8" fmla="*/ 12 w 49"/>
                <a:gd name="T9" fmla="*/ 43 h 49"/>
                <a:gd name="T10" fmla="*/ 12 w 49"/>
                <a:gd name="T11" fmla="*/ 46 h 49"/>
                <a:gd name="T12" fmla="*/ 24 w 49"/>
                <a:gd name="T13" fmla="*/ 49 h 49"/>
                <a:gd name="T14" fmla="*/ 30 w 49"/>
                <a:gd name="T15" fmla="*/ 49 h 49"/>
                <a:gd name="T16" fmla="*/ 33 w 49"/>
                <a:gd name="T17" fmla="*/ 46 h 49"/>
                <a:gd name="T18" fmla="*/ 40 w 49"/>
                <a:gd name="T19" fmla="*/ 43 h 49"/>
                <a:gd name="T20" fmla="*/ 40 w 49"/>
                <a:gd name="T21" fmla="*/ 40 h 49"/>
                <a:gd name="T22" fmla="*/ 43 w 49"/>
                <a:gd name="T23" fmla="*/ 40 h 49"/>
                <a:gd name="T24" fmla="*/ 46 w 49"/>
                <a:gd name="T25" fmla="*/ 34 h 49"/>
                <a:gd name="T26" fmla="*/ 49 w 49"/>
                <a:gd name="T27" fmla="*/ 31 h 49"/>
                <a:gd name="T28" fmla="*/ 49 w 49"/>
                <a:gd name="T29" fmla="*/ 25 h 49"/>
                <a:gd name="T30" fmla="*/ 46 w 49"/>
                <a:gd name="T31" fmla="*/ 13 h 49"/>
                <a:gd name="T32" fmla="*/ 43 w 49"/>
                <a:gd name="T33" fmla="*/ 13 h 49"/>
                <a:gd name="T34" fmla="*/ 43 w 49"/>
                <a:gd name="T35" fmla="*/ 6 h 49"/>
                <a:gd name="T36" fmla="*/ 36 w 49"/>
                <a:gd name="T37" fmla="*/ 3 h 49"/>
                <a:gd name="T38" fmla="*/ 33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5 h 49"/>
                <a:gd name="T54" fmla="*/ 18 w 49"/>
                <a:gd name="T55" fmla="*/ 25 h 49"/>
                <a:gd name="T56" fmla="*/ 15 w 49"/>
                <a:gd name="T57" fmla="*/ 22 h 49"/>
                <a:gd name="T58" fmla="*/ 18 w 49"/>
                <a:gd name="T59" fmla="*/ 22 h 49"/>
                <a:gd name="T60" fmla="*/ 18 w 49"/>
                <a:gd name="T61" fmla="*/ 19 h 49"/>
                <a:gd name="T62" fmla="*/ 21 w 49"/>
                <a:gd name="T63" fmla="*/ 19 h 49"/>
                <a:gd name="T64" fmla="*/ 21 w 49"/>
                <a:gd name="T65" fmla="*/ 16 h 49"/>
                <a:gd name="T66" fmla="*/ 24 w 49"/>
                <a:gd name="T67" fmla="*/ 19 h 49"/>
                <a:gd name="T68" fmla="*/ 27 w 49"/>
                <a:gd name="T69" fmla="*/ 19 h 49"/>
                <a:gd name="T70" fmla="*/ 30 w 49"/>
                <a:gd name="T71" fmla="*/ 22 h 49"/>
                <a:gd name="T72" fmla="*/ 30 w 49"/>
                <a:gd name="T73" fmla="*/ 19 h 49"/>
                <a:gd name="T74" fmla="*/ 30 w 49"/>
                <a:gd name="T75" fmla="*/ 25 h 49"/>
                <a:gd name="T76" fmla="*/ 33 w 49"/>
                <a:gd name="T77" fmla="*/ 25 h 49"/>
                <a:gd name="T78" fmla="*/ 30 w 49"/>
                <a:gd name="T79" fmla="*/ 25 h 49"/>
                <a:gd name="T80" fmla="*/ 27 w 49"/>
                <a:gd name="T81" fmla="*/ 28 h 49"/>
                <a:gd name="T82" fmla="*/ 30 w 49"/>
                <a:gd name="T83" fmla="*/ 28 h 49"/>
                <a:gd name="T84" fmla="*/ 27 w 49"/>
                <a:gd name="T85" fmla="*/ 28 h 49"/>
                <a:gd name="T86" fmla="*/ 27 w 49"/>
                <a:gd name="T87" fmla="*/ 31 h 49"/>
                <a:gd name="T88" fmla="*/ 27 w 49"/>
                <a:gd name="T89" fmla="*/ 28 h 49"/>
                <a:gd name="T90" fmla="*/ 24 w 49"/>
                <a:gd name="T91" fmla="*/ 31 h 49"/>
                <a:gd name="T92" fmla="*/ 24 w 49"/>
                <a:gd name="T93" fmla="*/ 34 h 49"/>
                <a:gd name="T94" fmla="*/ 24 w 49"/>
                <a:gd name="T95" fmla="*/ 31 h 49"/>
                <a:gd name="T96" fmla="*/ 18 w 49"/>
                <a:gd name="T97" fmla="*/ 31 h 49"/>
                <a:gd name="T98" fmla="*/ 21 w 49"/>
                <a:gd name="T99" fmla="*/ 31 h 49"/>
                <a:gd name="T100" fmla="*/ 18 w 49"/>
                <a:gd name="T101" fmla="*/ 28 h 49"/>
                <a:gd name="T102" fmla="*/ 18 w 49"/>
                <a:gd name="T103" fmla="*/ 25 h 49"/>
                <a:gd name="T104" fmla="*/ 0 w 49"/>
                <a:gd name="T105" fmla="*/ 25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5"/>
                  </a:moveTo>
                  <a:lnTo>
                    <a:pt x="0" y="34"/>
                  </a:lnTo>
                  <a:lnTo>
                    <a:pt x="3" y="37"/>
                  </a:lnTo>
                  <a:lnTo>
                    <a:pt x="6" y="43"/>
                  </a:lnTo>
                  <a:lnTo>
                    <a:pt x="12" y="43"/>
                  </a:lnTo>
                  <a:lnTo>
                    <a:pt x="12" y="46"/>
                  </a:lnTo>
                  <a:lnTo>
                    <a:pt x="24" y="49"/>
                  </a:lnTo>
                  <a:lnTo>
                    <a:pt x="30" y="49"/>
                  </a:lnTo>
                  <a:lnTo>
                    <a:pt x="33" y="46"/>
                  </a:lnTo>
                  <a:lnTo>
                    <a:pt x="40" y="43"/>
                  </a:lnTo>
                  <a:lnTo>
                    <a:pt x="40" y="40"/>
                  </a:lnTo>
                  <a:lnTo>
                    <a:pt x="43" y="40"/>
                  </a:lnTo>
                  <a:lnTo>
                    <a:pt x="46" y="34"/>
                  </a:lnTo>
                  <a:lnTo>
                    <a:pt x="49" y="31"/>
                  </a:lnTo>
                  <a:lnTo>
                    <a:pt x="49" y="25"/>
                  </a:lnTo>
                  <a:lnTo>
                    <a:pt x="46" y="13"/>
                  </a:lnTo>
                  <a:lnTo>
                    <a:pt x="43" y="13"/>
                  </a:lnTo>
                  <a:lnTo>
                    <a:pt x="43" y="6"/>
                  </a:lnTo>
                  <a:lnTo>
                    <a:pt x="36" y="3"/>
                  </a:lnTo>
                  <a:lnTo>
                    <a:pt x="33" y="0"/>
                  </a:lnTo>
                  <a:lnTo>
                    <a:pt x="24" y="0"/>
                  </a:lnTo>
                  <a:lnTo>
                    <a:pt x="9" y="3"/>
                  </a:lnTo>
                  <a:lnTo>
                    <a:pt x="9" y="6"/>
                  </a:lnTo>
                  <a:lnTo>
                    <a:pt x="6" y="6"/>
                  </a:lnTo>
                  <a:lnTo>
                    <a:pt x="6" y="9"/>
                  </a:lnTo>
                  <a:lnTo>
                    <a:pt x="3" y="9"/>
                  </a:lnTo>
                  <a:lnTo>
                    <a:pt x="0" y="25"/>
                  </a:lnTo>
                  <a:lnTo>
                    <a:pt x="18" y="25"/>
                  </a:lnTo>
                  <a:lnTo>
                    <a:pt x="15" y="22"/>
                  </a:lnTo>
                  <a:lnTo>
                    <a:pt x="18" y="22"/>
                  </a:lnTo>
                  <a:lnTo>
                    <a:pt x="18" y="19"/>
                  </a:lnTo>
                  <a:lnTo>
                    <a:pt x="21" y="19"/>
                  </a:lnTo>
                  <a:lnTo>
                    <a:pt x="21" y="16"/>
                  </a:lnTo>
                  <a:lnTo>
                    <a:pt x="24" y="19"/>
                  </a:lnTo>
                  <a:lnTo>
                    <a:pt x="27" y="19"/>
                  </a:lnTo>
                  <a:lnTo>
                    <a:pt x="30" y="22"/>
                  </a:lnTo>
                  <a:lnTo>
                    <a:pt x="30" y="19"/>
                  </a:lnTo>
                  <a:lnTo>
                    <a:pt x="30" y="25"/>
                  </a:lnTo>
                  <a:lnTo>
                    <a:pt x="33" y="25"/>
                  </a:lnTo>
                  <a:lnTo>
                    <a:pt x="30" y="25"/>
                  </a:lnTo>
                  <a:lnTo>
                    <a:pt x="27" y="28"/>
                  </a:lnTo>
                  <a:lnTo>
                    <a:pt x="30" y="28"/>
                  </a:lnTo>
                  <a:lnTo>
                    <a:pt x="27" y="28"/>
                  </a:lnTo>
                  <a:lnTo>
                    <a:pt x="27" y="31"/>
                  </a:lnTo>
                  <a:lnTo>
                    <a:pt x="27" y="28"/>
                  </a:lnTo>
                  <a:lnTo>
                    <a:pt x="24" y="31"/>
                  </a:lnTo>
                  <a:lnTo>
                    <a:pt x="24" y="34"/>
                  </a:lnTo>
                  <a:lnTo>
                    <a:pt x="24" y="31"/>
                  </a:lnTo>
                  <a:lnTo>
                    <a:pt x="18" y="31"/>
                  </a:lnTo>
                  <a:lnTo>
                    <a:pt x="21" y="31"/>
                  </a:lnTo>
                  <a:lnTo>
                    <a:pt x="18" y="28"/>
                  </a:lnTo>
                  <a:lnTo>
                    <a:pt x="18" y="25"/>
                  </a:lnTo>
                  <a:lnTo>
                    <a:pt x="0" y="25"/>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53" name="Oval 79"/>
            <p:cNvSpPr>
              <a:spLocks noChangeArrowheads="1"/>
            </p:cNvSpPr>
            <p:nvPr/>
          </p:nvSpPr>
          <p:spPr bwMode="auto">
            <a:xfrm>
              <a:off x="2482" y="4526"/>
              <a:ext cx="34" cy="34"/>
            </a:xfrm>
            <a:prstGeom prst="ellipse">
              <a:avLst/>
            </a:pr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sp>
          <p:nvSpPr>
            <p:cNvPr id="3154" name="Freeform 80"/>
            <p:cNvSpPr>
              <a:spLocks/>
            </p:cNvSpPr>
            <p:nvPr/>
          </p:nvSpPr>
          <p:spPr bwMode="auto">
            <a:xfrm>
              <a:off x="2473" y="4517"/>
              <a:ext cx="49" cy="49"/>
            </a:xfrm>
            <a:custGeom>
              <a:avLst/>
              <a:gdLst>
                <a:gd name="T0" fmla="*/ 0 w 49"/>
                <a:gd name="T1" fmla="*/ 24 h 49"/>
                <a:gd name="T2" fmla="*/ 0 w 49"/>
                <a:gd name="T3" fmla="*/ 33 h 49"/>
                <a:gd name="T4" fmla="*/ 3 w 49"/>
                <a:gd name="T5" fmla="*/ 37 h 49"/>
                <a:gd name="T6" fmla="*/ 6 w 49"/>
                <a:gd name="T7" fmla="*/ 43 h 49"/>
                <a:gd name="T8" fmla="*/ 12 w 49"/>
                <a:gd name="T9" fmla="*/ 43 h 49"/>
                <a:gd name="T10" fmla="*/ 12 w 49"/>
                <a:gd name="T11" fmla="*/ 46 h 49"/>
                <a:gd name="T12" fmla="*/ 24 w 49"/>
                <a:gd name="T13" fmla="*/ 49 h 49"/>
                <a:gd name="T14" fmla="*/ 31 w 49"/>
                <a:gd name="T15" fmla="*/ 49 h 49"/>
                <a:gd name="T16" fmla="*/ 34 w 49"/>
                <a:gd name="T17" fmla="*/ 46 h 49"/>
                <a:gd name="T18" fmla="*/ 40 w 49"/>
                <a:gd name="T19" fmla="*/ 43 h 49"/>
                <a:gd name="T20" fmla="*/ 40 w 49"/>
                <a:gd name="T21" fmla="*/ 40 h 49"/>
                <a:gd name="T22" fmla="*/ 43 w 49"/>
                <a:gd name="T23" fmla="*/ 40 h 49"/>
                <a:gd name="T24" fmla="*/ 46 w 49"/>
                <a:gd name="T25" fmla="*/ 33 h 49"/>
                <a:gd name="T26" fmla="*/ 49 w 49"/>
                <a:gd name="T27" fmla="*/ 30 h 49"/>
                <a:gd name="T28" fmla="*/ 49 w 49"/>
                <a:gd name="T29" fmla="*/ 24 h 49"/>
                <a:gd name="T30" fmla="*/ 46 w 49"/>
                <a:gd name="T31" fmla="*/ 12 h 49"/>
                <a:gd name="T32" fmla="*/ 43 w 49"/>
                <a:gd name="T33" fmla="*/ 12 h 49"/>
                <a:gd name="T34" fmla="*/ 43 w 49"/>
                <a:gd name="T35" fmla="*/ 6 h 49"/>
                <a:gd name="T36" fmla="*/ 37 w 49"/>
                <a:gd name="T37" fmla="*/ 3 h 49"/>
                <a:gd name="T38" fmla="*/ 34 w 49"/>
                <a:gd name="T39" fmla="*/ 0 h 49"/>
                <a:gd name="T40" fmla="*/ 24 w 49"/>
                <a:gd name="T41" fmla="*/ 0 h 49"/>
                <a:gd name="T42" fmla="*/ 9 w 49"/>
                <a:gd name="T43" fmla="*/ 3 h 49"/>
                <a:gd name="T44" fmla="*/ 9 w 49"/>
                <a:gd name="T45" fmla="*/ 6 h 49"/>
                <a:gd name="T46" fmla="*/ 6 w 49"/>
                <a:gd name="T47" fmla="*/ 6 h 49"/>
                <a:gd name="T48" fmla="*/ 6 w 49"/>
                <a:gd name="T49" fmla="*/ 9 h 49"/>
                <a:gd name="T50" fmla="*/ 3 w 49"/>
                <a:gd name="T51" fmla="*/ 9 h 49"/>
                <a:gd name="T52" fmla="*/ 0 w 49"/>
                <a:gd name="T53" fmla="*/ 24 h 49"/>
                <a:gd name="T54" fmla="*/ 18 w 49"/>
                <a:gd name="T55" fmla="*/ 24 h 49"/>
                <a:gd name="T56" fmla="*/ 15 w 49"/>
                <a:gd name="T57" fmla="*/ 21 h 49"/>
                <a:gd name="T58" fmla="*/ 18 w 49"/>
                <a:gd name="T59" fmla="*/ 21 h 49"/>
                <a:gd name="T60" fmla="*/ 18 w 49"/>
                <a:gd name="T61" fmla="*/ 18 h 49"/>
                <a:gd name="T62" fmla="*/ 21 w 49"/>
                <a:gd name="T63" fmla="*/ 18 h 49"/>
                <a:gd name="T64" fmla="*/ 21 w 49"/>
                <a:gd name="T65" fmla="*/ 15 h 49"/>
                <a:gd name="T66" fmla="*/ 24 w 49"/>
                <a:gd name="T67" fmla="*/ 18 h 49"/>
                <a:gd name="T68" fmla="*/ 28 w 49"/>
                <a:gd name="T69" fmla="*/ 18 h 49"/>
                <a:gd name="T70" fmla="*/ 31 w 49"/>
                <a:gd name="T71" fmla="*/ 21 h 49"/>
                <a:gd name="T72" fmla="*/ 31 w 49"/>
                <a:gd name="T73" fmla="*/ 18 h 49"/>
                <a:gd name="T74" fmla="*/ 31 w 49"/>
                <a:gd name="T75" fmla="*/ 24 h 49"/>
                <a:gd name="T76" fmla="*/ 34 w 49"/>
                <a:gd name="T77" fmla="*/ 24 h 49"/>
                <a:gd name="T78" fmla="*/ 31 w 49"/>
                <a:gd name="T79" fmla="*/ 24 h 49"/>
                <a:gd name="T80" fmla="*/ 28 w 49"/>
                <a:gd name="T81" fmla="*/ 27 h 49"/>
                <a:gd name="T82" fmla="*/ 31 w 49"/>
                <a:gd name="T83" fmla="*/ 27 h 49"/>
                <a:gd name="T84" fmla="*/ 28 w 49"/>
                <a:gd name="T85" fmla="*/ 27 h 49"/>
                <a:gd name="T86" fmla="*/ 28 w 49"/>
                <a:gd name="T87" fmla="*/ 30 h 49"/>
                <a:gd name="T88" fmla="*/ 28 w 49"/>
                <a:gd name="T89" fmla="*/ 27 h 49"/>
                <a:gd name="T90" fmla="*/ 24 w 49"/>
                <a:gd name="T91" fmla="*/ 30 h 49"/>
                <a:gd name="T92" fmla="*/ 24 w 49"/>
                <a:gd name="T93" fmla="*/ 33 h 49"/>
                <a:gd name="T94" fmla="*/ 24 w 49"/>
                <a:gd name="T95" fmla="*/ 30 h 49"/>
                <a:gd name="T96" fmla="*/ 18 w 49"/>
                <a:gd name="T97" fmla="*/ 30 h 49"/>
                <a:gd name="T98" fmla="*/ 21 w 49"/>
                <a:gd name="T99" fmla="*/ 30 h 49"/>
                <a:gd name="T100" fmla="*/ 18 w 49"/>
                <a:gd name="T101" fmla="*/ 27 h 49"/>
                <a:gd name="T102" fmla="*/ 18 w 49"/>
                <a:gd name="T103" fmla="*/ 24 h 49"/>
                <a:gd name="T104" fmla="*/ 0 w 49"/>
                <a:gd name="T105" fmla="*/ 24 h 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
                <a:gd name="T160" fmla="*/ 0 h 49"/>
                <a:gd name="T161" fmla="*/ 49 w 49"/>
                <a:gd name="T162" fmla="*/ 49 h 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 h="49">
                  <a:moveTo>
                    <a:pt x="0" y="24"/>
                  </a:moveTo>
                  <a:lnTo>
                    <a:pt x="0" y="33"/>
                  </a:lnTo>
                  <a:lnTo>
                    <a:pt x="3" y="37"/>
                  </a:lnTo>
                  <a:lnTo>
                    <a:pt x="6" y="43"/>
                  </a:lnTo>
                  <a:lnTo>
                    <a:pt x="12" y="43"/>
                  </a:lnTo>
                  <a:lnTo>
                    <a:pt x="12" y="46"/>
                  </a:lnTo>
                  <a:lnTo>
                    <a:pt x="24" y="49"/>
                  </a:lnTo>
                  <a:lnTo>
                    <a:pt x="31" y="49"/>
                  </a:lnTo>
                  <a:lnTo>
                    <a:pt x="34" y="46"/>
                  </a:lnTo>
                  <a:lnTo>
                    <a:pt x="40" y="43"/>
                  </a:lnTo>
                  <a:lnTo>
                    <a:pt x="40" y="40"/>
                  </a:lnTo>
                  <a:lnTo>
                    <a:pt x="43" y="40"/>
                  </a:lnTo>
                  <a:lnTo>
                    <a:pt x="46" y="33"/>
                  </a:lnTo>
                  <a:lnTo>
                    <a:pt x="49" y="30"/>
                  </a:lnTo>
                  <a:lnTo>
                    <a:pt x="49" y="24"/>
                  </a:lnTo>
                  <a:lnTo>
                    <a:pt x="46" y="12"/>
                  </a:lnTo>
                  <a:lnTo>
                    <a:pt x="43" y="12"/>
                  </a:lnTo>
                  <a:lnTo>
                    <a:pt x="43" y="6"/>
                  </a:lnTo>
                  <a:lnTo>
                    <a:pt x="37" y="3"/>
                  </a:lnTo>
                  <a:lnTo>
                    <a:pt x="34" y="0"/>
                  </a:lnTo>
                  <a:lnTo>
                    <a:pt x="24" y="0"/>
                  </a:lnTo>
                  <a:lnTo>
                    <a:pt x="9" y="3"/>
                  </a:lnTo>
                  <a:lnTo>
                    <a:pt x="9" y="6"/>
                  </a:lnTo>
                  <a:lnTo>
                    <a:pt x="6" y="6"/>
                  </a:lnTo>
                  <a:lnTo>
                    <a:pt x="6" y="9"/>
                  </a:lnTo>
                  <a:lnTo>
                    <a:pt x="3" y="9"/>
                  </a:lnTo>
                  <a:lnTo>
                    <a:pt x="0" y="24"/>
                  </a:lnTo>
                  <a:lnTo>
                    <a:pt x="18" y="24"/>
                  </a:lnTo>
                  <a:lnTo>
                    <a:pt x="15" y="21"/>
                  </a:lnTo>
                  <a:lnTo>
                    <a:pt x="18" y="21"/>
                  </a:lnTo>
                  <a:lnTo>
                    <a:pt x="18" y="18"/>
                  </a:lnTo>
                  <a:lnTo>
                    <a:pt x="21" y="18"/>
                  </a:lnTo>
                  <a:lnTo>
                    <a:pt x="21" y="15"/>
                  </a:lnTo>
                  <a:lnTo>
                    <a:pt x="24" y="18"/>
                  </a:lnTo>
                  <a:lnTo>
                    <a:pt x="28" y="18"/>
                  </a:lnTo>
                  <a:lnTo>
                    <a:pt x="31" y="21"/>
                  </a:lnTo>
                  <a:lnTo>
                    <a:pt x="31" y="18"/>
                  </a:lnTo>
                  <a:lnTo>
                    <a:pt x="31" y="24"/>
                  </a:lnTo>
                  <a:lnTo>
                    <a:pt x="34" y="24"/>
                  </a:lnTo>
                  <a:lnTo>
                    <a:pt x="31" y="24"/>
                  </a:lnTo>
                  <a:lnTo>
                    <a:pt x="28" y="27"/>
                  </a:lnTo>
                  <a:lnTo>
                    <a:pt x="31" y="27"/>
                  </a:lnTo>
                  <a:lnTo>
                    <a:pt x="28" y="27"/>
                  </a:lnTo>
                  <a:lnTo>
                    <a:pt x="28" y="30"/>
                  </a:lnTo>
                  <a:lnTo>
                    <a:pt x="28" y="27"/>
                  </a:lnTo>
                  <a:lnTo>
                    <a:pt x="24" y="30"/>
                  </a:lnTo>
                  <a:lnTo>
                    <a:pt x="24" y="33"/>
                  </a:lnTo>
                  <a:lnTo>
                    <a:pt x="24" y="30"/>
                  </a:lnTo>
                  <a:lnTo>
                    <a:pt x="18" y="30"/>
                  </a:lnTo>
                  <a:lnTo>
                    <a:pt x="21" y="30"/>
                  </a:lnTo>
                  <a:lnTo>
                    <a:pt x="18" y="27"/>
                  </a:lnTo>
                  <a:lnTo>
                    <a:pt x="18" y="24"/>
                  </a:lnTo>
                  <a:lnTo>
                    <a:pt x="0" y="24"/>
                  </a:lnTo>
                  <a:close/>
                </a:path>
              </a:pathLst>
            </a:custGeom>
            <a:solidFill>
              <a:srgbClr val="00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pPr>
              <a:endParaRPr lang="en-US" altLang="en-US"/>
            </a:p>
          </p:txBody>
        </p:sp>
      </p:grpSp>
      <p:sp>
        <p:nvSpPr>
          <p:cNvPr id="3087" name="Text Box 81"/>
          <p:cNvSpPr txBox="1">
            <a:spLocks noChangeArrowheads="1"/>
          </p:cNvSpPr>
          <p:nvPr/>
        </p:nvSpPr>
        <p:spPr bwMode="auto">
          <a:xfrm>
            <a:off x="2703513" y="4498975"/>
            <a:ext cx="2247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gn="ctr"/>
            <a:r>
              <a:rPr lang="en-US" altLang="en-US" sz="2000">
                <a:solidFill>
                  <a:srgbClr val="0000FF"/>
                </a:solidFill>
                <a:latin typeface="Arial" charset="0"/>
              </a:rPr>
              <a:t>~ 100 e-ion pairs </a:t>
            </a:r>
          </a:p>
        </p:txBody>
      </p:sp>
      <p:sp>
        <p:nvSpPr>
          <p:cNvPr id="3088" name="Rectangle 82"/>
          <p:cNvSpPr>
            <a:spLocks noChangeArrowheads="1"/>
          </p:cNvSpPr>
          <p:nvPr/>
        </p:nvSpPr>
        <p:spPr bwMode="auto">
          <a:xfrm>
            <a:off x="885825" y="5208588"/>
            <a:ext cx="7507288"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spcBef>
                <a:spcPct val="50000"/>
              </a:spcBef>
              <a:buClr>
                <a:schemeClr val="hlink"/>
              </a:buClr>
              <a:buSzPct val="70000"/>
              <a:buFont typeface="Wingdings" pitchFamily="2" charset="2"/>
              <a:buNone/>
            </a:pPr>
            <a:r>
              <a:rPr lang="en-US" altLang="en-US">
                <a:latin typeface="Arial" charset="0"/>
                <a:sym typeface="Symbol" pitchFamily="18" charset="2"/>
              </a:rPr>
              <a:t>100 electron-ion pairs are not easy to detect!</a:t>
            </a:r>
            <a:r>
              <a:rPr lang="en-US" altLang="en-US">
                <a:solidFill>
                  <a:srgbClr val="0000FF"/>
                </a:solidFill>
                <a:latin typeface="Arial" charset="0"/>
                <a:sym typeface="Symbol" pitchFamily="18" charset="2"/>
              </a:rPr>
              <a:t> </a:t>
            </a:r>
          </a:p>
          <a:p>
            <a:pPr>
              <a:lnSpc>
                <a:spcPct val="90000"/>
              </a:lnSpc>
              <a:spcBef>
                <a:spcPct val="50000"/>
              </a:spcBef>
              <a:buClr>
                <a:schemeClr val="hlink"/>
              </a:buClr>
              <a:buSzPct val="70000"/>
              <a:buFont typeface="Wingdings" pitchFamily="2" charset="2"/>
              <a:buNone/>
            </a:pPr>
            <a:r>
              <a:rPr lang="en-US" altLang="en-US">
                <a:solidFill>
                  <a:srgbClr val="0000FF"/>
                </a:solidFill>
                <a:latin typeface="Arial" charset="0"/>
                <a:sym typeface="Symbol" pitchFamily="18" charset="2"/>
              </a:rPr>
              <a:t>Noise of amplifier  1000 e</a:t>
            </a:r>
            <a:r>
              <a:rPr lang="en-US" altLang="en-US" baseline="30000">
                <a:solidFill>
                  <a:srgbClr val="0000FF"/>
                </a:solidFill>
                <a:latin typeface="Arial" charset="0"/>
                <a:sym typeface="Symbol" pitchFamily="18" charset="2"/>
              </a:rPr>
              <a:t>-</a:t>
            </a:r>
            <a:r>
              <a:rPr lang="en-US" altLang="en-US">
                <a:solidFill>
                  <a:srgbClr val="0000FF"/>
                </a:solidFill>
                <a:latin typeface="Arial" charset="0"/>
                <a:sym typeface="Symbol" pitchFamily="18" charset="2"/>
              </a:rPr>
              <a:t> (ENC) !</a:t>
            </a:r>
          </a:p>
          <a:p>
            <a:pPr>
              <a:lnSpc>
                <a:spcPct val="90000"/>
              </a:lnSpc>
              <a:spcBef>
                <a:spcPct val="50000"/>
              </a:spcBef>
              <a:buClr>
                <a:schemeClr val="hlink"/>
              </a:buClr>
              <a:buSzPct val="70000"/>
              <a:buFont typeface="Wingdings" pitchFamily="2" charset="2"/>
              <a:buNone/>
            </a:pPr>
            <a:r>
              <a:rPr lang="en-US" altLang="en-US">
                <a:solidFill>
                  <a:srgbClr val="0000FF"/>
                </a:solidFill>
                <a:latin typeface="Arial" charset="0"/>
                <a:sym typeface="Symbol" pitchFamily="18" charset="2"/>
              </a:rPr>
              <a:t>We need to increase the number of e-ion pairs.</a:t>
            </a:r>
          </a:p>
        </p:txBody>
      </p:sp>
    </p:spTree>
    <p:extLst>
      <p:ext uri="{BB962C8B-B14F-4D97-AF65-F5344CB8AC3E}">
        <p14:creationId xmlns:p14="http://schemas.microsoft.com/office/powerpoint/2010/main" val="39906972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body" idx="1"/>
          </p:nvPr>
        </p:nvSpPr>
        <p:spPr>
          <a:xfrm>
            <a:off x="381000" y="1219200"/>
            <a:ext cx="3657600" cy="1524000"/>
          </a:xfrm>
        </p:spPr>
        <p:txBody>
          <a:bodyPr/>
          <a:lstStyle/>
          <a:p>
            <a:pPr marL="0" indent="0" defTabSz="457200">
              <a:buFontTx/>
              <a:buNone/>
            </a:pPr>
            <a:r>
              <a:rPr lang="en-US" altLang="en-US" sz="1600" b="0" smtClean="0">
                <a:solidFill>
                  <a:schemeClr val="accent2"/>
                </a:solidFill>
              </a:rPr>
              <a:t>Avalanches form within a few radii of the wire and within t &lt; 1 ns!</a:t>
            </a:r>
          </a:p>
          <a:p>
            <a:pPr marL="0" indent="0" defTabSz="457200">
              <a:buFontTx/>
              <a:buNone/>
            </a:pPr>
            <a:r>
              <a:rPr lang="en-US" altLang="en-US" sz="1600" b="0" smtClean="0">
                <a:solidFill>
                  <a:schemeClr val="accent1"/>
                </a:solidFill>
              </a:rPr>
              <a:t>Signal induction both on anode and cathode due to moving charges (both electrons and ions).</a:t>
            </a:r>
          </a:p>
          <a:p>
            <a:pPr marL="0" indent="0" defTabSz="457200">
              <a:buFontTx/>
              <a:buNone/>
            </a:pPr>
            <a:endParaRPr lang="en-US" altLang="en-US" sz="1600" b="0" smtClean="0"/>
          </a:p>
          <a:p>
            <a:pPr marL="0" indent="0" defTabSz="457200">
              <a:buFontTx/>
              <a:buNone/>
            </a:pPr>
            <a:endParaRPr lang="en-US" altLang="en-US" sz="1400" b="0" smtClean="0"/>
          </a:p>
          <a:p>
            <a:pPr marL="0" indent="0" defTabSz="457200">
              <a:buFontTx/>
              <a:buNone/>
            </a:pPr>
            <a:endParaRPr lang="en-US" altLang="en-US" sz="1400" b="0" smtClean="0"/>
          </a:p>
          <a:p>
            <a:pPr marL="0" indent="0" defTabSz="457200">
              <a:buFontTx/>
              <a:buNone/>
            </a:pPr>
            <a:endParaRPr lang="en-US" altLang="en-US" sz="1400" b="0" smtClean="0">
              <a:sym typeface="Symbol" pitchFamily="18" charset="2"/>
            </a:endParaRPr>
          </a:p>
        </p:txBody>
      </p:sp>
      <p:sp>
        <p:nvSpPr>
          <p:cNvPr id="7174" name="Rectangle 3"/>
          <p:cNvSpPr>
            <a:spLocks noGrp="1" noChangeArrowheads="1"/>
          </p:cNvSpPr>
          <p:nvPr>
            <p:ph type="title"/>
          </p:nvPr>
        </p:nvSpPr>
        <p:spPr>
          <a:xfrm>
            <a:off x="285750" y="311150"/>
            <a:ext cx="7072313" cy="534988"/>
          </a:xfrm>
        </p:spPr>
        <p:txBody>
          <a:bodyPr/>
          <a:lstStyle/>
          <a:p>
            <a:pPr defTabSz="914400"/>
            <a:r>
              <a:rPr lang="en-US" altLang="en-US" smtClean="0"/>
              <a:t>Signal Formation - Proportional Counter</a:t>
            </a:r>
          </a:p>
        </p:txBody>
      </p:sp>
      <p:graphicFrame>
        <p:nvGraphicFramePr>
          <p:cNvPr id="7170" name="Object 4"/>
          <p:cNvGraphicFramePr>
            <a:graphicFrameLocks noChangeAspect="1"/>
          </p:cNvGraphicFramePr>
          <p:nvPr/>
        </p:nvGraphicFramePr>
        <p:xfrm>
          <a:off x="4114800" y="1087438"/>
          <a:ext cx="4616450" cy="2093912"/>
        </p:xfrm>
        <a:graphic>
          <a:graphicData uri="http://schemas.openxmlformats.org/presentationml/2006/ole">
            <mc:AlternateContent xmlns:mc="http://schemas.openxmlformats.org/markup-compatibility/2006">
              <mc:Choice xmlns:v="urn:schemas-microsoft-com:vml" Requires="v">
                <p:oleObj spid="_x0000_s5191" name="Ulead Image Editor Image" r:id="rId4" imgW="4635625" imgH="2099898" progId="">
                  <p:embed/>
                </p:oleObj>
              </mc:Choice>
              <mc:Fallback>
                <p:oleObj name="Ulead Image Editor Image" r:id="rId4" imgW="4635625" imgH="209989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087438"/>
                        <a:ext cx="4616450"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1" name="Object 5"/>
          <p:cNvGraphicFramePr>
            <a:graphicFrameLocks noChangeAspect="1"/>
          </p:cNvGraphicFramePr>
          <p:nvPr/>
        </p:nvGraphicFramePr>
        <p:xfrm>
          <a:off x="1066800" y="2514600"/>
          <a:ext cx="1755775" cy="695325"/>
        </p:xfrm>
        <a:graphic>
          <a:graphicData uri="http://schemas.openxmlformats.org/presentationml/2006/ole">
            <mc:AlternateContent xmlns:mc="http://schemas.openxmlformats.org/markup-compatibility/2006">
              <mc:Choice xmlns:v="urn:schemas-microsoft-com:vml" Requires="v">
                <p:oleObj spid="_x0000_s5192" name="Equation" r:id="rId6" imgW="1396800" imgH="558720" progId="Equation.3">
                  <p:embed/>
                </p:oleObj>
              </mc:Choice>
              <mc:Fallback>
                <p:oleObj name="Equation" r:id="rId6" imgW="1396800" imgH="5587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2514600"/>
                        <a:ext cx="1755775" cy="695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5" name="Rectangle 6"/>
          <p:cNvSpPr>
            <a:spLocks noChangeArrowheads="1"/>
          </p:cNvSpPr>
          <p:nvPr/>
        </p:nvSpPr>
        <p:spPr bwMode="auto">
          <a:xfrm>
            <a:off x="381000" y="3192463"/>
            <a:ext cx="7696200"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r>
              <a:rPr lang="en-US" altLang="en-US" b="0">
                <a:solidFill>
                  <a:srgbClr val="0000FF"/>
                </a:solidFill>
                <a:latin typeface="Arial" charset="0"/>
                <a:sym typeface="Symbol" pitchFamily="18" charset="2"/>
              </a:rPr>
              <a:t>Electrons are collected on the anode wire, (i.e. </a:t>
            </a:r>
            <a:r>
              <a:rPr lang="en-US" altLang="en-US" b="0" i="1">
                <a:solidFill>
                  <a:srgbClr val="0000FF"/>
                </a:solidFill>
                <a:latin typeface="Arial" charset="0"/>
                <a:sym typeface="Symbol" pitchFamily="18" charset="2"/>
              </a:rPr>
              <a:t>dr</a:t>
            </a:r>
            <a:r>
              <a:rPr lang="en-US" altLang="en-US" b="0">
                <a:solidFill>
                  <a:srgbClr val="0000FF"/>
                </a:solidFill>
                <a:latin typeface="Arial" charset="0"/>
                <a:sym typeface="Symbol" pitchFamily="18" charset="2"/>
              </a:rPr>
              <a:t> is small, only a few </a:t>
            </a:r>
            <a:r>
              <a:rPr lang="en-US" altLang="en-US" sz="2000" b="0">
                <a:solidFill>
                  <a:srgbClr val="0000FF"/>
                </a:solidFill>
                <a:latin typeface="Symbol" pitchFamily="18" charset="2"/>
                <a:sym typeface="Symbol" pitchFamily="18" charset="2"/>
              </a:rPr>
              <a:t>m</a:t>
            </a:r>
            <a:r>
              <a:rPr lang="en-US" altLang="en-US" b="0">
                <a:solidFill>
                  <a:srgbClr val="0000FF"/>
                </a:solidFill>
                <a:latin typeface="Arial" charset="0"/>
                <a:sym typeface="Symbol" pitchFamily="18" charset="2"/>
              </a:rPr>
              <a:t>m). Electrons contribute only very little to detected signal (few %).</a:t>
            </a:r>
            <a:endParaRPr lang="en-US" altLang="en-US" b="0">
              <a:solidFill>
                <a:schemeClr val="hlink"/>
              </a:solidFill>
              <a:latin typeface="Arial" charset="0"/>
              <a:sym typeface="Symbol" pitchFamily="18" charset="2"/>
            </a:endParaRPr>
          </a:p>
        </p:txBody>
      </p:sp>
      <p:graphicFrame>
        <p:nvGraphicFramePr>
          <p:cNvPr id="7172" name="Object 7"/>
          <p:cNvGraphicFramePr>
            <a:graphicFrameLocks noChangeAspect="1"/>
          </p:cNvGraphicFramePr>
          <p:nvPr/>
        </p:nvGraphicFramePr>
        <p:xfrm>
          <a:off x="457200" y="3859213"/>
          <a:ext cx="3884613" cy="2303462"/>
        </p:xfrm>
        <a:graphic>
          <a:graphicData uri="http://schemas.openxmlformats.org/presentationml/2006/ole">
            <mc:AlternateContent xmlns:mc="http://schemas.openxmlformats.org/markup-compatibility/2006">
              <mc:Choice xmlns:v="urn:schemas-microsoft-com:vml" Requires="v">
                <p:oleObj spid="_x0000_s5193" name="Ulead Image Editor Image" r:id="rId8" imgW="3874016" imgH="2294954" progId="">
                  <p:embed/>
                </p:oleObj>
              </mc:Choice>
              <mc:Fallback>
                <p:oleObj name="Ulead Image Editor Image" r:id="rId8" imgW="3874016" imgH="2294954"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 y="3859213"/>
                        <a:ext cx="3884613" cy="23034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6" name="Rectangle 8"/>
          <p:cNvSpPr>
            <a:spLocks noChangeArrowheads="1"/>
          </p:cNvSpPr>
          <p:nvPr/>
        </p:nvSpPr>
        <p:spPr bwMode="auto">
          <a:xfrm>
            <a:off x="5105400" y="4495800"/>
            <a:ext cx="2743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r>
              <a:rPr lang="en-US" altLang="en-US" b="0">
                <a:solidFill>
                  <a:srgbClr val="0000FF"/>
                </a:solidFill>
                <a:latin typeface="Arial" charset="0"/>
                <a:sym typeface="Symbol" pitchFamily="18" charset="2"/>
              </a:rPr>
              <a:t>Ions have to drift back to cathode, i.e. </a:t>
            </a:r>
            <a:r>
              <a:rPr lang="en-US" altLang="en-US" b="0" i="1">
                <a:solidFill>
                  <a:srgbClr val="0000FF"/>
                </a:solidFill>
                <a:latin typeface="Arial" charset="0"/>
                <a:sym typeface="Symbol" pitchFamily="18" charset="2"/>
              </a:rPr>
              <a:t>dr</a:t>
            </a:r>
            <a:r>
              <a:rPr lang="en-US" altLang="en-US" b="0">
                <a:solidFill>
                  <a:srgbClr val="0000FF"/>
                </a:solidFill>
                <a:latin typeface="Arial" charset="0"/>
                <a:sym typeface="Symbol" pitchFamily="18" charset="2"/>
              </a:rPr>
              <a:t> is big. Signal duration limited by total ion drift time ! </a:t>
            </a:r>
          </a:p>
        </p:txBody>
      </p:sp>
      <p:sp>
        <p:nvSpPr>
          <p:cNvPr id="7177" name="Rectangle 9"/>
          <p:cNvSpPr>
            <a:spLocks noChangeArrowheads="1"/>
          </p:cNvSpPr>
          <p:nvPr/>
        </p:nvSpPr>
        <p:spPr bwMode="auto">
          <a:xfrm>
            <a:off x="1598613" y="6072188"/>
            <a:ext cx="6089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gn="ctr"/>
            <a:r>
              <a:rPr lang="en-US" altLang="en-US" b="0">
                <a:latin typeface="Arial" charset="0"/>
                <a:sym typeface="Symbol" pitchFamily="18" charset="2"/>
              </a:rPr>
              <a:t>We need electronic signal differentiation to limit dead time.</a:t>
            </a:r>
          </a:p>
        </p:txBody>
      </p:sp>
      <p:sp>
        <p:nvSpPr>
          <p:cNvPr id="7178" name="Text Box 10"/>
          <p:cNvSpPr txBox="1">
            <a:spLocks noChangeArrowheads="1"/>
          </p:cNvSpPr>
          <p:nvPr/>
        </p:nvSpPr>
        <p:spPr bwMode="auto">
          <a:xfrm>
            <a:off x="7239000" y="990600"/>
            <a:ext cx="14859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gn="ctr"/>
            <a:r>
              <a:rPr lang="en-US" altLang="en-US" sz="1000" b="0">
                <a:latin typeface="Arial" charset="0"/>
              </a:rPr>
              <a:t>(F. Sauli, CERN 77-09)</a:t>
            </a:r>
          </a:p>
        </p:txBody>
      </p:sp>
      <p:sp>
        <p:nvSpPr>
          <p:cNvPr id="7179" name="Text Box 11"/>
          <p:cNvSpPr txBox="1">
            <a:spLocks noChangeArrowheads="1"/>
          </p:cNvSpPr>
          <p:nvPr/>
        </p:nvSpPr>
        <p:spPr bwMode="auto">
          <a:xfrm>
            <a:off x="2286000" y="4419600"/>
            <a:ext cx="14859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gn="ctr"/>
            <a:r>
              <a:rPr lang="en-US" altLang="en-US" sz="1000" b="0">
                <a:latin typeface="Arial" charset="0"/>
              </a:rPr>
              <a:t>(F. Sauli, CERN 77-09)</a:t>
            </a:r>
          </a:p>
        </p:txBody>
      </p:sp>
    </p:spTree>
    <p:extLst>
      <p:ext uri="{BB962C8B-B14F-4D97-AF65-F5344CB8AC3E}">
        <p14:creationId xmlns:p14="http://schemas.microsoft.com/office/powerpoint/2010/main" val="2809256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285750" y="311150"/>
            <a:ext cx="8172450" cy="534988"/>
          </a:xfrm>
        </p:spPr>
        <p:txBody>
          <a:bodyPr/>
          <a:lstStyle/>
          <a:p>
            <a:r>
              <a:rPr lang="en-US" altLang="en-US" smtClean="0"/>
              <a:t>The 3</a:t>
            </a:r>
            <a:r>
              <a:rPr lang="en-US" altLang="en-US" baseline="30000" smtClean="0"/>
              <a:t>rd</a:t>
            </a:r>
            <a:r>
              <a:rPr lang="en-US" altLang="en-US" smtClean="0"/>
              <a:t> Dimension: </a:t>
            </a:r>
            <a:r>
              <a:rPr lang="en-US" altLang="en-US" sz="1800" smtClean="0"/>
              <a:t>Timing Differences with Drift Chambers</a:t>
            </a:r>
          </a:p>
        </p:txBody>
      </p:sp>
      <p:sp>
        <p:nvSpPr>
          <p:cNvPr id="10245" name="Rectangle 3"/>
          <p:cNvSpPr>
            <a:spLocks noGrp="1" noChangeArrowheads="1"/>
          </p:cNvSpPr>
          <p:nvPr>
            <p:ph type="body" idx="1"/>
          </p:nvPr>
        </p:nvSpPr>
        <p:spPr>
          <a:xfrm>
            <a:off x="381000" y="1524000"/>
            <a:ext cx="2667000" cy="4800600"/>
          </a:xfrm>
        </p:spPr>
        <p:txBody>
          <a:bodyPr/>
          <a:lstStyle/>
          <a:p>
            <a:pPr>
              <a:buFontTx/>
              <a:buNone/>
            </a:pPr>
            <a:r>
              <a:rPr lang="en-GB" altLang="en-US" sz="1600" smtClean="0">
                <a:solidFill>
                  <a:schemeClr val="accent2"/>
                </a:solidFill>
              </a:rPr>
              <a:t>Drift Chambers : </a:t>
            </a:r>
          </a:p>
          <a:p>
            <a:pPr>
              <a:buFontTx/>
              <a:buNone/>
            </a:pPr>
            <a:endParaRPr lang="en-GB" altLang="en-US" sz="800" smtClean="0">
              <a:solidFill>
                <a:schemeClr val="accent2"/>
              </a:solidFill>
            </a:endParaRPr>
          </a:p>
          <a:p>
            <a:r>
              <a:rPr lang="en-GB" altLang="en-US" sz="1600" smtClean="0">
                <a:solidFill>
                  <a:schemeClr val="accent2"/>
                </a:solidFill>
              </a:rPr>
              <a:t>Reduced numbers of readout channels</a:t>
            </a:r>
          </a:p>
          <a:p>
            <a:r>
              <a:rPr lang="en-GB" altLang="en-US" sz="1600" smtClean="0">
                <a:solidFill>
                  <a:schemeClr val="accent2"/>
                </a:solidFill>
              </a:rPr>
              <a:t>Distance between wires typically 5-10cm giving around 1-2 </a:t>
            </a:r>
            <a:r>
              <a:rPr lang="en-GB" altLang="en-US" sz="1600" smtClean="0">
                <a:solidFill>
                  <a:schemeClr val="accent2"/>
                </a:solidFill>
                <a:sym typeface="Symbol" pitchFamily="18" charset="2"/>
              </a:rPr>
              <a:t></a:t>
            </a:r>
            <a:r>
              <a:rPr lang="en-GB" altLang="en-US" sz="1600" smtClean="0">
                <a:solidFill>
                  <a:schemeClr val="accent2"/>
                </a:solidFill>
              </a:rPr>
              <a:t>s drift-time</a:t>
            </a:r>
          </a:p>
          <a:p>
            <a:r>
              <a:rPr lang="en-GB" altLang="en-US" sz="1600" smtClean="0">
                <a:solidFill>
                  <a:schemeClr val="accent2"/>
                </a:solidFill>
              </a:rPr>
              <a:t>Resolution of           50-100</a:t>
            </a:r>
            <a:r>
              <a:rPr lang="en-GB" altLang="en-US" sz="1600" smtClean="0">
                <a:solidFill>
                  <a:schemeClr val="accent2"/>
                </a:solidFill>
                <a:sym typeface="Symbol" pitchFamily="18" charset="2"/>
              </a:rPr>
              <a:t></a:t>
            </a:r>
            <a:r>
              <a:rPr lang="en-GB" altLang="en-US" sz="1600" smtClean="0">
                <a:solidFill>
                  <a:schemeClr val="accent2"/>
                </a:solidFill>
              </a:rPr>
              <a:t>m achieved limited by field uniformity and diffusion</a:t>
            </a:r>
          </a:p>
          <a:p>
            <a:r>
              <a:rPr lang="en-GB" altLang="en-US" sz="1600" smtClean="0">
                <a:solidFill>
                  <a:schemeClr val="accent2"/>
                </a:solidFill>
              </a:rPr>
              <a:t>Perhaps problems with </a:t>
            </a:r>
            <a:r>
              <a:rPr lang="en-GB" altLang="en-US" sz="1600" u="sng" smtClean="0">
                <a:solidFill>
                  <a:schemeClr val="accent2"/>
                </a:solidFill>
              </a:rPr>
              <a:t>occupancy</a:t>
            </a:r>
            <a:r>
              <a:rPr lang="en-GB" altLang="en-US" sz="1600" smtClean="0">
                <a:solidFill>
                  <a:schemeClr val="accent2"/>
                </a:solidFill>
              </a:rPr>
              <a:t> of tracks in one cell.</a:t>
            </a:r>
          </a:p>
          <a:p>
            <a:endParaRPr lang="en-US" altLang="en-US" sz="1600" smtClean="0">
              <a:solidFill>
                <a:srgbClr val="00CC00"/>
              </a:solidFill>
            </a:endParaRPr>
          </a:p>
        </p:txBody>
      </p:sp>
      <p:grpSp>
        <p:nvGrpSpPr>
          <p:cNvPr id="10246" name="Group 12"/>
          <p:cNvGrpSpPr>
            <a:grpSpLocks/>
          </p:cNvGrpSpPr>
          <p:nvPr/>
        </p:nvGrpSpPr>
        <p:grpSpPr bwMode="auto">
          <a:xfrm>
            <a:off x="3382963" y="1314450"/>
            <a:ext cx="5562600" cy="3509963"/>
            <a:chOff x="2112" y="624"/>
            <a:chExt cx="3504" cy="2211"/>
          </a:xfrm>
        </p:grpSpPr>
        <p:sp>
          <p:nvSpPr>
            <p:cNvPr id="10249" name="Text Box 4"/>
            <p:cNvSpPr txBox="1">
              <a:spLocks noChangeArrowheads="1"/>
            </p:cNvSpPr>
            <p:nvPr/>
          </p:nvSpPr>
          <p:spPr bwMode="auto">
            <a:xfrm>
              <a:off x="4128" y="1468"/>
              <a:ext cx="1488"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r>
                <a:rPr lang="en-US" altLang="en-US" sz="1600" b="0">
                  <a:solidFill>
                    <a:srgbClr val="0000FF"/>
                  </a:solidFill>
                  <a:latin typeface="Arial" charset="0"/>
                </a:rPr>
                <a:t>Measure arrival time of electrons at sense wire relative to a time t</a:t>
              </a:r>
              <a:r>
                <a:rPr lang="en-US" altLang="en-US" sz="1600" b="0" baseline="-25000">
                  <a:solidFill>
                    <a:srgbClr val="0000FF"/>
                  </a:solidFill>
                  <a:latin typeface="Arial" charset="0"/>
                </a:rPr>
                <a:t>0</a:t>
              </a:r>
              <a:r>
                <a:rPr lang="en-US" altLang="en-US" sz="1600" b="0">
                  <a:solidFill>
                    <a:srgbClr val="0000FF"/>
                  </a:solidFill>
                  <a:latin typeface="Arial" charset="0"/>
                </a:rPr>
                <a:t>.</a:t>
              </a:r>
            </a:p>
          </p:txBody>
        </p:sp>
        <p:graphicFrame>
          <p:nvGraphicFramePr>
            <p:cNvPr id="10242" name="Object 5"/>
            <p:cNvGraphicFramePr>
              <a:graphicFrameLocks noChangeAspect="1"/>
            </p:cNvGraphicFramePr>
            <p:nvPr/>
          </p:nvGraphicFramePr>
          <p:xfrm>
            <a:off x="2112" y="624"/>
            <a:ext cx="2688" cy="2211"/>
          </p:xfrm>
          <a:graphic>
            <a:graphicData uri="http://schemas.openxmlformats.org/presentationml/2006/ole">
              <mc:AlternateContent xmlns:mc="http://schemas.openxmlformats.org/markup-compatibility/2006">
                <mc:Choice xmlns:v="urn:schemas-microsoft-com:vml" Requires="v">
                  <p:oleObj spid="_x0000_s6192" name="Designer Drawing" r:id="rId4" imgW="4536000" imgH="3731400" progId="">
                    <p:embed/>
                  </p:oleObj>
                </mc:Choice>
                <mc:Fallback>
                  <p:oleObj name="Designer Drawing" r:id="rId4" imgW="4536000" imgH="37314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2" y="624"/>
                          <a:ext cx="2688" cy="22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43" name="Object 8"/>
            <p:cNvGraphicFramePr>
              <a:graphicFrameLocks noChangeAspect="1"/>
            </p:cNvGraphicFramePr>
            <p:nvPr/>
          </p:nvGraphicFramePr>
          <p:xfrm>
            <a:off x="4251" y="2014"/>
            <a:ext cx="1032" cy="360"/>
          </p:xfrm>
          <a:graphic>
            <a:graphicData uri="http://schemas.openxmlformats.org/presentationml/2006/ole">
              <mc:AlternateContent xmlns:mc="http://schemas.openxmlformats.org/markup-compatibility/2006">
                <mc:Choice xmlns:v="urn:schemas-microsoft-com:vml" Requires="v">
                  <p:oleObj spid="_x0000_s6193" name="Equation" r:id="rId6" imgW="799920" imgH="279360" progId="Equation.3">
                    <p:embed/>
                  </p:oleObj>
                </mc:Choice>
                <mc:Fallback>
                  <p:oleObj name="Equation" r:id="rId6" imgW="799920" imgH="2793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1" y="2014"/>
                          <a:ext cx="1032" cy="3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50" name="Line 9"/>
            <p:cNvSpPr>
              <a:spLocks noChangeShapeType="1"/>
            </p:cNvSpPr>
            <p:nvPr/>
          </p:nvSpPr>
          <p:spPr bwMode="auto">
            <a:xfrm flipH="1">
              <a:off x="2668" y="1392"/>
              <a:ext cx="864" cy="0"/>
            </a:xfrm>
            <a:prstGeom prst="line">
              <a:avLst/>
            </a:prstGeom>
            <a:noFill/>
            <a:ln w="9525">
              <a:solidFill>
                <a:schemeClr val="accent1"/>
              </a:solidFill>
              <a:round/>
              <a:headEnd type="triangle" w="med" len="me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en-US"/>
            </a:p>
          </p:txBody>
        </p:sp>
        <p:sp>
          <p:nvSpPr>
            <p:cNvPr id="10251" name="Text Box 10"/>
            <p:cNvSpPr txBox="1">
              <a:spLocks noChangeArrowheads="1"/>
            </p:cNvSpPr>
            <p:nvPr/>
          </p:nvSpPr>
          <p:spPr bwMode="auto">
            <a:xfrm>
              <a:off x="3024" y="1138"/>
              <a:ext cx="201"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a:lnSpc>
                  <a:spcPct val="90000"/>
                </a:lnSpc>
                <a:spcBef>
                  <a:spcPct val="30000"/>
                </a:spcBef>
                <a:buClr>
                  <a:schemeClr val="hlink"/>
                </a:buClr>
                <a:buSzPct val="70000"/>
                <a:buFont typeface="Wingdings" pitchFamily="2" charset="2"/>
                <a:buNone/>
              </a:pPr>
              <a:r>
                <a:rPr lang="en-GB" altLang="en-US" sz="2400" b="0" i="1">
                  <a:solidFill>
                    <a:schemeClr val="accent1"/>
                  </a:solidFill>
                  <a:latin typeface="Times New Roman" pitchFamily="18" charset="0"/>
                </a:rPr>
                <a:t>x</a:t>
              </a:r>
              <a:endParaRPr lang="en-GB" altLang="en-US" sz="2000" b="0">
                <a:solidFill>
                  <a:schemeClr val="accent1"/>
                </a:solidFill>
                <a:latin typeface="Arial" charset="0"/>
              </a:endParaRPr>
            </a:p>
          </p:txBody>
        </p:sp>
      </p:grpSp>
      <p:sp>
        <p:nvSpPr>
          <p:cNvPr id="178183" name="Text Box 7"/>
          <p:cNvSpPr txBox="1">
            <a:spLocks noChangeArrowheads="1"/>
          </p:cNvSpPr>
          <p:nvPr/>
        </p:nvSpPr>
        <p:spPr bwMode="auto">
          <a:xfrm>
            <a:off x="3305175" y="5360988"/>
            <a:ext cx="522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r>
              <a:rPr lang="en-US" altLang="en-US" sz="1000" b="0">
                <a:latin typeface="Arial" charset="0"/>
              </a:rPr>
              <a:t>(First studies: T. Bressani, G. Charpak,  D. Rahm, C. Zupancic, 1969</a:t>
            </a:r>
          </a:p>
          <a:p>
            <a:r>
              <a:rPr lang="en-US" altLang="en-US" sz="1000" b="0">
                <a:latin typeface="Arial" charset="0"/>
              </a:rPr>
              <a:t> First operation drift chamber: A.H. Walenta, J. Heintze, B. Schürlein, NIM  92 (1971) 373) </a:t>
            </a:r>
          </a:p>
        </p:txBody>
      </p:sp>
      <p:sp>
        <p:nvSpPr>
          <p:cNvPr id="10248" name="TextBox 10"/>
          <p:cNvSpPr txBox="1">
            <a:spLocks noChangeArrowheads="1"/>
          </p:cNvSpPr>
          <p:nvPr/>
        </p:nvSpPr>
        <p:spPr bwMode="auto">
          <a:xfrm>
            <a:off x="762000" y="6019800"/>
            <a:ext cx="7620000" cy="369888"/>
          </a:xfrm>
          <a:prstGeom prst="rect">
            <a:avLst/>
          </a:prstGeom>
          <a:solidFill>
            <a:srgbClr val="FFFF00"/>
          </a:solidFill>
          <a:ln w="9525">
            <a:solidFill>
              <a:schemeClr val="tx1"/>
            </a:solidFill>
            <a:miter lim="800000"/>
            <a:headEnd/>
            <a:tailEnd/>
          </a:ln>
        </p:spPr>
        <p:txBody>
          <a:bodyPr>
            <a:spAutoFit/>
          </a:bodyPr>
          <a:lstStyle>
            <a:lvl1pPr eaLnBrk="0" hangingPunct="0">
              <a:defRPr b="1">
                <a:solidFill>
                  <a:schemeClr val="tx1"/>
                </a:solidFill>
                <a:latin typeface="Helvetica" pitchFamily="34" charset="0"/>
                <a:cs typeface="Arial" charset="0"/>
              </a:defRPr>
            </a:lvl1pPr>
            <a:lvl2pPr marL="742950" indent="-285750" eaLnBrk="0" hangingPunct="0">
              <a:defRPr b="1">
                <a:solidFill>
                  <a:schemeClr val="tx1"/>
                </a:solidFill>
                <a:latin typeface="Helvetica" pitchFamily="34" charset="0"/>
                <a:cs typeface="Arial" charset="0"/>
              </a:defRPr>
            </a:lvl2pPr>
            <a:lvl3pPr marL="1143000" indent="-228600" eaLnBrk="0" hangingPunct="0">
              <a:defRPr b="1">
                <a:solidFill>
                  <a:schemeClr val="tx1"/>
                </a:solidFill>
                <a:latin typeface="Helvetica" pitchFamily="34" charset="0"/>
                <a:cs typeface="Arial" charset="0"/>
              </a:defRPr>
            </a:lvl3pPr>
            <a:lvl4pPr marL="1600200" indent="-228600" eaLnBrk="0" hangingPunct="0">
              <a:defRPr b="1">
                <a:solidFill>
                  <a:schemeClr val="tx1"/>
                </a:solidFill>
                <a:latin typeface="Helvetica" pitchFamily="34" charset="0"/>
                <a:cs typeface="Arial" charset="0"/>
              </a:defRPr>
            </a:lvl4pPr>
            <a:lvl5pPr marL="2057400" indent="-228600" eaLnBrk="0" hangingPunct="0">
              <a:defRPr b="1">
                <a:solidFill>
                  <a:schemeClr val="tx1"/>
                </a:solidFill>
                <a:latin typeface="Helvetica" pitchFamily="34" charset="0"/>
                <a:cs typeface="Arial" charset="0"/>
              </a:defRPr>
            </a:lvl5pPr>
            <a:lvl6pPr marL="2514600" indent="-228600" eaLnBrk="0" fontAlgn="base" hangingPunct="0">
              <a:spcBef>
                <a:spcPct val="0"/>
              </a:spcBef>
              <a:spcAft>
                <a:spcPct val="0"/>
              </a:spcAft>
              <a:defRPr b="1">
                <a:solidFill>
                  <a:schemeClr val="tx1"/>
                </a:solidFill>
                <a:latin typeface="Helvetica" pitchFamily="34" charset="0"/>
                <a:cs typeface="Arial" charset="0"/>
              </a:defRPr>
            </a:lvl6pPr>
            <a:lvl7pPr marL="2971800" indent="-228600" eaLnBrk="0" fontAlgn="base" hangingPunct="0">
              <a:spcBef>
                <a:spcPct val="0"/>
              </a:spcBef>
              <a:spcAft>
                <a:spcPct val="0"/>
              </a:spcAft>
              <a:defRPr b="1">
                <a:solidFill>
                  <a:schemeClr val="tx1"/>
                </a:solidFill>
                <a:latin typeface="Helvetica" pitchFamily="34" charset="0"/>
                <a:cs typeface="Arial" charset="0"/>
              </a:defRPr>
            </a:lvl7pPr>
            <a:lvl8pPr marL="3429000" indent="-228600" eaLnBrk="0" fontAlgn="base" hangingPunct="0">
              <a:spcBef>
                <a:spcPct val="0"/>
              </a:spcBef>
              <a:spcAft>
                <a:spcPct val="0"/>
              </a:spcAft>
              <a:defRPr b="1">
                <a:solidFill>
                  <a:schemeClr val="tx1"/>
                </a:solidFill>
                <a:latin typeface="Helvetica" pitchFamily="34" charset="0"/>
                <a:cs typeface="Arial" charset="0"/>
              </a:defRPr>
            </a:lvl8pPr>
            <a:lvl9pPr marL="3886200" indent="-228600" eaLnBrk="0" fontAlgn="base" hangingPunct="0">
              <a:spcBef>
                <a:spcPct val="0"/>
              </a:spcBef>
              <a:spcAft>
                <a:spcPct val="0"/>
              </a:spcAft>
              <a:defRPr b="1">
                <a:solidFill>
                  <a:schemeClr val="tx1"/>
                </a:solidFill>
                <a:latin typeface="Helvetica" pitchFamily="34" charset="0"/>
                <a:cs typeface="Arial" charset="0"/>
              </a:defRPr>
            </a:lvl9pPr>
          </a:lstStyle>
          <a:p>
            <a:pPr eaLnBrk="1" hangingPunct="1"/>
            <a:r>
              <a:rPr lang="en-US" altLang="en-US"/>
              <a:t>In P10 Gas (90% Ar, 10% CH</a:t>
            </a:r>
            <a:r>
              <a:rPr lang="en-US" altLang="en-US" baseline="-25000"/>
              <a:t>4</a:t>
            </a:r>
            <a:r>
              <a:rPr lang="en-US" altLang="en-US"/>
              <a:t>), the drift velocity is about 5 cm/</a:t>
            </a:r>
            <a:r>
              <a:rPr lang="en-US" altLang="en-US">
                <a:latin typeface="Symbol" pitchFamily="18" charset="2"/>
              </a:rPr>
              <a:t>m</a:t>
            </a:r>
            <a:r>
              <a:rPr lang="en-US" altLang="en-US"/>
              <a:t>sec</a:t>
            </a:r>
          </a:p>
        </p:txBody>
      </p:sp>
    </p:spTree>
    <p:extLst>
      <p:ext uri="{BB962C8B-B14F-4D97-AF65-F5344CB8AC3E}">
        <p14:creationId xmlns:p14="http://schemas.microsoft.com/office/powerpoint/2010/main" val="39821387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81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p:spPr>
        <p:txBody>
          <a:bodyPr/>
          <a:lstStyle/>
          <a:p>
            <a:r>
              <a:rPr lang="en-US" altLang="en-US" dirty="0" smtClean="0"/>
              <a:t>Sector Wire Geometry – special notes</a:t>
            </a:r>
          </a:p>
        </p:txBody>
      </p:sp>
      <p:pic>
        <p:nvPicPr>
          <p:cNvPr id="389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076838"/>
            <a:ext cx="5486400" cy="402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52892" y="5410200"/>
            <a:ext cx="7505308" cy="954107"/>
          </a:xfrm>
          <a:prstGeom prst="rect">
            <a:avLst/>
          </a:prstGeom>
          <a:solidFill>
            <a:srgbClr val="FFFFCC"/>
          </a:solidFill>
          <a:ln>
            <a:solidFill>
              <a:schemeClr val="tx1"/>
            </a:solidFill>
          </a:ln>
        </p:spPr>
        <p:txBody>
          <a:bodyPr wrap="square" rtlCol="0">
            <a:spAutoFit/>
          </a:bodyPr>
          <a:lstStyle/>
          <a:p>
            <a:pPr>
              <a:lnSpc>
                <a:spcPct val="100000"/>
              </a:lnSpc>
            </a:pPr>
            <a:r>
              <a:rPr lang="en-US" sz="1600" dirty="0" smtClean="0">
                <a:solidFill>
                  <a:schemeClr val="tx1"/>
                </a:solidFill>
              </a:rPr>
              <a:t>Wires are phase locked to the pad locations.  4 wires located over each pad row. We can probably tolerate a phase shift of 100 microns.</a:t>
            </a:r>
          </a:p>
          <a:p>
            <a:pPr>
              <a:lnSpc>
                <a:spcPct val="100000"/>
              </a:lnSpc>
            </a:pPr>
            <a:endParaRPr lang="en-US" sz="800" dirty="0" smtClean="0">
              <a:solidFill>
                <a:schemeClr val="tx1"/>
              </a:solidFill>
            </a:endParaRPr>
          </a:p>
          <a:p>
            <a:pPr>
              <a:lnSpc>
                <a:spcPct val="100000"/>
              </a:lnSpc>
            </a:pPr>
            <a:r>
              <a:rPr lang="en-US" sz="1600" dirty="0" smtClean="0">
                <a:solidFill>
                  <a:schemeClr val="tx1"/>
                </a:solidFill>
              </a:rPr>
              <a:t>Ground </a:t>
            </a:r>
            <a:r>
              <a:rPr lang="en-US" sz="1600" dirty="0">
                <a:solidFill>
                  <a:schemeClr val="tx1"/>
                </a:solidFill>
              </a:rPr>
              <a:t>wires </a:t>
            </a:r>
            <a:r>
              <a:rPr lang="en-US" sz="1600" dirty="0" smtClean="0"/>
              <a:t>placed </a:t>
            </a:r>
            <a:r>
              <a:rPr lang="en-US" sz="1600" dirty="0" smtClean="0">
                <a:solidFill>
                  <a:schemeClr val="tx1"/>
                </a:solidFill>
              </a:rPr>
              <a:t>directly </a:t>
            </a:r>
            <a:r>
              <a:rPr lang="en-US" sz="1600" dirty="0">
                <a:solidFill>
                  <a:schemeClr val="tx1"/>
                </a:solidFill>
              </a:rPr>
              <a:t>over the Anode wires to limit </a:t>
            </a:r>
            <a:r>
              <a:rPr lang="en-US" sz="1600" dirty="0" smtClean="0">
                <a:solidFill>
                  <a:schemeClr val="tx1"/>
                </a:solidFill>
              </a:rPr>
              <a:t>sparking to pad plane.</a:t>
            </a:r>
            <a:endParaRPr lang="en-US" sz="1600" dirty="0">
              <a:solidFill>
                <a:schemeClr val="tx1"/>
              </a:solidFill>
            </a:endParaRPr>
          </a:p>
        </p:txBody>
      </p:sp>
    </p:spTree>
    <p:extLst>
      <p:ext uri="{BB962C8B-B14F-4D97-AF65-F5344CB8AC3E}">
        <p14:creationId xmlns:p14="http://schemas.microsoft.com/office/powerpoint/2010/main" val="13691463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15250" cy="534988"/>
          </a:xfrm>
        </p:spPr>
        <p:txBody>
          <a:bodyPr/>
          <a:lstStyle/>
          <a:p>
            <a:r>
              <a:rPr lang="en-US" dirty="0" smtClean="0"/>
              <a:t>40 Pad Rows fit perfectly with the existing grid</a:t>
            </a:r>
            <a:endParaRPr lang="en-US" dirty="0"/>
          </a:p>
        </p:txBody>
      </p:sp>
      <p:cxnSp>
        <p:nvCxnSpPr>
          <p:cNvPr id="6" name="Straight Connector 5"/>
          <p:cNvCxnSpPr/>
          <p:nvPr/>
        </p:nvCxnSpPr>
        <p:spPr bwMode="auto">
          <a:xfrm>
            <a:off x="381000" y="3505200"/>
            <a:ext cx="8395305" cy="0"/>
          </a:xfrm>
          <a:prstGeom prst="line">
            <a:avLst/>
          </a:prstGeom>
          <a:solidFill>
            <a:schemeClr val="accent1"/>
          </a:solidFill>
          <a:ln w="47625" cap="flat" cmpd="sng" algn="ctr">
            <a:solidFill>
              <a:schemeClr val="tx1"/>
            </a:solidFill>
            <a:prstDash val="solid"/>
            <a:round/>
            <a:headEnd type="none" w="med" len="med"/>
            <a:tailEnd type="none" w="med" len="med"/>
          </a:ln>
          <a:effectLst/>
        </p:spPr>
      </p:cxnSp>
      <p:grpSp>
        <p:nvGrpSpPr>
          <p:cNvPr id="8" name="Group 7"/>
          <p:cNvGrpSpPr/>
          <p:nvPr/>
        </p:nvGrpSpPr>
        <p:grpSpPr>
          <a:xfrm>
            <a:off x="315686" y="1219200"/>
            <a:ext cx="8643937" cy="1905000"/>
            <a:chOff x="315686" y="1295400"/>
            <a:chExt cx="8643937" cy="190500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5686" y="1295400"/>
              <a:ext cx="8643937" cy="1905000"/>
            </a:xfrm>
            <a:prstGeom prst="rect">
              <a:avLst/>
            </a:prstGeom>
          </p:spPr>
        </p:pic>
        <p:sp>
          <p:nvSpPr>
            <p:cNvPr id="7" name="TextBox 6"/>
            <p:cNvSpPr txBox="1"/>
            <p:nvPr/>
          </p:nvSpPr>
          <p:spPr>
            <a:xfrm>
              <a:off x="3657600" y="2430011"/>
              <a:ext cx="796925" cy="323165"/>
            </a:xfrm>
            <a:prstGeom prst="rect">
              <a:avLst/>
            </a:prstGeom>
            <a:noFill/>
          </p:spPr>
          <p:txBody>
            <a:bodyPr wrap="square" rtlCol="0">
              <a:spAutoFit/>
            </a:bodyPr>
            <a:lstStyle/>
            <a:p>
              <a:r>
                <a:rPr lang="en-US" sz="1500" b="0" dirty="0" smtClean="0">
                  <a:solidFill>
                    <a:schemeClr val="tx1"/>
                  </a:solidFill>
                </a:rPr>
                <a:t>(Old)</a:t>
              </a:r>
              <a:endParaRPr lang="en-US" sz="1500" b="0" dirty="0">
                <a:solidFill>
                  <a:schemeClr val="tx1"/>
                </a:solidFill>
              </a:endParaRPr>
            </a:p>
          </p:txBody>
        </p:sp>
      </p:grpSp>
      <p:sp>
        <p:nvSpPr>
          <p:cNvPr id="13" name="Content Placeholder 2"/>
          <p:cNvSpPr txBox="1">
            <a:spLocks/>
          </p:cNvSpPr>
          <p:nvPr/>
        </p:nvSpPr>
        <p:spPr bwMode="auto">
          <a:xfrm>
            <a:off x="1676400" y="5715000"/>
            <a:ext cx="6324600" cy="941807"/>
          </a:xfrm>
          <a:prstGeom prst="rect">
            <a:avLst/>
          </a:prstGeom>
          <a:solidFill>
            <a:srgbClr val="FFFFCC"/>
          </a:solidFill>
          <a:ln w="12700">
            <a:solidFill>
              <a:schemeClr val="tx1"/>
            </a:solidFill>
          </a:ln>
          <a:extLst/>
        </p:spPr>
        <p:txBody>
          <a:bodyPr vert="horz" wrap="square" lIns="91173" tIns="45587" rIns="91173" bIns="45587" numCol="1" anchor="ctr"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sz="1800"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panose="020B0604020202020204" pitchFamily="34" charset="0"/>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a:lstStyle>
          <a:p>
            <a:pPr>
              <a:lnSpc>
                <a:spcPct val="80000"/>
              </a:lnSpc>
            </a:pPr>
            <a:r>
              <a:rPr lang="en-US" sz="1600" kern="0" dirty="0"/>
              <a:t>No need to change grid; </a:t>
            </a:r>
            <a:r>
              <a:rPr lang="en-US" sz="1600" kern="0" dirty="0" smtClean="0"/>
              <a:t> wire </a:t>
            </a:r>
            <a:r>
              <a:rPr lang="en-US" sz="1600" kern="0" dirty="0"/>
              <a:t>locations remain the </a:t>
            </a:r>
            <a:r>
              <a:rPr lang="en-US" sz="1600" kern="0" dirty="0" smtClean="0"/>
              <a:t>same</a:t>
            </a:r>
            <a:endParaRPr lang="en-US" sz="1600" kern="0" dirty="0"/>
          </a:p>
          <a:p>
            <a:pPr>
              <a:lnSpc>
                <a:spcPct val="80000"/>
              </a:lnSpc>
            </a:pPr>
            <a:r>
              <a:rPr lang="en-US" sz="1600" kern="0" dirty="0"/>
              <a:t>No need to add more ABDB or wire mount channels (</a:t>
            </a:r>
            <a:r>
              <a:rPr lang="en-US" sz="1600" kern="0" dirty="0" smtClean="0"/>
              <a:t>good)</a:t>
            </a:r>
            <a:endParaRPr lang="en-US" sz="1600" kern="0" dirty="0"/>
          </a:p>
          <a:p>
            <a:pPr>
              <a:lnSpc>
                <a:spcPct val="80000"/>
              </a:lnSpc>
            </a:pPr>
            <a:r>
              <a:rPr lang="en-US" sz="1600" kern="0" dirty="0" smtClean="0"/>
              <a:t>Identical </a:t>
            </a:r>
            <a:r>
              <a:rPr lang="en-US" sz="1600" kern="0" dirty="0"/>
              <a:t>pad response function on both ends of </a:t>
            </a:r>
            <a:r>
              <a:rPr lang="en-US" sz="1600" kern="0" dirty="0" smtClean="0"/>
              <a:t>grid</a:t>
            </a:r>
            <a:endParaRPr lang="en-US" sz="1600" kern="0" dirty="0"/>
          </a:p>
        </p:txBody>
      </p:sp>
      <p:sp>
        <p:nvSpPr>
          <p:cNvPr id="14" name="TextBox 13"/>
          <p:cNvSpPr txBox="1"/>
          <p:nvPr/>
        </p:nvSpPr>
        <p:spPr>
          <a:xfrm>
            <a:off x="890955" y="2990462"/>
            <a:ext cx="7391400" cy="276999"/>
          </a:xfrm>
          <a:prstGeom prst="rect">
            <a:avLst/>
          </a:prstGeom>
          <a:noFill/>
        </p:spPr>
        <p:txBody>
          <a:bodyPr wrap="square" rtlCol="0">
            <a:spAutoFit/>
          </a:bodyPr>
          <a:lstStyle/>
          <a:p>
            <a:r>
              <a:rPr lang="en-US" sz="1200" dirty="0" smtClean="0">
                <a:solidFill>
                  <a:schemeClr val="tx1"/>
                </a:solidFill>
              </a:rPr>
              <a:t>Anode wires spaced 4 mm apart (horizontally),  Ground Shield and Gated grids spaced 1 mm apart</a:t>
            </a:r>
            <a:endParaRPr lang="en-US" sz="1200" dirty="0">
              <a:solidFill>
                <a:schemeClr val="tx1"/>
              </a:solidFill>
            </a:endParaRPr>
          </a:p>
        </p:txBody>
      </p:sp>
      <p:grpSp>
        <p:nvGrpSpPr>
          <p:cNvPr id="3" name="Group 2"/>
          <p:cNvGrpSpPr/>
          <p:nvPr/>
        </p:nvGrpSpPr>
        <p:grpSpPr>
          <a:xfrm>
            <a:off x="318468" y="3918663"/>
            <a:ext cx="8620947" cy="1712453"/>
            <a:chOff x="318468" y="3918663"/>
            <a:chExt cx="8620947" cy="1712453"/>
          </a:xfrm>
        </p:grpSpPr>
        <p:pic>
          <p:nvPicPr>
            <p:cNvPr id="17" name="Picture 1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18468" y="3918663"/>
              <a:ext cx="8620947" cy="1712453"/>
            </a:xfrm>
            <a:prstGeom prst="rect">
              <a:avLst/>
            </a:prstGeom>
          </p:spPr>
        </p:pic>
        <p:sp>
          <p:nvSpPr>
            <p:cNvPr id="10" name="TextBox 9"/>
            <p:cNvSpPr txBox="1"/>
            <p:nvPr/>
          </p:nvSpPr>
          <p:spPr>
            <a:xfrm>
              <a:off x="3667387" y="5040622"/>
              <a:ext cx="796925" cy="361189"/>
            </a:xfrm>
            <a:prstGeom prst="rect">
              <a:avLst/>
            </a:prstGeom>
            <a:noFill/>
          </p:spPr>
          <p:txBody>
            <a:bodyPr wrap="square" rtlCol="0">
              <a:spAutoFit/>
            </a:bodyPr>
            <a:lstStyle/>
            <a:p>
              <a:r>
                <a:rPr lang="en-US" sz="1500" b="0" dirty="0" smtClean="0">
                  <a:solidFill>
                    <a:schemeClr val="tx1"/>
                  </a:solidFill>
                </a:rPr>
                <a:t>(</a:t>
              </a:r>
              <a:r>
                <a:rPr lang="en-US" sz="1500" dirty="0" smtClean="0"/>
                <a:t>New</a:t>
              </a:r>
              <a:r>
                <a:rPr lang="en-US" sz="1500" b="0" dirty="0" smtClean="0">
                  <a:solidFill>
                    <a:schemeClr val="tx1"/>
                  </a:solidFill>
                </a:rPr>
                <a:t>)</a:t>
              </a:r>
              <a:endParaRPr lang="en-US" sz="1500" b="0" dirty="0">
                <a:solidFill>
                  <a:schemeClr val="tx1"/>
                </a:solidFill>
              </a:endParaRPr>
            </a:p>
          </p:txBody>
        </p:sp>
      </p:grpSp>
    </p:spTree>
    <p:extLst>
      <p:ext uri="{BB962C8B-B14F-4D97-AF65-F5344CB8AC3E}">
        <p14:creationId xmlns:p14="http://schemas.microsoft.com/office/powerpoint/2010/main" val="29069395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8020050" cy="534988"/>
          </a:xfrm>
        </p:spPr>
        <p:txBody>
          <a:bodyPr/>
          <a:lstStyle/>
          <a:p>
            <a:r>
              <a:rPr lang="en-US" dirty="0" smtClean="0"/>
              <a:t>Electronics on sides – all Bromine Free boards</a:t>
            </a:r>
            <a:endParaRPr lang="en-US" dirty="0"/>
          </a:p>
        </p:txBody>
      </p:sp>
      <p:sp>
        <p:nvSpPr>
          <p:cNvPr id="3" name="Content Placeholder 2"/>
          <p:cNvSpPr>
            <a:spLocks noGrp="1"/>
          </p:cNvSpPr>
          <p:nvPr>
            <p:ph idx="1"/>
          </p:nvPr>
        </p:nvSpPr>
        <p:spPr>
          <a:xfrm>
            <a:off x="5486400" y="1447800"/>
            <a:ext cx="3276600" cy="596900"/>
          </a:xfrm>
        </p:spPr>
        <p:txBody>
          <a:bodyPr/>
          <a:lstStyle/>
          <a:p>
            <a:r>
              <a:rPr lang="en-US" dirty="0" smtClean="0"/>
              <a:t>Careful choice of materials required to avoid electro-negative contamination</a:t>
            </a:r>
          </a:p>
          <a:p>
            <a:pPr marL="0" indent="0">
              <a:buNone/>
            </a:pPr>
            <a:r>
              <a:rPr lang="en-US" dirty="0" smtClean="0"/>
              <a:t> </a:t>
            </a:r>
            <a:endParaRPr lang="en-US" dirty="0"/>
          </a:p>
        </p:txBody>
      </p:sp>
      <p:pic>
        <p:nvPicPr>
          <p:cNvPr id="2051" name="Picture 3" descr="C:\Users\jhthomas\Desktop\STAR\TPCUpgrade\Photos and Pictures\InnerSectorPhotos\IMG_1324.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6000"/>
                    </a14:imgEffect>
                  </a14:imgLayer>
                </a14:imgProps>
              </a:ext>
              <a:ext uri="{28A0092B-C50C-407E-A947-70E740481C1C}">
                <a14:useLocalDpi xmlns:a14="http://schemas.microsoft.com/office/drawing/2010/main"/>
              </a:ext>
            </a:extLst>
          </a:blip>
          <a:srcRect/>
          <a:stretch/>
        </p:blipFill>
        <p:spPr bwMode="auto">
          <a:xfrm>
            <a:off x="4731774" y="3429000"/>
            <a:ext cx="4198374" cy="331101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jhthomas\Desktop\STAR\TPCUpgrade\Photos and Pictures\InnerSectorPhotos\IMG_1334.JP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81000" y="1021324"/>
            <a:ext cx="4879258" cy="385178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bwMode="auto">
          <a:xfrm>
            <a:off x="685800" y="5105400"/>
            <a:ext cx="3276600" cy="596900"/>
          </a:xfrm>
          <a:prstGeom prst="rect">
            <a:avLst/>
          </a:prstGeom>
          <a:noFill/>
          <a:ln w="12700">
            <a:noFill/>
            <a:miter lim="800000"/>
            <a:headEnd/>
            <a:tailEnd/>
          </a:ln>
        </p:spPr>
        <p:txBody>
          <a:bodyPr vert="horz" wrap="square" lIns="91173" tIns="45587" rIns="91173" bIns="45587" numCol="1" anchor="t"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b="1">
                <a:solidFill>
                  <a:schemeClr val="tx1"/>
                </a:solidFill>
                <a:latin typeface="+mn-lt"/>
                <a:ea typeface="+mn-ea"/>
                <a:cs typeface="+mn-cs"/>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mn-lt"/>
              </a:defRPr>
            </a:lvl2pPr>
            <a:lvl3pPr marL="1127125" indent="-225425" algn="l" defTabSz="901700" rtl="0" eaLnBrk="0" fontAlgn="base" hangingPunct="0">
              <a:lnSpc>
                <a:spcPct val="90000"/>
              </a:lnSpc>
              <a:spcBef>
                <a:spcPct val="30000"/>
              </a:spcBef>
              <a:spcAft>
                <a:spcPct val="0"/>
              </a:spcAft>
              <a:buSzPct val="100000"/>
              <a:buFont typeface="Helvetica" charset="0"/>
              <a:buChar char="–"/>
              <a:defRPr sz="1600" b="1">
                <a:solidFill>
                  <a:schemeClr val="hlink"/>
                </a:solidFill>
                <a:latin typeface="+mn-lt"/>
              </a:defRPr>
            </a:lvl3pPr>
            <a:lvl4pPr marL="1522413" indent="-169863" algn="l" defTabSz="901700" rtl="0" eaLnBrk="0" fontAlgn="base" hangingPunct="0">
              <a:lnSpc>
                <a:spcPct val="90000"/>
              </a:lnSpc>
              <a:spcBef>
                <a:spcPct val="30000"/>
              </a:spcBef>
              <a:spcAft>
                <a:spcPct val="0"/>
              </a:spcAft>
              <a:buSzPct val="100000"/>
              <a:buFont typeface="Helvetica" charset="0"/>
              <a:buChar char="–"/>
              <a:defRPr sz="1400" b="1">
                <a:solidFill>
                  <a:schemeClr val="tx1"/>
                </a:solidFill>
                <a:latin typeface="+mn-lt"/>
              </a:defRPr>
            </a:lvl4pPr>
            <a:lvl5pPr marL="1974850" indent="-169863" algn="l" defTabSz="901700" rtl="0" eaLnBrk="0" fontAlgn="base" hangingPunct="0">
              <a:lnSpc>
                <a:spcPct val="90000"/>
              </a:lnSpc>
              <a:spcBef>
                <a:spcPct val="30000"/>
              </a:spcBef>
              <a:spcAft>
                <a:spcPct val="0"/>
              </a:spcAft>
              <a:buSzPct val="100000"/>
              <a:buFont typeface="Helvetica" charset="0"/>
              <a:buChar char="–"/>
              <a:defRPr sz="1200" b="1">
                <a:solidFill>
                  <a:srgbClr val="FF3300"/>
                </a:solidFill>
                <a:latin typeface="+mn-lt"/>
              </a:defRPr>
            </a:lvl5pPr>
            <a:lvl6pPr marL="24320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6pPr>
            <a:lvl7pPr marL="28892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7pPr>
            <a:lvl8pPr marL="33464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8pPr>
            <a:lvl9pPr marL="3803650" indent="-169863" algn="l" defTabSz="901700" rtl="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mn-lt"/>
              </a:defRPr>
            </a:lvl9pPr>
          </a:lstStyle>
          <a:p>
            <a:r>
              <a:rPr lang="en-US" kern="0" dirty="0" err="1" smtClean="0"/>
              <a:t>PadPlane</a:t>
            </a:r>
            <a:endParaRPr lang="en-US" kern="0" dirty="0" smtClean="0"/>
          </a:p>
          <a:p>
            <a:r>
              <a:rPr lang="en-US" kern="0" dirty="0" smtClean="0"/>
              <a:t>Electronics Boards</a:t>
            </a:r>
          </a:p>
          <a:p>
            <a:r>
              <a:rPr lang="en-US" kern="0" dirty="0" smtClean="0"/>
              <a:t>Epoxy</a:t>
            </a:r>
          </a:p>
          <a:p>
            <a:r>
              <a:rPr lang="en-US" kern="0" dirty="0" smtClean="0"/>
              <a:t>Solder (flux)</a:t>
            </a:r>
          </a:p>
          <a:p>
            <a:pPr marL="0" indent="0">
              <a:buFontTx/>
              <a:buNone/>
            </a:pPr>
            <a:r>
              <a:rPr lang="en-US" kern="0" dirty="0" smtClean="0"/>
              <a:t> </a:t>
            </a:r>
            <a:endParaRPr lang="en-US" kern="0" dirty="0"/>
          </a:p>
        </p:txBody>
      </p:sp>
    </p:spTree>
    <p:extLst>
      <p:ext uri="{BB962C8B-B14F-4D97-AF65-F5344CB8AC3E}">
        <p14:creationId xmlns:p14="http://schemas.microsoft.com/office/powerpoint/2010/main" val="36380971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“LBL Canary Chamber”</a:t>
            </a:r>
            <a:endParaRPr lang="en-US" dirty="0"/>
          </a:p>
        </p:txBody>
      </p:sp>
      <p:sp>
        <p:nvSpPr>
          <p:cNvPr id="3" name="Content Placeholder 2"/>
          <p:cNvSpPr>
            <a:spLocks noGrp="1"/>
          </p:cNvSpPr>
          <p:nvPr>
            <p:ph idx="1"/>
          </p:nvPr>
        </p:nvSpPr>
        <p:spPr>
          <a:xfrm>
            <a:off x="296487" y="1014413"/>
            <a:ext cx="3361113" cy="4243387"/>
          </a:xfrm>
        </p:spPr>
        <p:txBody>
          <a:bodyPr/>
          <a:lstStyle/>
          <a:p>
            <a:r>
              <a:rPr lang="en-US" dirty="0" smtClean="0"/>
              <a:t>Previously used for    PEP-4, EOS, STAR &amp; EXO</a:t>
            </a:r>
          </a:p>
          <a:p>
            <a:endParaRPr lang="en-US" sz="1000" dirty="0" smtClean="0"/>
          </a:p>
          <a:p>
            <a:r>
              <a:rPr lang="en-US" dirty="0" smtClean="0"/>
              <a:t>How to measure electronegative impurities in gas due to materials contamination?</a:t>
            </a:r>
          </a:p>
          <a:p>
            <a:pPr lvl="1"/>
            <a:r>
              <a:rPr lang="en-US" dirty="0" smtClean="0"/>
              <a:t>Drift e</a:t>
            </a:r>
            <a:r>
              <a:rPr lang="en-US" baseline="30000" dirty="0" smtClean="0"/>
              <a:t>-  </a:t>
            </a:r>
            <a:r>
              <a:rPr lang="en-US" dirty="0" smtClean="0"/>
              <a:t>through 1 m of TPC gas (P10)</a:t>
            </a:r>
          </a:p>
          <a:p>
            <a:pPr lvl="1"/>
            <a:r>
              <a:rPr lang="en-US" dirty="0" smtClean="0"/>
              <a:t>Gas circulates through sample chambers &amp; drift volume</a:t>
            </a:r>
          </a:p>
          <a:p>
            <a:r>
              <a:rPr lang="en-US" dirty="0" smtClean="0"/>
              <a:t>Sample chambers and control systems not shown</a:t>
            </a:r>
          </a:p>
          <a:p>
            <a:endParaRPr lang="en-US" sz="1000" dirty="0" smtClean="0"/>
          </a:p>
          <a:p>
            <a:r>
              <a:rPr lang="en-US" dirty="0" smtClean="0"/>
              <a:t>Now installed and working at BNL    </a:t>
            </a:r>
            <a:r>
              <a:rPr lang="en-US" sz="1600" dirty="0" smtClean="0"/>
              <a:t>09/05/2016</a:t>
            </a:r>
          </a:p>
          <a:p>
            <a:pPr lvl="1"/>
            <a:r>
              <a:rPr lang="en-US" dirty="0" smtClean="0"/>
              <a:t>Tests will start this week</a:t>
            </a:r>
          </a:p>
          <a:p>
            <a:pPr lvl="1"/>
            <a:r>
              <a:rPr lang="en-US" dirty="0" smtClean="0"/>
              <a:t>e.g. </a:t>
            </a:r>
            <a:r>
              <a:rPr lang="en-US" dirty="0" err="1" smtClean="0"/>
              <a:t>Padplane</a:t>
            </a:r>
            <a:r>
              <a:rPr lang="en-US" dirty="0" smtClean="0"/>
              <a:t>, ABDB &amp; </a:t>
            </a:r>
            <a:r>
              <a:rPr lang="en-US" dirty="0" err="1" smtClean="0"/>
              <a:t>wiremount</a:t>
            </a:r>
            <a:r>
              <a:rPr lang="en-US" dirty="0" smtClean="0"/>
              <a:t> boards</a:t>
            </a:r>
            <a:endParaRPr lang="en-US" dirty="0"/>
          </a:p>
        </p:txBody>
      </p:sp>
      <p:pic>
        <p:nvPicPr>
          <p:cNvPr id="2050" name="Picture 2" descr="C:\Users\jhthomas\Desktop\New PadPlane Aug 2016\IMG_20160617_173614474.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733800" y="950421"/>
            <a:ext cx="3140050" cy="557784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a:grpSpLocks noChangeAspect="1"/>
          </p:cNvGrpSpPr>
          <p:nvPr/>
        </p:nvGrpSpPr>
        <p:grpSpPr>
          <a:xfrm rot="16200000">
            <a:off x="4969589" y="3207997"/>
            <a:ext cx="5172607" cy="585414"/>
            <a:chOff x="1479037" y="1524780"/>
            <a:chExt cx="9195745" cy="1040740"/>
          </a:xfrm>
        </p:grpSpPr>
        <p:sp>
          <p:nvSpPr>
            <p:cNvPr id="5" name="Rectangle 4"/>
            <p:cNvSpPr/>
            <p:nvPr/>
          </p:nvSpPr>
          <p:spPr>
            <a:xfrm>
              <a:off x="1479037" y="1559276"/>
              <a:ext cx="8713452" cy="948425"/>
            </a:xfrm>
            <a:prstGeom prst="rect">
              <a:avLst/>
            </a:prstGeom>
            <a:no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Explosion 2 5"/>
            <p:cNvSpPr/>
            <p:nvPr/>
          </p:nvSpPr>
          <p:spPr>
            <a:xfrm>
              <a:off x="1591572" y="1768251"/>
              <a:ext cx="498371" cy="560750"/>
            </a:xfrm>
            <a:prstGeom prst="irregularSeal2">
              <a:avLst/>
            </a:prstGeom>
            <a:solidFill>
              <a:schemeClr val="accent1"/>
            </a:solid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Explosion 2 6"/>
            <p:cNvSpPr/>
            <p:nvPr/>
          </p:nvSpPr>
          <p:spPr>
            <a:xfrm>
              <a:off x="9541063" y="1759901"/>
              <a:ext cx="498371" cy="560750"/>
            </a:xfrm>
            <a:prstGeom prst="irregularSeal2">
              <a:avLst/>
            </a:prstGeom>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flipV="1">
              <a:off x="4935479" y="2025451"/>
              <a:ext cx="1189661" cy="1"/>
            </a:xfrm>
            <a:prstGeom prst="straightConnector1">
              <a:avLst/>
            </a:prstGeom>
            <a:ln w="38100" cmpd="sng">
              <a:solidFill>
                <a:schemeClr val="tx2">
                  <a:lumMod val="75000"/>
                  <a:lumOff val="25000"/>
                </a:schemeClr>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5400000">
              <a:off x="6047557" y="1735432"/>
              <a:ext cx="510681" cy="590932"/>
            </a:xfrm>
            <a:prstGeom prst="rect">
              <a:avLst/>
            </a:prstGeom>
            <a:noFill/>
            <a:ln>
              <a:noFill/>
            </a:ln>
          </p:spPr>
          <p:txBody>
            <a:bodyPr wrap="none" rtlCol="0">
              <a:spAutoFit/>
            </a:bodyPr>
            <a:lstStyle/>
            <a:p>
              <a:r>
                <a:rPr lang="en-US" sz="1200" dirty="0" smtClean="0"/>
                <a:t>E</a:t>
              </a:r>
              <a:endParaRPr lang="en-US" sz="1200" dirty="0"/>
            </a:p>
          </p:txBody>
        </p:sp>
        <p:sp>
          <p:nvSpPr>
            <p:cNvPr id="10" name="Rectangle 9"/>
            <p:cNvSpPr/>
            <p:nvPr/>
          </p:nvSpPr>
          <p:spPr>
            <a:xfrm>
              <a:off x="10192489" y="1525830"/>
              <a:ext cx="482293" cy="1012725"/>
            </a:xfrm>
            <a:prstGeom prst="rect">
              <a:avLst/>
            </a:prstGeom>
            <a:solidFill>
              <a:schemeClr val="tx2">
                <a:lumMod val="75000"/>
                <a:lumOff val="25000"/>
              </a:schemeClr>
            </a:solid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rot="5400000">
              <a:off x="1855489" y="1771856"/>
              <a:ext cx="1040739" cy="546588"/>
            </a:xfrm>
            <a:prstGeom prst="rect">
              <a:avLst/>
            </a:prstGeom>
            <a:noFill/>
            <a:ln>
              <a:solidFill>
                <a:schemeClr val="tx2">
                  <a:lumMod val="75000"/>
                  <a:lumOff val="25000"/>
                </a:schemeClr>
              </a:solidFill>
            </a:ln>
          </p:spPr>
          <p:txBody>
            <a:bodyPr wrap="none" rtlCol="0">
              <a:spAutoFit/>
            </a:bodyPr>
            <a:lstStyle/>
            <a:p>
              <a:r>
                <a:rPr lang="en-US" sz="1200" b="1" dirty="0" smtClean="0"/>
                <a:t>Fe-55</a:t>
              </a:r>
              <a:endParaRPr lang="en-US" sz="2400" b="1" dirty="0"/>
            </a:p>
          </p:txBody>
        </p:sp>
        <p:sp>
          <p:nvSpPr>
            <p:cNvPr id="12" name="TextBox 11"/>
            <p:cNvSpPr txBox="1"/>
            <p:nvPr/>
          </p:nvSpPr>
          <p:spPr>
            <a:xfrm rot="5400000">
              <a:off x="8679057" y="1771857"/>
              <a:ext cx="1040739" cy="546588"/>
            </a:xfrm>
            <a:prstGeom prst="rect">
              <a:avLst/>
            </a:prstGeom>
            <a:noFill/>
            <a:ln>
              <a:solidFill>
                <a:schemeClr val="tx2">
                  <a:lumMod val="75000"/>
                  <a:lumOff val="25000"/>
                </a:schemeClr>
              </a:solidFill>
            </a:ln>
          </p:spPr>
          <p:txBody>
            <a:bodyPr wrap="none" rtlCol="0">
              <a:spAutoFit/>
            </a:bodyPr>
            <a:lstStyle/>
            <a:p>
              <a:r>
                <a:rPr lang="en-US" sz="1200" b="1" dirty="0" smtClean="0"/>
                <a:t>Fe-55</a:t>
              </a:r>
              <a:endParaRPr lang="en-US" sz="2400" b="1" dirty="0"/>
            </a:p>
          </p:txBody>
        </p:sp>
      </p:grpSp>
      <p:pic>
        <p:nvPicPr>
          <p:cNvPr id="14" name="Picture 13"/>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5300"/>
                    </a14:imgEffect>
                    <a14:imgEffect>
                      <a14:saturation sat="66000"/>
                    </a14:imgEffect>
                  </a14:imgLayer>
                </a14:imgProps>
              </a:ext>
              <a:ext uri="{28A0092B-C50C-407E-A947-70E740481C1C}">
                <a14:useLocalDpi xmlns:a14="http://schemas.microsoft.com/office/drawing/2010/main"/>
              </a:ext>
            </a:extLst>
          </a:blip>
          <a:srcRect/>
          <a:stretch/>
        </p:blipFill>
        <p:spPr>
          <a:xfrm rot="5400000">
            <a:off x="7230332" y="5961255"/>
            <a:ext cx="685799" cy="1041187"/>
          </a:xfrm>
          <a:prstGeom prst="rect">
            <a:avLst/>
          </a:prstGeom>
        </p:spPr>
      </p:pic>
      <p:sp>
        <p:nvSpPr>
          <p:cNvPr id="13" name="TextBox 12"/>
          <p:cNvSpPr txBox="1"/>
          <p:nvPr/>
        </p:nvSpPr>
        <p:spPr>
          <a:xfrm>
            <a:off x="8229600" y="6144601"/>
            <a:ext cx="685800" cy="332399"/>
          </a:xfrm>
          <a:prstGeom prst="rect">
            <a:avLst/>
          </a:prstGeom>
          <a:noFill/>
        </p:spPr>
        <p:txBody>
          <a:bodyPr wrap="square" rtlCol="0">
            <a:spAutoFit/>
          </a:bodyPr>
          <a:lstStyle/>
          <a:p>
            <a:r>
              <a:rPr lang="en-US" sz="1200" dirty="0" smtClean="0"/>
              <a:t>MWPC</a:t>
            </a:r>
            <a:endParaRPr lang="en-US" sz="1200" dirty="0"/>
          </a:p>
        </p:txBody>
      </p:sp>
      <p:sp>
        <p:nvSpPr>
          <p:cNvPr id="15" name="Arc 14"/>
          <p:cNvSpPr/>
          <p:nvPr/>
        </p:nvSpPr>
        <p:spPr bwMode="auto">
          <a:xfrm rot="5400000">
            <a:off x="8088969" y="6281652"/>
            <a:ext cx="304800" cy="304800"/>
          </a:xfrm>
          <a:prstGeom prst="arc">
            <a:avLst/>
          </a:prstGeom>
          <a:noFill/>
          <a:ln w="127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4243031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Parameters for the old and new sectors</a:t>
            </a:r>
            <a:endParaRPr lang="en-US" dirty="0"/>
          </a:p>
        </p:txBody>
      </p:sp>
      <p:graphicFrame>
        <p:nvGraphicFramePr>
          <p:cNvPr id="8" name="Content Placeholder 5"/>
          <p:cNvGraphicFramePr>
            <a:graphicFrameLocks/>
          </p:cNvGraphicFramePr>
          <p:nvPr>
            <p:extLst>
              <p:ext uri="{D42A27DB-BD31-4B8C-83A1-F6EECF244321}">
                <p14:modId xmlns:p14="http://schemas.microsoft.com/office/powerpoint/2010/main" val="3974459576"/>
              </p:ext>
            </p:extLst>
          </p:nvPr>
        </p:nvGraphicFramePr>
        <p:xfrm>
          <a:off x="1038225" y="1458913"/>
          <a:ext cx="7067548" cy="2194560"/>
        </p:xfrm>
        <a:graphic>
          <a:graphicData uri="http://schemas.openxmlformats.org/drawingml/2006/table">
            <a:tbl>
              <a:tblPr firstRow="1" firstCol="1" bandRow="1"/>
              <a:tblGrid>
                <a:gridCol w="2435038"/>
                <a:gridCol w="1128432"/>
                <a:gridCol w="1128432"/>
                <a:gridCol w="1187823"/>
                <a:gridCol w="1187823"/>
              </a:tblGrid>
              <a:tr h="0">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Item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smtClean="0">
                          <a:effectLst/>
                          <a:latin typeface="Times New Roman" panose="02020603050405020304" pitchFamily="18" charset="0"/>
                          <a:ea typeface="Times New Roman" panose="02020603050405020304" pitchFamily="18" charset="0"/>
                        </a:rPr>
                        <a:t>Inner</a:t>
                      </a:r>
                      <a:endParaRPr lang="en-US" sz="1200" dirty="0">
                        <a:effectLst/>
                        <a:latin typeface="Times New Roman" panose="02020603050405020304" pitchFamily="18" charset="0"/>
                        <a:ea typeface="Times New Roman" panose="02020603050405020304" pitchFamily="18" charset="0"/>
                      </a:endParaRP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Outer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iTPC</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Comment</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Pad Pitch (center to center)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3.35 x 12</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6.70 x 20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5.0 x 16</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Isolation gap between pads</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0.5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0.5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0.5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Pad Size</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2.85 x 11.5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6.20 x 19.5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4.5 x 15.5</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Number of Pads</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1750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3940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3496</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 </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to pad plane spacing</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 </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4</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voltage</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1170 V</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1390 V</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 1120 V</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20:1 S/N</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Gas Gain</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3770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1230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 2000</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nominal</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Wire diameter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20 </a:t>
                      </a:r>
                      <a:r>
                        <a:rPr lang="en-US" sz="12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200" dirty="0">
                          <a:effectLst/>
                          <a:latin typeface="Times New Roman" panose="02020603050405020304" pitchFamily="18" charset="0"/>
                          <a:ea typeface="Times New Roman" panose="02020603050405020304" pitchFamily="18" charset="0"/>
                        </a:rPr>
                        <a:t>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Au plated W</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Anode Wire pitch</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4 </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4</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4</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mm</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Anode Wires phase locked to pad location</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3 wires, #2</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over center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5 wires, #3</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over center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4 wires,</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over center</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grp centered over the pad </a:t>
                      </a:r>
                    </a:p>
                  </a:txBody>
                  <a:tcPr marL="88396" marR="883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 name="图片 6" descr="Screen shot 2014-04-15 at 下午06.11.2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252912"/>
            <a:ext cx="3686175" cy="15525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23887" y="4724400"/>
            <a:ext cx="3567113" cy="923330"/>
          </a:xfrm>
          <a:prstGeom prst="rect">
            <a:avLst/>
          </a:prstGeom>
          <a:solidFill>
            <a:srgbClr val="FFFFCC"/>
          </a:solidFill>
          <a:ln>
            <a:solidFill>
              <a:schemeClr val="tx1"/>
            </a:solidFill>
          </a:ln>
        </p:spPr>
        <p:txBody>
          <a:bodyPr wrap="square" rtlCol="0">
            <a:spAutoFit/>
          </a:bodyPr>
          <a:lstStyle/>
          <a:p>
            <a:pPr>
              <a:lnSpc>
                <a:spcPct val="100000"/>
              </a:lnSpc>
            </a:pPr>
            <a:r>
              <a:rPr lang="en-US" dirty="0" smtClean="0">
                <a:solidFill>
                  <a:schemeClr val="tx1"/>
                </a:solidFill>
              </a:rPr>
              <a:t>Pad Plane &amp; wire planes must be flat to better than 20 </a:t>
            </a:r>
            <a:r>
              <a:rPr lang="en-US" dirty="0" smtClean="0">
                <a:solidFill>
                  <a:schemeClr val="tx1"/>
                </a:solidFill>
                <a:sym typeface="Symbol" panose="05050102010706020507" pitchFamily="18" charset="2"/>
              </a:rPr>
              <a:t>m to keep dE/dx resolution uniform to 1%</a:t>
            </a:r>
            <a:endParaRPr lang="en-US" dirty="0">
              <a:solidFill>
                <a:schemeClr val="tx1"/>
              </a:solidFill>
            </a:endParaRPr>
          </a:p>
        </p:txBody>
      </p:sp>
      <p:sp>
        <p:nvSpPr>
          <p:cNvPr id="2" name="Down Arrow 1"/>
          <p:cNvSpPr>
            <a:spLocks noChangeAspect="1"/>
          </p:cNvSpPr>
          <p:nvPr/>
        </p:nvSpPr>
        <p:spPr bwMode="auto">
          <a:xfrm>
            <a:off x="6138948" y="863139"/>
            <a:ext cx="319857" cy="49335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3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3595638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Dimensions for the TPC</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75559987"/>
              </p:ext>
            </p:extLst>
          </p:nvPr>
        </p:nvGraphicFramePr>
        <p:xfrm>
          <a:off x="381000" y="961494"/>
          <a:ext cx="6019800" cy="2194560"/>
        </p:xfrm>
        <a:graphic>
          <a:graphicData uri="http://schemas.openxmlformats.org/drawingml/2006/table">
            <a:tbl>
              <a:tblPr firstRow="1" firstCol="1" bandRow="1"/>
              <a:tblGrid>
                <a:gridCol w="2362200"/>
                <a:gridCol w="1905000"/>
                <a:gridCol w="1752600"/>
              </a:tblGrid>
              <a:tr h="0">
                <a:tc>
                  <a:txBody>
                    <a:bodyPr/>
                    <a:lstStyle/>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Item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0"/>
                        </a:spcAft>
                      </a:pPr>
                      <a:r>
                        <a:rPr lang="en-US" sz="1200">
                          <a:effectLst/>
                          <a:latin typeface="Times New Roman" panose="02020603050405020304" pitchFamily="18" charset="0"/>
                          <a:ea typeface="Times New Roman" panose="02020603050405020304" pitchFamily="18" charset="0"/>
                        </a:rPr>
                        <a:t>Dimension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Comment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Length of the TPC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dirty="0">
                          <a:effectLst/>
                          <a:latin typeface="Times New Roman" panose="02020603050405020304" pitchFamily="18" charset="0"/>
                          <a:ea typeface="Times New Roman" panose="02020603050405020304" pitchFamily="18" charset="0"/>
                        </a:rPr>
                        <a:t>420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Two halves, 210 cm long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Outer Diameter of the drift volume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dirty="0">
                          <a:effectLst/>
                          <a:latin typeface="Times New Roman" panose="02020603050405020304" pitchFamily="18" charset="0"/>
                          <a:ea typeface="Times New Roman" panose="02020603050405020304" pitchFamily="18" charset="0"/>
                        </a:rPr>
                        <a:t>400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200 cm radius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Inner Diameter of the drift volume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100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50 cm radius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Distance: cathode to ground plane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209.3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Each side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Cathode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400 cm diameter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At the center of the TPC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Cathode potential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28 kV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typical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Drift gas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600"/>
                        </a:spcBef>
                        <a:spcAft>
                          <a:spcPts val="0"/>
                        </a:spcAft>
                      </a:pPr>
                      <a:r>
                        <a:rPr lang="en-US" sz="1200" dirty="0">
                          <a:effectLst/>
                          <a:latin typeface="Times New Roman" panose="02020603050405020304" pitchFamily="18" charset="0"/>
                          <a:ea typeface="Times New Roman" panose="02020603050405020304" pitchFamily="18" charset="0"/>
                        </a:rPr>
                        <a:t>P10: 90% Ar, 10% CH</a:t>
                      </a:r>
                      <a:r>
                        <a:rPr lang="en-US" sz="1200" baseline="-25000" dirty="0">
                          <a:effectLst/>
                          <a:latin typeface="Times New Roman" panose="02020603050405020304" pitchFamily="18" charset="0"/>
                          <a:ea typeface="Times New Roman" panose="02020603050405020304" pitchFamily="18" charset="0"/>
                        </a:rPr>
                        <a:t>4</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He-Ethane as an option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Drift Velocity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5.45 cm/</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sec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typical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Transverse diffusion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230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m/</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135 V/cm &amp; 0.5 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Longitudinal diffusion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360 </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m/</a:t>
                      </a:r>
                      <a:r>
                        <a:rPr lang="en-US" sz="1200">
                          <a:effectLst/>
                          <a:latin typeface="Times New Roman" panose="02020603050405020304" pitchFamily="18" charset="0"/>
                          <a:ea typeface="Times New Roman" panose="02020603050405020304" pitchFamily="18" charset="0"/>
                          <a:sym typeface="Symbol" panose="05050102010706020507" pitchFamily="18" charset="2"/>
                        </a:rPr>
                        <a:t></a:t>
                      </a:r>
                      <a:r>
                        <a:rPr lang="en-US" sz="1200">
                          <a:effectLst/>
                          <a:latin typeface="Times New Roman" panose="02020603050405020304" pitchFamily="18" charset="0"/>
                          <a:ea typeface="Times New Roman" panose="02020603050405020304" pitchFamily="18" charset="0"/>
                        </a:rPr>
                        <a:t>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135 V/cm &amp; 0.5 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Magnetic Field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600"/>
                        </a:spcBef>
                        <a:spcAft>
                          <a:spcPts val="0"/>
                        </a:spcAft>
                      </a:pPr>
                      <a:r>
                        <a:rPr lang="en-US" sz="1200">
                          <a:effectLst/>
                          <a:latin typeface="Times New Roman" panose="02020603050405020304" pitchFamily="18" charset="0"/>
                          <a:ea typeface="Times New Roman" panose="02020603050405020304" pitchFamily="18" charset="0"/>
                        </a:rPr>
                        <a:t>0, ±0.25 T, ±0.5 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Solenoidal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Picture 3"/>
          <p:cNvPicPr>
            <a:picLocks noChangeAspect="1"/>
          </p:cNvPicPr>
          <p:nvPr/>
        </p:nvPicPr>
        <p:blipFill>
          <a:blip r:embed="rId3"/>
          <a:stretch>
            <a:fillRect/>
          </a:stretch>
        </p:blipFill>
        <p:spPr>
          <a:xfrm>
            <a:off x="3352800" y="3250302"/>
            <a:ext cx="5486400" cy="3531498"/>
          </a:xfrm>
          <a:prstGeom prst="rect">
            <a:avLst/>
          </a:prstGeom>
        </p:spPr>
      </p:pic>
    </p:spTree>
    <p:extLst>
      <p:ext uri="{BB962C8B-B14F-4D97-AF65-F5344CB8AC3E}">
        <p14:creationId xmlns:p14="http://schemas.microsoft.com/office/powerpoint/2010/main" val="35252496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Wires and Pads </a:t>
            </a:r>
            <a:endParaRPr lang="en-US" dirty="0"/>
          </a:p>
        </p:txBody>
      </p:sp>
      <p:graphicFrame>
        <p:nvGraphicFramePr>
          <p:cNvPr id="16" name="Table 15"/>
          <p:cNvGraphicFramePr>
            <a:graphicFrameLocks noGrp="1"/>
          </p:cNvGraphicFramePr>
          <p:nvPr>
            <p:extLst>
              <p:ext uri="{D42A27DB-BD31-4B8C-83A1-F6EECF244321}">
                <p14:modId xmlns:p14="http://schemas.microsoft.com/office/powerpoint/2010/main" val="4171983862"/>
              </p:ext>
            </p:extLst>
          </p:nvPr>
        </p:nvGraphicFramePr>
        <p:xfrm>
          <a:off x="381000" y="982979"/>
          <a:ext cx="3200400" cy="5181604"/>
        </p:xfrm>
        <a:graphic>
          <a:graphicData uri="http://schemas.openxmlformats.org/drawingml/2006/table">
            <a:tbl>
              <a:tblPr/>
              <a:tblGrid>
                <a:gridCol w="1290817"/>
                <a:gridCol w="1909583"/>
              </a:tblGrid>
              <a:tr h="236248">
                <a:tc>
                  <a:txBody>
                    <a:bodyPr/>
                    <a:lstStyle/>
                    <a:p>
                      <a:pPr algn="l" fontAlgn="b"/>
                      <a:r>
                        <a:rPr lang="en-US" sz="1100" b="1" i="0" u="none" strike="noStrike" dirty="0" smtClean="0">
                          <a:solidFill>
                            <a:srgbClr val="000000"/>
                          </a:solidFill>
                          <a:effectLst/>
                          <a:latin typeface="Calibri" panose="020F0502020204030204" pitchFamily="34" charset="0"/>
                        </a:rPr>
                        <a:t>               Radius </a:t>
                      </a:r>
                      <a:r>
                        <a:rPr lang="en-US" sz="1100" b="1" i="0" u="none" strike="noStrike" dirty="0">
                          <a:solidFill>
                            <a:srgbClr val="000000"/>
                          </a:solidFill>
                          <a:effectLst/>
                          <a:latin typeface="Calibri" panose="020F0502020204030204" pitchFamily="34" charset="0"/>
                        </a:rPr>
                        <a:t>(Y)</a:t>
                      </a:r>
                    </a:p>
                  </a:txBody>
                  <a:tcPr marL="7219" marR="7219" marT="7219" marB="0" anchor="b">
                    <a:lnL>
                      <a:noFill/>
                    </a:lnL>
                    <a:lnR>
                      <a:noFill/>
                    </a:lnR>
                    <a:lnT>
                      <a:noFill/>
                    </a:lnT>
                    <a:lnB>
                      <a:noFill/>
                    </a:lnB>
                  </a:tcPr>
                </a:tc>
                <a:tc>
                  <a:txBody>
                    <a:bodyPr/>
                    <a:lstStyle/>
                    <a:p>
                      <a:pPr algn="l" fontAlgn="b"/>
                      <a:r>
                        <a:rPr lang="en-US" sz="1100" b="1" i="0" u="none" strike="noStrike" dirty="0" smtClean="0">
                          <a:solidFill>
                            <a:srgbClr val="000000"/>
                          </a:solidFill>
                          <a:effectLst/>
                          <a:latin typeface="Calibri" panose="020F0502020204030204" pitchFamily="34" charset="0"/>
                        </a:rPr>
                        <a:t>         Description</a:t>
                      </a:r>
                      <a:endParaRPr lang="en-US" sz="1100" b="1" i="0" u="none" strike="noStrike" dirty="0">
                        <a:solidFill>
                          <a:srgbClr val="000000"/>
                        </a:solidFill>
                        <a:effectLst/>
                        <a:latin typeface="Calibri" panose="020F0502020204030204" pitchFamily="34" charset="0"/>
                      </a:endParaRPr>
                    </a:p>
                  </a:txBody>
                  <a:tcPr marL="7219"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0.00</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Center of STAR Detector (vtx)</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498.80</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Bottom of Full size PC Board</a:t>
                      </a:r>
                    </a:p>
                  </a:txBody>
                  <a:tcPr marL="64972" marR="7219" marT="7219" marB="0" anchor="b">
                    <a:lnL>
                      <a:noFill/>
                    </a:lnL>
                    <a:lnR>
                      <a:noFill/>
                    </a:lnR>
                    <a:lnT>
                      <a:noFill/>
                    </a:lnT>
                    <a:lnB>
                      <a:noFill/>
                    </a:lnB>
                  </a:tcPr>
                </a:tc>
              </a:tr>
              <a:tr h="176305">
                <a:tc>
                  <a:txBody>
                    <a:bodyPr/>
                    <a:lstStyle/>
                    <a:p>
                      <a:pPr algn="r" fontAlgn="b"/>
                      <a:r>
                        <a:rPr lang="en-US" sz="800" b="1" i="0" u="none" strike="noStrike" dirty="0">
                          <a:solidFill>
                            <a:srgbClr val="000000"/>
                          </a:solidFill>
                          <a:effectLst/>
                          <a:latin typeface="Calibri" panose="020F0502020204030204" pitchFamily="34" charset="0"/>
                        </a:rPr>
                        <a:t>512.70</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Tertiary Fiducial L &amp; 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519.05</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Strongback Bottom Edge</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530.00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Gated Grid Wire 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531.00</a:t>
                      </a:r>
                    </a:p>
                  </a:txBody>
                  <a:tcPr marL="7219" marR="389831" marT="7219" marB="0" anchor="b">
                    <a:lnL>
                      <a:noFill/>
                    </a:lnL>
                    <a:lnR>
                      <a:noFill/>
                    </a:lnR>
                    <a:lnT>
                      <a:noFill/>
                    </a:lnT>
                    <a:lnB>
                      <a:noFill/>
                    </a:lnB>
                  </a:tcPr>
                </a:tc>
                <a:tc>
                  <a:txBody>
                    <a:bodyPr/>
                    <a:lstStyle/>
                    <a:p>
                      <a:pPr algn="l" fontAlgn="b"/>
                      <a:r>
                        <a:rPr lang="en-US" sz="800" b="1" i="0" u="none" strike="noStrike">
                          <a:solidFill>
                            <a:srgbClr val="808080"/>
                          </a:solidFill>
                          <a:effectLst/>
                          <a:latin typeface="Calibri" panose="020F0502020204030204" pitchFamily="34" charset="0"/>
                        </a:rPr>
                        <a:t>Gated Grid Wire 2</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532.00</a:t>
                      </a:r>
                    </a:p>
                  </a:txBody>
                  <a:tcPr marL="7219" marR="389831" marT="7219" marB="0" anchor="b">
                    <a:lnL>
                      <a:noFill/>
                    </a:lnL>
                    <a:lnR>
                      <a:noFill/>
                    </a:lnR>
                    <a:lnT>
                      <a:noFill/>
                    </a:lnT>
                    <a:lnB>
                      <a:noFill/>
                    </a:lnB>
                  </a:tcPr>
                </a:tc>
                <a:tc>
                  <a:txBody>
                    <a:bodyPr/>
                    <a:lstStyle/>
                    <a:p>
                      <a:pPr algn="l" fontAlgn="b"/>
                      <a:r>
                        <a:rPr lang="pl-PL" sz="800" b="1" i="0" u="none" strike="noStrike">
                          <a:solidFill>
                            <a:srgbClr val="000000"/>
                          </a:solidFill>
                          <a:effectLst/>
                          <a:latin typeface="Calibri" panose="020F0502020204030204" pitchFamily="34" charset="0"/>
                        </a:rPr>
                        <a:t>Anode Wire 1  &amp;  GG W-3</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536.00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2  &amp;  GG W-7</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540.00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3  &amp;  GG W-11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540.25</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Secondary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544.00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4  &amp;  GG W-15</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548.00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5  &amp;  GG W-19</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558.00</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000000"/>
                          </a:solidFill>
                          <a:effectLst/>
                          <a:latin typeface="Calibri" panose="020F0502020204030204" pitchFamily="34" charset="0"/>
                        </a:rPr>
                        <a:t>Pad Row 1 - Center</a:t>
                      </a:r>
                    </a:p>
                  </a:txBody>
                  <a:tcPr marL="64972" marR="7219" marT="7219" marB="0" anchor="b">
                    <a:lnL>
                      <a:noFill/>
                    </a:lnL>
                    <a:lnR>
                      <a:noFill/>
                    </a:lnR>
                    <a:lnT>
                      <a:noFill/>
                    </a:lnT>
                    <a:lnB>
                      <a:noFill/>
                    </a:lnB>
                  </a:tcPr>
                </a:tc>
              </a:tr>
              <a:tr h="185121">
                <a:tc>
                  <a:txBody>
                    <a:bodyPr/>
                    <a:lstStyle/>
                    <a:p>
                      <a:pPr algn="r" fontAlgn="b"/>
                      <a:r>
                        <a:rPr lang="en-US" sz="800" b="1" i="0" u="none" strike="noStrike">
                          <a:solidFill>
                            <a:srgbClr val="000000"/>
                          </a:solidFill>
                          <a:effectLst/>
                          <a:latin typeface="Calibri" panose="020F0502020204030204" pitchFamily="34" charset="0"/>
                        </a:rPr>
                        <a:t>574.00</a:t>
                      </a:r>
                    </a:p>
                  </a:txBody>
                  <a:tcPr marL="7219" marR="389831" marT="7219" marB="0" anchor="b">
                    <a:lnL>
                      <a:noFill/>
                    </a:lnL>
                    <a:lnR>
                      <a:noFill/>
                    </a:lnR>
                    <a:lnT>
                      <a:noFill/>
                    </a:lnT>
                    <a:lnB w="12700" cap="flat" cmpd="sng" algn="ctr">
                      <a:solidFill>
                        <a:srgbClr val="4F81BD"/>
                      </a:solidFill>
                      <a:prstDash val="solid"/>
                      <a:round/>
                      <a:headEnd type="none" w="med" len="med"/>
                      <a:tailEnd type="none" w="med" len="med"/>
                    </a:lnB>
                  </a:tcPr>
                </a:tc>
                <a:tc>
                  <a:txBody>
                    <a:bodyPr/>
                    <a:lstStyle/>
                    <a:p>
                      <a:pPr algn="l" fontAlgn="b"/>
                      <a:r>
                        <a:rPr lang="en-US" sz="800" b="1" i="0" u="none" strike="noStrike">
                          <a:solidFill>
                            <a:srgbClr val="808080"/>
                          </a:solidFill>
                          <a:effectLst/>
                          <a:latin typeface="Calibri" panose="020F0502020204030204" pitchFamily="34" charset="0"/>
                        </a:rPr>
                        <a:t>Pad Row 2 - Center</a:t>
                      </a:r>
                    </a:p>
                  </a:txBody>
                  <a:tcPr marL="64972" marR="7219" marT="7219" marB="0" anchor="b">
                    <a:lnL>
                      <a:noFill/>
                    </a:lnL>
                    <a:lnR>
                      <a:noFill/>
                    </a:lnR>
                    <a:lnT>
                      <a:noFill/>
                    </a:lnT>
                    <a:lnB w="12700" cap="flat" cmpd="sng" algn="ctr">
                      <a:solidFill>
                        <a:srgbClr val="4F81BD"/>
                      </a:solidFill>
                      <a:prstDash val="solid"/>
                      <a:round/>
                      <a:headEnd type="none" w="med" len="med"/>
                      <a:tailEnd type="none" w="med" len="med"/>
                    </a:lnB>
                  </a:tcPr>
                </a:tc>
              </a:tr>
              <a:tr h="176305">
                <a:tc>
                  <a:txBody>
                    <a:bodyPr/>
                    <a:lstStyle/>
                    <a:p>
                      <a:pPr algn="r" fontAlgn="b"/>
                      <a:r>
                        <a:rPr lang="en-US" sz="800" b="1" i="0" u="none" strike="noStrike">
                          <a:solidFill>
                            <a:srgbClr val="000000"/>
                          </a:solidFill>
                          <a:effectLst/>
                          <a:latin typeface="Calibri" panose="020F0502020204030204" pitchFamily="34" charset="0"/>
                        </a:rPr>
                        <a:t>1166.00</a:t>
                      </a:r>
                    </a:p>
                  </a:txBody>
                  <a:tcPr marL="7219" marR="389831" marT="7219" marB="0" anchor="b">
                    <a:lnL>
                      <a:noFill/>
                    </a:lnL>
                    <a:lnR>
                      <a:noFill/>
                    </a:lnR>
                    <a:lnT w="12700" cap="flat" cmpd="sng" algn="ctr">
                      <a:solidFill>
                        <a:srgbClr val="4F81BD"/>
                      </a:solidFill>
                      <a:prstDash val="solid"/>
                      <a:round/>
                      <a:headEnd type="none" w="med" len="med"/>
                      <a:tailEnd type="none" w="med" len="med"/>
                    </a:lnT>
                    <a:lnB>
                      <a:noFill/>
                    </a:lnB>
                  </a:tcPr>
                </a:tc>
                <a:tc>
                  <a:txBody>
                    <a:bodyPr/>
                    <a:lstStyle/>
                    <a:p>
                      <a:pPr algn="l" fontAlgn="b"/>
                      <a:r>
                        <a:rPr lang="en-US" sz="800" b="1" i="0" u="none" strike="noStrike">
                          <a:solidFill>
                            <a:srgbClr val="808080"/>
                          </a:solidFill>
                          <a:effectLst/>
                          <a:latin typeface="Calibri" panose="020F0502020204030204" pitchFamily="34" charset="0"/>
                        </a:rPr>
                        <a:t>Pad Row 39 - Center</a:t>
                      </a:r>
                    </a:p>
                  </a:txBody>
                  <a:tcPr marL="64972" marR="7219" marT="7219" marB="0" anchor="b">
                    <a:lnL>
                      <a:noFill/>
                    </a:lnL>
                    <a:lnR>
                      <a:noFill/>
                    </a:lnR>
                    <a:lnT w="12700" cap="flat" cmpd="sng" algn="ctr">
                      <a:solidFill>
                        <a:srgbClr val="4F81BD"/>
                      </a:solidFill>
                      <a:prstDash val="solid"/>
                      <a:round/>
                      <a:headEnd type="none" w="med" len="med"/>
                      <a:tailEnd type="none" w="med" len="med"/>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1179.45</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0070C0"/>
                          </a:solidFill>
                          <a:effectLst/>
                          <a:latin typeface="Calibri" panose="020F0502020204030204" pitchFamily="34" charset="0"/>
                        </a:rPr>
                        <a:t>Primary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1182.00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Pad Row 40 - Center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1192.00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166  &amp;  GG W-663</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1196.00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167  &amp;  GG W-667</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1200.00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168  &amp;  GG W-671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1204.00</a:t>
                      </a:r>
                    </a:p>
                  </a:txBody>
                  <a:tcPr marL="7219" marR="389831" marT="7219" marB="0" anchor="b">
                    <a:lnL>
                      <a:noFill/>
                    </a:lnL>
                    <a:lnR>
                      <a:noFill/>
                    </a:lnR>
                    <a:lnT>
                      <a:noFill/>
                    </a:lnT>
                    <a:lnB>
                      <a:noFill/>
                    </a:lnB>
                  </a:tcPr>
                </a:tc>
                <a:tc>
                  <a:txBody>
                    <a:bodyPr/>
                    <a:lstStyle/>
                    <a:p>
                      <a:pPr algn="l" fontAlgn="b"/>
                      <a:r>
                        <a:rPr lang="pl-PL" sz="800" b="1" i="0" u="none" strike="noStrike">
                          <a:solidFill>
                            <a:srgbClr val="808080"/>
                          </a:solidFill>
                          <a:effectLst/>
                          <a:latin typeface="Calibri" panose="020F0502020204030204" pitchFamily="34" charset="0"/>
                        </a:rPr>
                        <a:t>Anode Wire 169  &amp;  GG W-675</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1204.85</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Alternate Primary Fiducial</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1208.00</a:t>
                      </a:r>
                    </a:p>
                  </a:txBody>
                  <a:tcPr marL="7219" marR="389831" marT="7219" marB="0" anchor="b">
                    <a:lnL>
                      <a:noFill/>
                    </a:lnL>
                    <a:lnR>
                      <a:noFill/>
                    </a:lnR>
                    <a:lnT>
                      <a:noFill/>
                    </a:lnT>
                    <a:lnB>
                      <a:noFill/>
                    </a:lnB>
                  </a:tcPr>
                </a:tc>
                <a:tc>
                  <a:txBody>
                    <a:bodyPr/>
                    <a:lstStyle/>
                    <a:p>
                      <a:pPr algn="l" fontAlgn="b"/>
                      <a:r>
                        <a:rPr lang="pl-PL" sz="800" b="1" i="0" u="none" strike="noStrike">
                          <a:solidFill>
                            <a:srgbClr val="000000"/>
                          </a:solidFill>
                          <a:effectLst/>
                          <a:latin typeface="Calibri" panose="020F0502020204030204" pitchFamily="34" charset="0"/>
                        </a:rPr>
                        <a:t>Anode Wire 170  &amp;  GG W-679</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1209.00</a:t>
                      </a:r>
                    </a:p>
                  </a:txBody>
                  <a:tcPr marL="7219" marR="389831" marT="7219" marB="0" anchor="b">
                    <a:lnL>
                      <a:noFill/>
                    </a:lnL>
                    <a:lnR>
                      <a:noFill/>
                    </a:lnR>
                    <a:lnT>
                      <a:noFill/>
                    </a:lnT>
                    <a:lnB>
                      <a:noFill/>
                    </a:lnB>
                  </a:tcPr>
                </a:tc>
                <a:tc>
                  <a:txBody>
                    <a:bodyPr/>
                    <a:lstStyle/>
                    <a:p>
                      <a:pPr algn="l" fontAlgn="b"/>
                      <a:r>
                        <a:rPr lang="en-US" sz="800" b="1" i="0" u="none" strike="noStrike">
                          <a:solidFill>
                            <a:srgbClr val="808080"/>
                          </a:solidFill>
                          <a:effectLst/>
                          <a:latin typeface="Calibri" panose="020F0502020204030204" pitchFamily="34" charset="0"/>
                        </a:rPr>
                        <a:t>Gated Grid Wire 680</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1210.00</a:t>
                      </a:r>
                    </a:p>
                  </a:txBody>
                  <a:tcPr marL="7219" marR="389831" marT="7219" marB="0" anchor="b">
                    <a:lnL>
                      <a:noFill/>
                    </a:lnL>
                    <a:lnR>
                      <a:noFill/>
                    </a:lnR>
                    <a:lnT>
                      <a:noFill/>
                    </a:lnT>
                    <a:lnB>
                      <a:noFill/>
                    </a:lnB>
                  </a:tcPr>
                </a:tc>
                <a:tc>
                  <a:txBody>
                    <a:bodyPr/>
                    <a:lstStyle/>
                    <a:p>
                      <a:pPr algn="l" fontAlgn="b"/>
                      <a:r>
                        <a:rPr lang="en-US" sz="800" b="1" i="0" u="none" strike="noStrike">
                          <a:solidFill>
                            <a:srgbClr val="000000"/>
                          </a:solidFill>
                          <a:effectLst/>
                          <a:latin typeface="Calibri" panose="020F0502020204030204" pitchFamily="34" charset="0"/>
                        </a:rPr>
                        <a:t>Gated Grid Wire 681</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1214.32</a:t>
                      </a:r>
                    </a:p>
                  </a:txBody>
                  <a:tcPr marL="7219" marR="389831" marT="7219" marB="0" anchor="b">
                    <a:lnL>
                      <a:noFill/>
                    </a:lnL>
                    <a:lnR>
                      <a:noFill/>
                    </a:lnR>
                    <a:lnT>
                      <a:noFill/>
                    </a:lnT>
                    <a:lnB>
                      <a:noFill/>
                    </a:lnB>
                  </a:tcPr>
                </a:tc>
                <a:tc>
                  <a:txBody>
                    <a:bodyPr/>
                    <a:lstStyle/>
                    <a:p>
                      <a:pPr algn="l" fontAlgn="b"/>
                      <a:r>
                        <a:rPr lang="en-US" sz="800" b="1" i="0" u="none" strike="noStrike">
                          <a:solidFill>
                            <a:srgbClr val="C00000"/>
                          </a:solidFill>
                          <a:effectLst/>
                          <a:latin typeface="Calibri" panose="020F0502020204030204" pitchFamily="34" charset="0"/>
                        </a:rPr>
                        <a:t>Strongback Top Edge</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1220.67</a:t>
                      </a:r>
                    </a:p>
                  </a:txBody>
                  <a:tcPr marL="7219" marR="389831" marT="7219" marB="0" anchor="b">
                    <a:lnL>
                      <a:noFill/>
                    </a:lnL>
                    <a:lnR>
                      <a:noFill/>
                    </a:lnR>
                    <a:lnT>
                      <a:noFill/>
                    </a:lnT>
                    <a:lnB>
                      <a:noFill/>
                    </a:lnB>
                  </a:tcPr>
                </a:tc>
                <a:tc>
                  <a:txBody>
                    <a:bodyPr/>
                    <a:lstStyle/>
                    <a:p>
                      <a:pPr algn="l" fontAlgn="b"/>
                      <a:r>
                        <a:rPr lang="en-US" sz="800" b="1" i="0" u="none" strike="noStrike">
                          <a:solidFill>
                            <a:srgbClr val="0070C0"/>
                          </a:solidFill>
                          <a:effectLst/>
                          <a:latin typeface="Calibri" panose="020F0502020204030204" pitchFamily="34" charset="0"/>
                        </a:rPr>
                        <a:t>Tertiary Fiducial L &amp; R</a:t>
                      </a:r>
                    </a:p>
                  </a:txBody>
                  <a:tcPr marL="64972" marR="7219" marT="7219" marB="0" anchor="b">
                    <a:lnL>
                      <a:noFill/>
                    </a:lnL>
                    <a:lnR>
                      <a:noFill/>
                    </a:lnR>
                    <a:lnT>
                      <a:noFill/>
                    </a:lnT>
                    <a:lnB>
                      <a:noFill/>
                    </a:lnB>
                  </a:tcPr>
                </a:tc>
              </a:tr>
              <a:tr h="176305">
                <a:tc>
                  <a:txBody>
                    <a:bodyPr/>
                    <a:lstStyle/>
                    <a:p>
                      <a:pPr algn="r" fontAlgn="b"/>
                      <a:r>
                        <a:rPr lang="en-US" sz="800" b="1" i="0" u="none" strike="noStrike">
                          <a:solidFill>
                            <a:srgbClr val="000000"/>
                          </a:solidFill>
                          <a:effectLst/>
                          <a:latin typeface="Calibri" panose="020F0502020204030204" pitchFamily="34" charset="0"/>
                        </a:rPr>
                        <a:t>1235.42</a:t>
                      </a:r>
                    </a:p>
                  </a:txBody>
                  <a:tcPr marL="7219" marR="389831" marT="7219" marB="0" anchor="b">
                    <a:lnL>
                      <a:noFill/>
                    </a:lnL>
                    <a:lnR>
                      <a:noFill/>
                    </a:lnR>
                    <a:lnT>
                      <a:noFill/>
                    </a:lnT>
                    <a:lnB>
                      <a:noFill/>
                    </a:lnB>
                  </a:tcPr>
                </a:tc>
                <a:tc>
                  <a:txBody>
                    <a:bodyPr/>
                    <a:lstStyle/>
                    <a:p>
                      <a:pPr algn="l" fontAlgn="b"/>
                      <a:r>
                        <a:rPr lang="en-US" sz="800" b="1" i="0" u="none" strike="noStrike" dirty="0">
                          <a:solidFill>
                            <a:srgbClr val="C00000"/>
                          </a:solidFill>
                          <a:effectLst/>
                          <a:latin typeface="Calibri" panose="020F0502020204030204" pitchFamily="34" charset="0"/>
                        </a:rPr>
                        <a:t>Top of Full size PC Board</a:t>
                      </a:r>
                    </a:p>
                  </a:txBody>
                  <a:tcPr marL="64972" marR="7219" marT="7219" marB="0" anchor="b">
                    <a:lnL>
                      <a:noFill/>
                    </a:lnL>
                    <a:lnR>
                      <a:noFill/>
                    </a:lnR>
                    <a:lnT>
                      <a:noFill/>
                    </a:lnT>
                    <a:lnB>
                      <a:noFill/>
                    </a:lnB>
                  </a:tcPr>
                </a:tc>
              </a:tr>
            </a:tbl>
          </a:graphicData>
        </a:graphic>
      </p:graphicFrame>
      <p:sp>
        <p:nvSpPr>
          <p:cNvPr id="35" name="TextBox 34"/>
          <p:cNvSpPr txBox="1"/>
          <p:nvPr/>
        </p:nvSpPr>
        <p:spPr>
          <a:xfrm>
            <a:off x="2819400" y="3501329"/>
            <a:ext cx="1409700" cy="369332"/>
          </a:xfrm>
          <a:prstGeom prst="rect">
            <a:avLst/>
          </a:prstGeom>
          <a:noFill/>
        </p:spPr>
        <p:txBody>
          <a:bodyPr wrap="square" rtlCol="0">
            <a:spAutoFit/>
          </a:bodyPr>
          <a:lstStyle/>
          <a:p>
            <a:r>
              <a:rPr lang="en-US" sz="900" dirty="0" smtClean="0">
                <a:solidFill>
                  <a:schemeClr val="tx1"/>
                </a:solidFill>
              </a:rPr>
              <a:t>Repeat pad rows every 16 mm</a:t>
            </a:r>
            <a:endParaRPr lang="en-US" sz="900" dirty="0">
              <a:solidFill>
                <a:schemeClr val="tx1"/>
              </a:solidFill>
            </a:endParaRPr>
          </a:p>
        </p:txBody>
      </p:sp>
      <p:sp>
        <p:nvSpPr>
          <p:cNvPr id="36" name="TextBox 35"/>
          <p:cNvSpPr txBox="1"/>
          <p:nvPr/>
        </p:nvSpPr>
        <p:spPr>
          <a:xfrm>
            <a:off x="1600200" y="6291924"/>
            <a:ext cx="6705600" cy="461665"/>
          </a:xfrm>
          <a:prstGeom prst="rect">
            <a:avLst/>
          </a:prstGeom>
          <a:solidFill>
            <a:srgbClr val="FFFFCC"/>
          </a:solidFill>
          <a:ln w="12700">
            <a:solidFill>
              <a:schemeClr val="tx1"/>
            </a:solidFill>
          </a:ln>
        </p:spPr>
        <p:txBody>
          <a:bodyPr wrap="square" rtlCol="0" anchor="ctr">
            <a:spAutoFit/>
          </a:bodyPr>
          <a:lstStyle/>
          <a:p>
            <a:pPr>
              <a:lnSpc>
                <a:spcPct val="100000"/>
              </a:lnSpc>
            </a:pPr>
            <a:r>
              <a:rPr lang="en-US" sz="1200" dirty="0" smtClean="0">
                <a:solidFill>
                  <a:schemeClr val="tx1"/>
                </a:solidFill>
              </a:rPr>
              <a:t>Wire Locations are the same as before except for the replacement of 6 thin anode wires with larger diameter anode wires (0.020 mm </a:t>
            </a:r>
            <a:r>
              <a:rPr lang="en-US" sz="1200" dirty="0" smtClean="0">
                <a:solidFill>
                  <a:schemeClr val="tx1"/>
                </a:solidFill>
                <a:sym typeface="Symbol" panose="05050102010706020507" pitchFamily="18" charset="2"/>
              </a:rPr>
              <a:t>  0.125 mm)</a:t>
            </a:r>
            <a:endParaRPr lang="en-US" sz="1200" dirty="0">
              <a:solidFill>
                <a:schemeClr val="tx1"/>
              </a:solidFill>
            </a:endParaRPr>
          </a:p>
        </p:txBody>
      </p:sp>
      <p:sp>
        <p:nvSpPr>
          <p:cNvPr id="37" name="Oval 36"/>
          <p:cNvSpPr/>
          <p:nvPr/>
        </p:nvSpPr>
        <p:spPr bwMode="auto">
          <a:xfrm>
            <a:off x="5181600" y="5684520"/>
            <a:ext cx="2514600" cy="609600"/>
          </a:xfrm>
          <a:prstGeom prst="ellipse">
            <a:avLst/>
          </a:prstGeom>
          <a:noFill/>
          <a:ln w="15875"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38" name="TextBox 37"/>
          <p:cNvSpPr txBox="1"/>
          <p:nvPr/>
        </p:nvSpPr>
        <p:spPr>
          <a:xfrm>
            <a:off x="7391400" y="990600"/>
            <a:ext cx="1295400" cy="1015663"/>
          </a:xfrm>
          <a:prstGeom prst="rect">
            <a:avLst/>
          </a:prstGeom>
          <a:noFill/>
        </p:spPr>
        <p:txBody>
          <a:bodyPr wrap="square" rtlCol="0">
            <a:spAutoFit/>
          </a:bodyPr>
          <a:lstStyle/>
          <a:p>
            <a:r>
              <a:rPr lang="en-US" sz="1200" b="0" dirty="0">
                <a:solidFill>
                  <a:srgbClr val="000000"/>
                </a:solidFill>
                <a:latin typeface="Arial" panose="020B0604020202020204" pitchFamily="34" charset="0"/>
              </a:rPr>
              <a:t>References: LBL Drawings  24A055,   24A373,   24A374</a:t>
            </a:r>
            <a:r>
              <a:rPr lang="en-US" sz="1200" dirty="0">
                <a:latin typeface="Arial" panose="020B0604020202020204" pitchFamily="34" charset="0"/>
              </a:rPr>
              <a:t> </a:t>
            </a:r>
          </a:p>
        </p:txBody>
      </p:sp>
      <p:pic>
        <p:nvPicPr>
          <p:cNvPr id="10" name="Picture 9"/>
          <p:cNvPicPr>
            <a:picLocks noChangeAspect="1"/>
          </p:cNvPicPr>
          <p:nvPr/>
        </p:nvPicPr>
        <p:blipFill>
          <a:blip r:embed="rId3"/>
          <a:stretch>
            <a:fillRect/>
          </a:stretch>
        </p:blipFill>
        <p:spPr>
          <a:xfrm>
            <a:off x="4769715" y="1155368"/>
            <a:ext cx="2926485" cy="5016831"/>
          </a:xfrm>
          <a:prstGeom prst="rect">
            <a:avLst/>
          </a:prstGeom>
        </p:spPr>
      </p:pic>
      <p:sp>
        <p:nvSpPr>
          <p:cNvPr id="18" name="Oval 17"/>
          <p:cNvSpPr/>
          <p:nvPr/>
        </p:nvSpPr>
        <p:spPr bwMode="auto">
          <a:xfrm>
            <a:off x="5022276" y="4495800"/>
            <a:ext cx="2895600" cy="609600"/>
          </a:xfrm>
          <a:prstGeom prst="ellipse">
            <a:avLst/>
          </a:prstGeom>
          <a:noFill/>
          <a:ln w="15875"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Tree>
    <p:extLst>
      <p:ext uri="{BB962C8B-B14F-4D97-AF65-F5344CB8AC3E}">
        <p14:creationId xmlns:p14="http://schemas.microsoft.com/office/powerpoint/2010/main" val="21280297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Picture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128713"/>
            <a:ext cx="7583488" cy="542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itle 1"/>
          <p:cNvSpPr>
            <a:spLocks noGrp="1"/>
          </p:cNvSpPr>
          <p:nvPr>
            <p:ph type="title"/>
          </p:nvPr>
        </p:nvSpPr>
        <p:spPr/>
        <p:txBody>
          <a:bodyPr/>
          <a:lstStyle/>
          <a:p>
            <a:r>
              <a:rPr lang="en-US" altLang="en-US" dirty="0"/>
              <a:t>I</a:t>
            </a:r>
            <a:r>
              <a:rPr lang="en-US" altLang="en-US" dirty="0" smtClean="0"/>
              <a:t>nner sector detail</a:t>
            </a:r>
          </a:p>
        </p:txBody>
      </p:sp>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l="3322" t="11400" r="3436" b="5400"/>
          <a:stretch>
            <a:fillRect/>
          </a:stretch>
        </p:blipFill>
        <p:spPr bwMode="auto">
          <a:xfrm>
            <a:off x="838200" y="1000862"/>
            <a:ext cx="3200400"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8128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 Outer sector detail</a:t>
            </a:r>
            <a:endParaRPr lang="en-US" dirty="0"/>
          </a:p>
        </p:txBody>
      </p:sp>
      <p:sp>
        <p:nvSpPr>
          <p:cNvPr id="3" name="Content Placeholder 2"/>
          <p:cNvSpPr>
            <a:spLocks noGrp="1"/>
          </p:cNvSpPr>
          <p:nvPr>
            <p:ph idx="1"/>
          </p:nvPr>
        </p:nvSpPr>
        <p:spPr>
          <a:xfrm>
            <a:off x="762000" y="5257800"/>
            <a:ext cx="8077200" cy="673100"/>
          </a:xfrm>
        </p:spPr>
        <p:txBody>
          <a:bodyPr/>
          <a:lstStyle/>
          <a:p>
            <a:r>
              <a:rPr lang="en-US" dirty="0" smtClean="0">
                <a:solidFill>
                  <a:schemeClr val="accent6"/>
                </a:solidFill>
              </a:rPr>
              <a:t>Note that inner and outer pad planes are not at the same height</a:t>
            </a:r>
          </a:p>
          <a:p>
            <a:r>
              <a:rPr lang="en-US" dirty="0">
                <a:solidFill>
                  <a:schemeClr val="accent6"/>
                </a:solidFill>
              </a:rPr>
              <a:t>P</a:t>
            </a:r>
            <a:r>
              <a:rPr lang="en-US" dirty="0" smtClean="0">
                <a:solidFill>
                  <a:schemeClr val="accent6"/>
                </a:solidFill>
              </a:rPr>
              <a:t>ad plane to wire grid heights not the same (4/4/6 vs 2/2/6)</a:t>
            </a:r>
            <a:endParaRPr lang="en-US" dirty="0">
              <a:solidFill>
                <a:schemeClr val="accent6"/>
              </a:solidFill>
            </a:endParaRPr>
          </a:p>
          <a:p>
            <a:r>
              <a:rPr lang="en-US" dirty="0" smtClean="0">
                <a:solidFill>
                  <a:schemeClr val="accent6"/>
                </a:solidFill>
              </a:rPr>
              <a:t>3 mm gap between sectors, this is an issue during installation</a:t>
            </a:r>
            <a:endParaRPr lang="en-US" dirty="0">
              <a:solidFill>
                <a:schemeClr val="accent6"/>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711" y="1219200"/>
            <a:ext cx="8776793" cy="3744649"/>
          </a:xfrm>
          <a:prstGeom prst="rect">
            <a:avLst/>
          </a:prstGeom>
        </p:spPr>
      </p:pic>
    </p:spTree>
    <p:extLst>
      <p:ext uri="{BB962C8B-B14F-4D97-AF65-F5344CB8AC3E}">
        <p14:creationId xmlns:p14="http://schemas.microsoft.com/office/powerpoint/2010/main" val="12772532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91450" cy="534988"/>
          </a:xfrm>
        </p:spPr>
        <p:txBody>
          <a:bodyPr/>
          <a:lstStyle/>
          <a:p>
            <a:r>
              <a:rPr lang="en-US" b="0" i="1" dirty="0" smtClean="0"/>
              <a:t>Average</a:t>
            </a:r>
            <a:r>
              <a:rPr lang="en-US" dirty="0" smtClean="0"/>
              <a:t> mass distributions  </a:t>
            </a:r>
            <a:r>
              <a:rPr lang="en-US" sz="2000" dirty="0" smtClean="0"/>
              <a:t>( ±10°, 1.5 &lt; </a:t>
            </a:r>
            <a:r>
              <a:rPr lang="en-US" sz="2000" dirty="0" smtClean="0">
                <a:sym typeface="Symbol" panose="05050102010706020507" pitchFamily="18" charset="2"/>
              </a:rPr>
              <a:t> &lt; 2.0 )</a:t>
            </a:r>
            <a:endParaRPr lang="en-US" sz="2000" dirty="0"/>
          </a:p>
        </p:txBody>
      </p:sp>
      <p:graphicFrame>
        <p:nvGraphicFramePr>
          <p:cNvPr id="8" name="Content Placeholder 7"/>
          <p:cNvGraphicFramePr>
            <a:graphicFrameLocks noGrp="1" noChangeAspect="1"/>
          </p:cNvGraphicFramePr>
          <p:nvPr>
            <p:ph idx="1"/>
            <p:extLst>
              <p:ext uri="{D42A27DB-BD31-4B8C-83A1-F6EECF244321}">
                <p14:modId xmlns:p14="http://schemas.microsoft.com/office/powerpoint/2010/main" val="3326687793"/>
              </p:ext>
            </p:extLst>
          </p:nvPr>
        </p:nvGraphicFramePr>
        <p:xfrm>
          <a:off x="1981200" y="1404645"/>
          <a:ext cx="5181600" cy="3657606"/>
        </p:xfrm>
        <a:graphic>
          <a:graphicData uri="http://schemas.openxmlformats.org/drawingml/2006/table">
            <a:tbl>
              <a:tblPr firstRow="1" firstCol="1" bandRow="1"/>
              <a:tblGrid>
                <a:gridCol w="3128513"/>
                <a:gridCol w="2053087"/>
              </a:tblGrid>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FEE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3.60 %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FEE mounting bracket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3.45 %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72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FEE rib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0.45 %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FEE socket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0.15 %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Cooling manifold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Times New Roman" panose="02020603050405020304" pitchFamily="18" charset="0"/>
                          <a:ea typeface="Times New Roman" panose="02020603050405020304" pitchFamily="18" charset="0"/>
                        </a:rPr>
                        <a:t>3.25 %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a:effectLst/>
                          <a:latin typeface="Times New Roman" panose="02020603050405020304" pitchFamily="18" charset="0"/>
                          <a:ea typeface="Times New Roman" panose="02020603050405020304" pitchFamily="18" charset="0"/>
                        </a:rPr>
                        <a:t>RDO card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0.90 %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Ribs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2.70 %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Sector G10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0.45 %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a:effectLst/>
                          <a:latin typeface="Times New Roman" panose="02020603050405020304" pitchFamily="18" charset="0"/>
                          <a:ea typeface="Times New Roman" panose="02020603050405020304" pitchFamily="18" charset="0"/>
                        </a:rPr>
                        <a:t>Sector Aluminum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3.20 %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a:effectLst/>
                          <a:latin typeface="Times New Roman" panose="02020603050405020304" pitchFamily="18" charset="0"/>
                          <a:ea typeface="Times New Roman" panose="02020603050405020304" pitchFamily="18" charset="0"/>
                        </a:rPr>
                        <a:t>Cables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~1% (estimate)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b="1">
                          <a:effectLst/>
                          <a:latin typeface="Times New Roman" panose="02020603050405020304" pitchFamily="18" charset="0"/>
                          <a:ea typeface="Times New Roman" panose="02020603050405020304" pitchFamily="18" charset="0"/>
                        </a:rPr>
                        <a:t>FEE sub Total</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7.65%</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53">
                <a:tc>
                  <a:txBody>
                    <a:bodyPr/>
                    <a:lstStyle/>
                    <a:p>
                      <a:pPr marL="0" marR="0">
                        <a:spcBef>
                          <a:spcPts val="0"/>
                        </a:spcBef>
                        <a:spcAft>
                          <a:spcPts val="0"/>
                        </a:spcAft>
                      </a:pPr>
                      <a:r>
                        <a:rPr lang="en-US" sz="1600" b="1" dirty="0">
                          <a:effectLst/>
                          <a:latin typeface="Times New Roman" panose="02020603050405020304" pitchFamily="18" charset="0"/>
                          <a:ea typeface="Times New Roman" panose="02020603050405020304" pitchFamily="18" charset="0"/>
                        </a:rPr>
                        <a:t>Total</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19.15%</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ectangle 3"/>
          <p:cNvSpPr>
            <a:spLocks noChangeArrowheads="1"/>
          </p:cNvSpPr>
          <p:nvPr/>
        </p:nvSpPr>
        <p:spPr bwMode="auto">
          <a:xfrm>
            <a:off x="727075" y="5235714"/>
            <a:ext cx="757872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T</a:t>
            </a:r>
            <a:r>
              <a:rPr kumimoji="0" lang="en-US" altLang="en-US" sz="1000" b="0" i="0" u="none" strike="noStrike" cap="none" normalizeH="0" baseline="0" dirty="0" smtClean="0" bmk="">
                <a:ln>
                  <a:noFill/>
                </a:ln>
                <a:solidFill>
                  <a:schemeClr val="tx1"/>
                </a:solidFill>
                <a:effectLst/>
                <a:latin typeface="Arial" panose="020B0604020202020204" pitchFamily="34" charset="0"/>
                <a:ea typeface="Times New Roman" panose="02020603050405020304" pitchFamily="18" charset="0"/>
              </a:rPr>
              <a:t>able </a:t>
            </a:r>
            <a:r>
              <a:rPr kumimoji="0" lang="en-US" altLang="en-US" sz="1000" b="0" i="0" u="none" strike="noStrike" cap="none" normalizeH="0" baseline="0" dirty="0" smtClean="0" bmk="_Ref410696838">
                <a:ln>
                  <a:noFill/>
                </a:ln>
                <a:solidFill>
                  <a:schemeClr val="tx1"/>
                </a:solidFill>
                <a:effectLst/>
                <a:latin typeface="Arial" panose="020B0604020202020204" pitchFamily="34" charset="0"/>
                <a:ea typeface="Times New Roman" panose="02020603050405020304" pitchFamily="18" charset="0"/>
              </a:rPr>
              <a:t>6</a:t>
            </a:r>
            <a:r>
              <a:rPr kumimoji="0" lang="en-US" altLang="en-US" sz="1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The </a:t>
            </a:r>
            <a:r>
              <a:rPr kumimoji="0" lang="en-US" altLang="en-US" sz="10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average</a:t>
            </a:r>
            <a:r>
              <a:rPr kumimoji="0" lang="en-US" altLang="en-US" sz="1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radiation length budget for the components associated with a TPC inner sector (circa 1993) averaged over the fiducial volume of the sector.  The average takes out the lumps in the mass distribution (for better or worse) but also illustrates how the budget for the Al on the front face compares to the electronics and cooling budget.  The sector data have been averaged over a range from 1.5 &lt; </a:t>
            </a:r>
            <a:r>
              <a:rPr kumimoji="0" lang="en-US" altLang="en-US"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a:t>
            </a:r>
            <a:r>
              <a:rPr kumimoji="0" lang="en-US" altLang="en-US" sz="1000" b="0" i="0" u="none" strike="noStrike" cap="none" normalizeH="0" baseline="0" dirty="0" smtClean="0">
                <a:ln>
                  <a:noFill/>
                </a:ln>
                <a:solidFill>
                  <a:schemeClr val="tx1"/>
                </a:solidFill>
                <a:effectLst/>
                <a:ea typeface="Times New Roman" panose="02020603050405020304" pitchFamily="18" charset="0"/>
              </a:rPr>
              <a:t> &lt; 2.0 and -10 &lt; </a:t>
            </a:r>
            <a:r>
              <a:rPr kumimoji="0" lang="en-US" altLang="en-US"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a:t>
            </a:r>
            <a:r>
              <a:rPr kumimoji="0" lang="en-US" altLang="en-US" sz="1000" b="0" i="0" u="none" strike="noStrike" cap="none" normalizeH="0" baseline="0" dirty="0" smtClean="0">
                <a:ln>
                  <a:noFill/>
                </a:ln>
                <a:solidFill>
                  <a:schemeClr val="tx1"/>
                </a:solidFill>
                <a:effectLst/>
                <a:ea typeface="Times New Roman" panose="02020603050405020304" pitchFamily="18" charset="0"/>
              </a:rPr>
              <a:t> &lt; 10 degrees.</a:t>
            </a:r>
            <a:r>
              <a:rPr kumimoji="0" lang="en-US" altLang="en-US"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   </a:t>
            </a:r>
            <a:r>
              <a:rPr kumimoji="0" lang="en-US" altLang="en-US" sz="1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Geant</a:t>
            </a:r>
            <a:r>
              <a:rPr kumimoji="0" lang="en-US" altLang="en-US"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sym typeface="Symbol" panose="05050102010706020507" pitchFamily="18" charset="2"/>
              </a:rPr>
              <a:t> simulations courtesy of Irakli Chakaberia.</a:t>
            </a:r>
          </a:p>
        </p:txBody>
      </p:sp>
    </p:spTree>
    <p:extLst>
      <p:ext uri="{BB962C8B-B14F-4D97-AF65-F5344CB8AC3E}">
        <p14:creationId xmlns:p14="http://schemas.microsoft.com/office/powerpoint/2010/main" val="1298994765"/>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Rtimes">
  <a:themeElements>
    <a:clrScheme name="STARtimes 8">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9900"/>
      </a:hlink>
      <a:folHlink>
        <a:srgbClr val="EAEC5E"/>
      </a:folHlink>
    </a:clrScheme>
    <a:fontScheme name="STARtimes">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3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3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STARtime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Rtim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Rtime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Rtime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Rtim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Rtim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Rtim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Rtimes 8">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times 9">
        <a:dk1>
          <a:srgbClr val="000000"/>
        </a:dk1>
        <a:lt1>
          <a:srgbClr val="FFFFFF"/>
        </a:lt1>
        <a:dk2>
          <a:srgbClr val="081D58"/>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times 10">
        <a:dk1>
          <a:srgbClr val="000000"/>
        </a:dk1>
        <a:lt1>
          <a:srgbClr val="FFFFFF"/>
        </a:lt1>
        <a:dk2>
          <a:srgbClr val="000000"/>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times 11">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D63CE2"/>
        </a:folHlink>
      </a:clrScheme>
      <a:clrMap bg1="lt1" tx1="dk1" bg2="lt2" tx2="dk2" accent1="accent1" accent2="accent2" accent3="accent3" accent4="accent4" accent5="accent5" accent6="accent6" hlink="hlink" folHlink="folHlink"/>
    </a:extraClrScheme>
    <a:extraClrScheme>
      <a:clrScheme name="STARtimes 12">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times 13">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times 14">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8000"/>
        </a:hlink>
        <a:folHlink>
          <a:srgbClr val="E5E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STARtimes</Template>
  <TotalTime>8794</TotalTime>
  <Words>2770</Words>
  <Application>Microsoft Office PowerPoint</Application>
  <PresentationFormat>On-screen Show (4:3)</PresentationFormat>
  <Paragraphs>489</Paragraphs>
  <Slides>38</Slides>
  <Notes>38</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38</vt:i4>
      </vt:variant>
    </vt:vector>
  </HeadingPairs>
  <TitlesOfParts>
    <vt:vector size="43" baseType="lpstr">
      <vt:lpstr>STARtimes</vt:lpstr>
      <vt:lpstr>Photo Editor Photo</vt:lpstr>
      <vt:lpstr>Equation</vt:lpstr>
      <vt:lpstr>Designer Drawing</vt:lpstr>
      <vt:lpstr>Ulead Image Editor Image</vt:lpstr>
      <vt:lpstr>The iTPC Project:  Who, What, When, Where, Why and How  Jim Thomas and a cast of thousands   April 10th,  2017</vt:lpstr>
      <vt:lpstr>Where:    Brookhaven National Laboratory</vt:lpstr>
      <vt:lpstr>A Typical Collision</vt:lpstr>
      <vt:lpstr>The Imaging Device – The STAR Detector at RHIC </vt:lpstr>
      <vt:lpstr>The TPC – Built in Berkeley</vt:lpstr>
      <vt:lpstr>Pixelated read-out using wire chamber &amp; pads</vt:lpstr>
      <vt:lpstr>Goal: Hermetic coverage and more Pixels</vt:lpstr>
      <vt:lpstr>New Pad Plane design and layout</vt:lpstr>
      <vt:lpstr>Major Items: Definition &amp; Scope</vt:lpstr>
      <vt:lpstr>Major Tasks</vt:lpstr>
      <vt:lpstr>Padplane Prototype undergoing tests at BNL</vt:lpstr>
      <vt:lpstr>Vacuum Check of Padplane</vt:lpstr>
      <vt:lpstr>Strongback Construction is Complete  30 of 30</vt:lpstr>
      <vt:lpstr>Wiremounts</vt:lpstr>
      <vt:lpstr>Work Breakdown</vt:lpstr>
      <vt:lpstr>Parts and Pieces @ lbl.gov</vt:lpstr>
      <vt:lpstr>Schedule Drivers</vt:lpstr>
      <vt:lpstr>Risk – high level summary </vt:lpstr>
      <vt:lpstr>Summary </vt:lpstr>
      <vt:lpstr>PowerPoint Presentation</vt:lpstr>
      <vt:lpstr>Documentation from the original project</vt:lpstr>
      <vt:lpstr>STAR without the TPC</vt:lpstr>
      <vt:lpstr>Sector Insertion – special tools required</vt:lpstr>
      <vt:lpstr>BNL Sector Insertion Tool</vt:lpstr>
      <vt:lpstr>A Typical Collision</vt:lpstr>
      <vt:lpstr>Ionization of gases</vt:lpstr>
      <vt:lpstr>Signal Formation - Proportional Counter</vt:lpstr>
      <vt:lpstr>The 3rd Dimension: Timing Differences with Drift Chambers</vt:lpstr>
      <vt:lpstr>Sector Wire Geometry – special notes</vt:lpstr>
      <vt:lpstr>40 Pad Rows fit perfectly with the existing grid</vt:lpstr>
      <vt:lpstr>Electronics on sides – all Bromine Free boards</vt:lpstr>
      <vt:lpstr>The “LBL Canary Chamber”</vt:lpstr>
      <vt:lpstr>Parameters for the old and new sectors</vt:lpstr>
      <vt:lpstr>Critical Dimensions for the TPC</vt:lpstr>
      <vt:lpstr>Location of Wires and Pads </vt:lpstr>
      <vt:lpstr>Inner sector detail</vt:lpstr>
      <vt:lpstr>Inner / Outer sector detail</vt:lpstr>
      <vt:lpstr>Average mass distributions  ( ±10°, 1.5 &lt;  &lt; 2.0 )</vt:lpstr>
    </vt:vector>
  </TitlesOfParts>
  <Company>Lawrence Berkeley National Laboratory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jhthomas</dc:creator>
  <cp:lastModifiedBy>jhthomas</cp:lastModifiedBy>
  <cp:revision>526</cp:revision>
  <cp:lastPrinted>2015-04-02T04:47:02Z</cp:lastPrinted>
  <dcterms:created xsi:type="dcterms:W3CDTF">2005-02-23T03:07:02Z</dcterms:created>
  <dcterms:modified xsi:type="dcterms:W3CDTF">2017-04-10T06:27:21Z</dcterms:modified>
</cp:coreProperties>
</file>