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57" r:id="rId9"/>
  </p:sldIdLst>
  <p:sldSz cx="9144000" cy="6858000" type="screen4x3"/>
  <p:notesSz cx="6934200" cy="9080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5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60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3300"/>
    <a:srgbClr val="0000B9"/>
    <a:srgbClr val="FFFF66"/>
    <a:srgbClr val="FFFF99"/>
    <a:srgbClr val="B0AC00"/>
    <a:srgbClr val="80808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32" autoAdjust="0"/>
    <p:restoredTop sz="94345" autoAdjust="0"/>
  </p:normalViewPr>
  <p:slideViewPr>
    <p:cSldViewPr>
      <p:cViewPr varScale="1">
        <p:scale>
          <a:sx n="139" d="100"/>
          <a:sy n="139" d="100"/>
        </p:scale>
        <p:origin x="-744" y="-108"/>
      </p:cViewPr>
      <p:guideLst>
        <p:guide orient="horz" pos="3168"/>
        <p:guide pos="37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>
      <p:cViewPr>
        <p:scale>
          <a:sx n="150" d="100"/>
          <a:sy n="150" d="100"/>
        </p:scale>
        <p:origin x="-90" y="4218"/>
      </p:cViewPr>
      <p:guideLst>
        <p:guide orient="horz" pos="2860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64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6264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E3C2F92E-9B87-4345-91BB-6F58B1D052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205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81038"/>
            <a:ext cx="4540250" cy="3405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313238"/>
            <a:ext cx="508635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64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6264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12E0740B-197D-4309-8A9C-E8C2EADA0D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40565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477442-6927-4FDB-A690-FB2653E5ED3F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 eaLnBrk="1" hangingPunct="1"/>
              <a:t>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63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272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0524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7607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0045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8593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1639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3670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8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03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8225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39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0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02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60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949227F-A08E-4F5A-937A-9863CE2C59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34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Picture1 copy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038" y="247650"/>
            <a:ext cx="6826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6858000" y="6550025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>
            <a:lvl1pPr marL="339725" indent="-339725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  <a:spcBef>
                <a:spcPct val="20000"/>
              </a:spcBef>
            </a:pPr>
            <a:fld id="{4537DEA8-5B1F-404E-A17F-212C82C33655}" type="slidenum">
              <a:rPr lang="en-US" altLang="en-US" sz="800">
                <a:solidFill>
                  <a:schemeClr val="tx1"/>
                </a:solidFill>
              </a:rPr>
              <a:pPr algn="r">
                <a:lnSpc>
                  <a:spcPct val="80000"/>
                </a:lnSpc>
                <a:spcBef>
                  <a:spcPct val="20000"/>
                </a:spcBef>
              </a:pPr>
              <a:t>‹#›</a:t>
            </a:fld>
            <a:endParaRPr lang="en-US" altLang="en-US" sz="800">
              <a:solidFill>
                <a:schemeClr val="tx1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8225" y="1458913"/>
            <a:ext cx="7067550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14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5750" y="311150"/>
            <a:ext cx="70707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85005" name="Line 13"/>
          <p:cNvSpPr>
            <a:spLocks noChangeShapeType="1"/>
          </p:cNvSpPr>
          <p:nvPr/>
        </p:nvSpPr>
        <p:spPr bwMode="auto">
          <a:xfrm>
            <a:off x="381000" y="768350"/>
            <a:ext cx="8382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latin typeface="Helvetica" pitchFamily="1" charset="0"/>
              <a:cs typeface="+mn-cs"/>
            </a:endParaRP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317500" y="6551613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/>
          <a:p>
            <a:pPr marL="339725" indent="-339725" defTabSz="901700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800" dirty="0">
                <a:solidFill>
                  <a:schemeClr val="tx1"/>
                </a:solidFill>
                <a:latin typeface="Arial" pitchFamily="34" charset="0"/>
              </a:rPr>
              <a:t>Jim Thomas - LBL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</p:sldLayoutIdLst>
  <p:txStyles>
    <p:titleStyle>
      <a:lvl1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ea typeface="+mj-ea"/>
          <a:cs typeface="Arial" pitchFamily="34" charset="0"/>
        </a:defRPr>
      </a:lvl1pPr>
      <a:lvl2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2pPr>
      <a:lvl3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3pPr>
      <a:lvl4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4pPr>
      <a:lvl5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5pPr>
      <a:lvl6pPr marL="4572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6pPr>
      <a:lvl7pPr marL="9144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7pPr>
      <a:lvl8pPr marL="13716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8pPr>
      <a:lvl9pPr marL="18288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9pPr>
    </p:titleStyle>
    <p:bodyStyle>
      <a:lvl1pPr marL="282575" indent="-28257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77863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rgbClr val="0033CC"/>
          </a:solidFill>
          <a:latin typeface="Arial" pitchFamily="34" charset="0"/>
          <a:cs typeface="Arial" pitchFamily="34" charset="0"/>
        </a:defRPr>
      </a:lvl2pPr>
      <a:lvl3pPr marL="1127125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600" b="1">
          <a:solidFill>
            <a:schemeClr val="hlink"/>
          </a:solidFill>
          <a:latin typeface="Arial" pitchFamily="34" charset="0"/>
          <a:cs typeface="Arial" pitchFamily="34" charset="0"/>
        </a:defRPr>
      </a:lvl3pPr>
      <a:lvl4pPr marL="1522413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anose="020B0604020202020204" pitchFamily="34" charset="0"/>
        <a:buChar char="–"/>
        <a:defRPr sz="1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1974850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Arial" pitchFamily="34" charset="0"/>
          <a:cs typeface="Arial" pitchFamily="34" charset="0"/>
        </a:defRPr>
      </a:lvl5pPr>
      <a:lvl6pPr marL="24320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6pPr>
      <a:lvl7pPr marL="28892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7pPr>
      <a:lvl8pPr marL="33464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8pPr>
      <a:lvl9pPr marL="38036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318490" y="4259705"/>
            <a:ext cx="650702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New </a:t>
            </a:r>
            <a:r>
              <a:rPr lang="en-US" sz="2800" dirty="0" err="1" smtClean="0"/>
              <a:t>PadPlane</a:t>
            </a:r>
            <a:r>
              <a:rPr lang="en-US" sz="2800" dirty="0" smtClean="0"/>
              <a:t> Connector Locations for the FEE electronics cards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>
                <a:solidFill>
                  <a:schemeClr val="accent2"/>
                </a:solidFill>
              </a:rPr>
              <a:t/>
            </a:r>
            <a:br>
              <a:rPr lang="en-US" sz="2000" dirty="0" smtClean="0">
                <a:solidFill>
                  <a:schemeClr val="accent2"/>
                </a:solidFill>
              </a:rPr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August 14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,  2015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2000" baseline="300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 Hammond and Bob Scheetz have finished laying out the new padplane</a:t>
            </a:r>
          </a:p>
          <a:p>
            <a:pPr lvl="1"/>
            <a:r>
              <a:rPr lang="en-US" dirty="0" smtClean="0"/>
              <a:t>Many thanks!!</a:t>
            </a:r>
          </a:p>
          <a:p>
            <a:endParaRPr lang="en-US" dirty="0" smtClean="0"/>
          </a:p>
          <a:p>
            <a:r>
              <a:rPr lang="en-US" dirty="0" smtClean="0"/>
              <a:t>Connector locations for the FEE cards are shifted, slightly, </a:t>
            </a:r>
            <a:r>
              <a:rPr lang="en-US" dirty="0" smtClean="0"/>
              <a:t>and slots are wider compared </a:t>
            </a:r>
            <a:r>
              <a:rPr lang="en-US" dirty="0" smtClean="0"/>
              <a:t>to the previous (circa 1995) locations</a:t>
            </a:r>
          </a:p>
          <a:p>
            <a:endParaRPr lang="en-US" dirty="0" smtClean="0"/>
          </a:p>
          <a:p>
            <a:r>
              <a:rPr lang="en-US" dirty="0" smtClean="0"/>
              <a:t>Changes</a:t>
            </a:r>
          </a:p>
          <a:p>
            <a:pPr lvl="1"/>
            <a:r>
              <a:rPr lang="en-US" dirty="0" smtClean="0"/>
              <a:t>Delete 30 locations from previous total of 55</a:t>
            </a:r>
          </a:p>
          <a:p>
            <a:pPr lvl="1"/>
            <a:r>
              <a:rPr lang="en-US" dirty="0" smtClean="0"/>
              <a:t>Add 3 new locations on the centerline</a:t>
            </a:r>
          </a:p>
          <a:p>
            <a:pPr lvl="1"/>
            <a:r>
              <a:rPr lang="en-US" dirty="0" smtClean="0"/>
              <a:t>New total:  25 + 3  =  28</a:t>
            </a:r>
          </a:p>
          <a:p>
            <a:pPr lvl="1"/>
            <a:r>
              <a:rPr lang="en-US" dirty="0" smtClean="0"/>
              <a:t>Connector locations remain the same in one dimension, but in the other dimension they </a:t>
            </a:r>
            <a:r>
              <a:rPr lang="en-US" u="sng" dirty="0" smtClean="0"/>
              <a:t>all</a:t>
            </a:r>
            <a:r>
              <a:rPr lang="en-US" dirty="0" smtClean="0"/>
              <a:t> move down by 0.221” </a:t>
            </a:r>
          </a:p>
          <a:p>
            <a:pPr lvl="2"/>
            <a:r>
              <a:rPr lang="en-US" dirty="0" smtClean="0"/>
              <a:t>“Down” means toward the narrow end of sector </a:t>
            </a:r>
            <a:endParaRPr lang="en-US" dirty="0" smtClean="0"/>
          </a:p>
          <a:p>
            <a:pPr lvl="1"/>
            <a:r>
              <a:rPr lang="en-US" dirty="0" smtClean="0"/>
              <a:t>Slots are to be made wider by 0.225”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Compared to New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4"/>
          <a:stretch/>
        </p:blipFill>
        <p:spPr bwMode="auto">
          <a:xfrm rot="-5400000">
            <a:off x="3599905" y="1423357"/>
            <a:ext cx="5852160" cy="462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091"/>
          <a:stretch/>
        </p:blipFill>
        <p:spPr bwMode="auto">
          <a:xfrm>
            <a:off x="311726" y="1372986"/>
            <a:ext cx="3689162" cy="517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30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Compared to New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4"/>
          <a:stretch/>
        </p:blipFill>
        <p:spPr bwMode="auto">
          <a:xfrm rot="-5400000">
            <a:off x="3599905" y="1423357"/>
            <a:ext cx="5852160" cy="462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091"/>
          <a:stretch/>
        </p:blipFill>
        <p:spPr bwMode="auto">
          <a:xfrm>
            <a:off x="311726" y="1372986"/>
            <a:ext cx="3689162" cy="517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66744" y="2008908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      </a:t>
            </a:r>
            <a:r>
              <a:rPr lang="en-US" dirty="0" smtClean="0">
                <a:solidFill>
                  <a:srgbClr val="FF0000"/>
                </a:solidFill>
              </a:rPr>
              <a:t>2     3      4      5     </a:t>
            </a:r>
            <a:r>
              <a:rPr lang="en-US" dirty="0" smtClean="0">
                <a:solidFill>
                  <a:schemeClr val="accent2"/>
                </a:solidFill>
              </a:rPr>
              <a:t>6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223453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7</a:t>
            </a:r>
            <a:r>
              <a:rPr lang="en-US" dirty="0" smtClean="0">
                <a:solidFill>
                  <a:schemeClr val="accent2"/>
                </a:solidFill>
              </a:rPr>
              <a:t>        </a:t>
            </a:r>
            <a:r>
              <a:rPr lang="en-US" dirty="0" smtClean="0">
                <a:solidFill>
                  <a:srgbClr val="FF0000"/>
                </a:solidFill>
              </a:rPr>
              <a:t>8</a:t>
            </a:r>
            <a:r>
              <a:rPr lang="en-US" dirty="0" smtClean="0">
                <a:solidFill>
                  <a:schemeClr val="accent2"/>
                </a:solidFill>
              </a:rPr>
              <a:t>       9      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>
                <a:solidFill>
                  <a:schemeClr val="accent2"/>
                </a:solidFill>
              </a:rPr>
              <a:t>     11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5235" y="2445275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12     </a:t>
            </a:r>
            <a:r>
              <a:rPr lang="en-US" dirty="0" smtClean="0">
                <a:solidFill>
                  <a:srgbClr val="FF0000"/>
                </a:solidFill>
              </a:rPr>
              <a:t>13    14     15    </a:t>
            </a:r>
            <a:r>
              <a:rPr lang="en-US" dirty="0" smtClean="0">
                <a:solidFill>
                  <a:schemeClr val="accent2"/>
                </a:solidFill>
              </a:rPr>
              <a:t>16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0657" y="2654027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17                            18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2219" y="287570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19    20</a:t>
            </a:r>
            <a:r>
              <a:rPr lang="en-US" dirty="0" smtClean="0">
                <a:solidFill>
                  <a:schemeClr val="accent2"/>
                </a:solidFill>
              </a:rPr>
              <a:t>   21    </a:t>
            </a:r>
            <a:r>
              <a:rPr lang="en-US" dirty="0" smtClean="0">
                <a:solidFill>
                  <a:srgbClr val="FF0000"/>
                </a:solidFill>
              </a:rPr>
              <a:t>22    23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77641" y="3090446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24      </a:t>
            </a:r>
            <a:r>
              <a:rPr lang="en-US" dirty="0" smtClean="0">
                <a:solidFill>
                  <a:srgbClr val="FF0000"/>
                </a:solidFill>
              </a:rPr>
              <a:t>25     26      </a:t>
            </a:r>
            <a:r>
              <a:rPr lang="en-US" dirty="0" smtClean="0">
                <a:solidFill>
                  <a:schemeClr val="accent2"/>
                </a:solidFill>
              </a:rPr>
              <a:t>27 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39990" y="3305192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28     </a:t>
            </a:r>
            <a:r>
              <a:rPr lang="en-US" dirty="0" smtClean="0">
                <a:solidFill>
                  <a:srgbClr val="FF0000"/>
                </a:solidFill>
              </a:rPr>
              <a:t>29     30     </a:t>
            </a:r>
            <a:r>
              <a:rPr lang="en-US" dirty="0" smtClean="0">
                <a:solidFill>
                  <a:schemeClr val="accent2"/>
                </a:solidFill>
              </a:rPr>
              <a:t>31 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09257" y="3526865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32    </a:t>
            </a:r>
            <a:r>
              <a:rPr lang="en-US" dirty="0" smtClean="0">
                <a:solidFill>
                  <a:srgbClr val="FF0000"/>
                </a:solidFill>
              </a:rPr>
              <a:t>33    34    </a:t>
            </a:r>
            <a:r>
              <a:rPr lang="en-US" dirty="0" smtClean="0">
                <a:solidFill>
                  <a:schemeClr val="accent2"/>
                </a:solidFill>
              </a:rPr>
              <a:t>35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43895" y="3741611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36    37   38    39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33952" y="396240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40      </a:t>
            </a:r>
            <a:r>
              <a:rPr lang="en-US" dirty="0" smtClean="0">
                <a:solidFill>
                  <a:srgbClr val="FF0000"/>
                </a:solidFill>
              </a:rPr>
              <a:t>41</a:t>
            </a:r>
            <a:r>
              <a:rPr lang="en-US" dirty="0" smtClean="0">
                <a:solidFill>
                  <a:schemeClr val="accent2"/>
                </a:solidFill>
              </a:rPr>
              <a:t>      42  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68581" y="417110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43     44     45  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44790" y="4385846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46    47    48 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93270" y="4600592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49   </a:t>
            </a:r>
            <a:r>
              <a:rPr lang="en-US" dirty="0" smtClean="0">
                <a:solidFill>
                  <a:srgbClr val="FF0000"/>
                </a:solidFill>
              </a:rPr>
              <a:t>50</a:t>
            </a:r>
            <a:r>
              <a:rPr lang="en-US" dirty="0" smtClean="0">
                <a:solidFill>
                  <a:schemeClr val="accent2"/>
                </a:solidFill>
              </a:rPr>
              <a:t>   51 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55619" y="4815335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52        53  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04114" y="5043938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54      55  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481296" y="2023646"/>
            <a:ext cx="750829" cy="338554"/>
          </a:xfrm>
          <a:prstGeom prst="ellips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rgbClr val="618FFD"/>
              </a:solidFill>
              <a:effectLst/>
              <a:latin typeface="Helvetica" pitchFamily="1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6490175" y="3132271"/>
            <a:ext cx="750829" cy="338554"/>
          </a:xfrm>
          <a:prstGeom prst="ellips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rgbClr val="618FFD"/>
              </a:solidFill>
              <a:effectLst/>
              <a:latin typeface="Helvetica" pitchFamily="1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6455226" y="4867786"/>
            <a:ext cx="750829" cy="338554"/>
          </a:xfrm>
          <a:prstGeom prst="ellips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rgbClr val="618FFD"/>
              </a:solidFill>
              <a:effectLst/>
              <a:latin typeface="Helvetica" pitchFamily="1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7786150" y="1143000"/>
            <a:ext cx="114300" cy="762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35121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and Delete Slots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5069" y="1624013"/>
            <a:ext cx="3816931" cy="4243387"/>
          </a:xfrm>
        </p:spPr>
        <p:txBody>
          <a:bodyPr/>
          <a:lstStyle/>
          <a:p>
            <a:r>
              <a:rPr lang="en-US" dirty="0" smtClean="0"/>
              <a:t>Delete                      Add</a:t>
            </a:r>
          </a:p>
          <a:p>
            <a:pPr lvl="1"/>
            <a:r>
              <a:rPr lang="en-US" dirty="0" smtClean="0"/>
              <a:t>2, 3, 4, 5               -- 3.5</a:t>
            </a:r>
          </a:p>
          <a:p>
            <a:pPr lvl="1"/>
            <a:r>
              <a:rPr lang="en-US" dirty="0" smtClean="0"/>
              <a:t>8, 10</a:t>
            </a:r>
          </a:p>
          <a:p>
            <a:pPr lvl="1"/>
            <a:r>
              <a:rPr lang="en-US" dirty="0" smtClean="0"/>
              <a:t>13, 14, 15</a:t>
            </a:r>
          </a:p>
          <a:p>
            <a:pPr lvl="1"/>
            <a:r>
              <a:rPr lang="en-US" dirty="0" smtClean="0"/>
              <a:t>19, 20, 22, 23</a:t>
            </a:r>
          </a:p>
          <a:p>
            <a:pPr lvl="1"/>
            <a:r>
              <a:rPr lang="en-US" dirty="0" smtClean="0"/>
              <a:t>25, 26                   -- 25.5</a:t>
            </a:r>
          </a:p>
          <a:p>
            <a:pPr lvl="1"/>
            <a:r>
              <a:rPr lang="en-US" dirty="0" smtClean="0"/>
              <a:t>29, 30</a:t>
            </a:r>
          </a:p>
          <a:p>
            <a:pPr lvl="1"/>
            <a:r>
              <a:rPr lang="en-US" dirty="0" smtClean="0"/>
              <a:t>33, 34</a:t>
            </a:r>
          </a:p>
          <a:p>
            <a:pPr lvl="1"/>
            <a:r>
              <a:rPr lang="en-US" dirty="0" smtClean="0"/>
              <a:t>36, 37, 38, 39</a:t>
            </a:r>
          </a:p>
          <a:p>
            <a:pPr lvl="1"/>
            <a:r>
              <a:rPr lang="en-US" dirty="0" smtClean="0"/>
              <a:t>41</a:t>
            </a:r>
          </a:p>
          <a:p>
            <a:pPr lvl="1"/>
            <a:r>
              <a:rPr lang="en-US" dirty="0" smtClean="0"/>
              <a:t>46, 47, 48</a:t>
            </a:r>
          </a:p>
          <a:p>
            <a:pPr lvl="1"/>
            <a:r>
              <a:rPr lang="en-US" dirty="0" smtClean="0"/>
              <a:t>50 </a:t>
            </a:r>
          </a:p>
          <a:p>
            <a:pPr lvl="1"/>
            <a:r>
              <a:rPr lang="en-US" dirty="0" smtClean="0"/>
              <a:t>52, 53                   -- 52.5</a:t>
            </a:r>
          </a:p>
          <a:p>
            <a:pPr lvl="1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091"/>
          <a:stretch/>
        </p:blipFill>
        <p:spPr bwMode="auto">
          <a:xfrm>
            <a:off x="311726" y="1372986"/>
            <a:ext cx="3689162" cy="517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091"/>
          <a:stretch/>
        </p:blipFill>
        <p:spPr bwMode="auto">
          <a:xfrm>
            <a:off x="311726" y="1372986"/>
            <a:ext cx="3689162" cy="517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966744" y="2008908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      </a:t>
            </a:r>
            <a:r>
              <a:rPr lang="en-US" dirty="0" smtClean="0">
                <a:solidFill>
                  <a:srgbClr val="FF0000"/>
                </a:solidFill>
              </a:rPr>
              <a:t>2     3      4      5     </a:t>
            </a:r>
            <a:r>
              <a:rPr lang="en-US" dirty="0" smtClean="0">
                <a:solidFill>
                  <a:schemeClr val="accent2"/>
                </a:solidFill>
              </a:rPr>
              <a:t>6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90600" y="223453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7</a:t>
            </a:r>
            <a:r>
              <a:rPr lang="en-US" dirty="0" smtClean="0">
                <a:solidFill>
                  <a:schemeClr val="accent2"/>
                </a:solidFill>
              </a:rPr>
              <a:t>        </a:t>
            </a:r>
            <a:r>
              <a:rPr lang="en-US" dirty="0" smtClean="0">
                <a:solidFill>
                  <a:srgbClr val="FF0000"/>
                </a:solidFill>
              </a:rPr>
              <a:t>8</a:t>
            </a:r>
            <a:r>
              <a:rPr lang="en-US" dirty="0" smtClean="0">
                <a:solidFill>
                  <a:schemeClr val="accent2"/>
                </a:solidFill>
              </a:rPr>
              <a:t>       9      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>
                <a:solidFill>
                  <a:schemeClr val="accent2"/>
                </a:solidFill>
              </a:rPr>
              <a:t>     11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25235" y="2445275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12     </a:t>
            </a:r>
            <a:r>
              <a:rPr lang="en-US" dirty="0" smtClean="0">
                <a:solidFill>
                  <a:srgbClr val="FF0000"/>
                </a:solidFill>
              </a:rPr>
              <a:t>13    14     15    </a:t>
            </a:r>
            <a:r>
              <a:rPr lang="en-US" dirty="0" smtClean="0">
                <a:solidFill>
                  <a:schemeClr val="accent2"/>
                </a:solidFill>
              </a:rPr>
              <a:t>16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80657" y="2654027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17                            18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22219" y="287570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19    20</a:t>
            </a:r>
            <a:r>
              <a:rPr lang="en-US" dirty="0" smtClean="0">
                <a:solidFill>
                  <a:schemeClr val="accent2"/>
                </a:solidFill>
              </a:rPr>
              <a:t>   21    </a:t>
            </a:r>
            <a:r>
              <a:rPr lang="en-US" dirty="0" smtClean="0">
                <a:solidFill>
                  <a:srgbClr val="FF0000"/>
                </a:solidFill>
              </a:rPr>
              <a:t>22    23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77641" y="3090446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24      </a:t>
            </a:r>
            <a:r>
              <a:rPr lang="en-US" dirty="0" smtClean="0">
                <a:solidFill>
                  <a:srgbClr val="FF0000"/>
                </a:solidFill>
              </a:rPr>
              <a:t>25     26      </a:t>
            </a:r>
            <a:r>
              <a:rPr lang="en-US" dirty="0" smtClean="0">
                <a:solidFill>
                  <a:schemeClr val="accent2"/>
                </a:solidFill>
              </a:rPr>
              <a:t>27 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39990" y="3305192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28     </a:t>
            </a:r>
            <a:r>
              <a:rPr lang="en-US" dirty="0" smtClean="0">
                <a:solidFill>
                  <a:srgbClr val="FF0000"/>
                </a:solidFill>
              </a:rPr>
              <a:t>29     30     </a:t>
            </a:r>
            <a:r>
              <a:rPr lang="en-US" dirty="0" smtClean="0">
                <a:solidFill>
                  <a:schemeClr val="accent2"/>
                </a:solidFill>
              </a:rPr>
              <a:t>31 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09257" y="3526865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32    </a:t>
            </a:r>
            <a:r>
              <a:rPr lang="en-US" dirty="0" smtClean="0">
                <a:solidFill>
                  <a:srgbClr val="FF0000"/>
                </a:solidFill>
              </a:rPr>
              <a:t>33    34    </a:t>
            </a:r>
            <a:r>
              <a:rPr lang="en-US" dirty="0" smtClean="0">
                <a:solidFill>
                  <a:schemeClr val="accent2"/>
                </a:solidFill>
              </a:rPr>
              <a:t>35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43895" y="3741611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36    37   38    39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33952" y="396240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40      </a:t>
            </a:r>
            <a:r>
              <a:rPr lang="en-US" dirty="0" smtClean="0">
                <a:solidFill>
                  <a:srgbClr val="FF0000"/>
                </a:solidFill>
              </a:rPr>
              <a:t>41</a:t>
            </a:r>
            <a:r>
              <a:rPr lang="en-US" dirty="0" smtClean="0">
                <a:solidFill>
                  <a:schemeClr val="accent2"/>
                </a:solidFill>
              </a:rPr>
              <a:t>      42  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68581" y="417110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43     44     45  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44790" y="4385846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46    47    48 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3270" y="4600592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49   </a:t>
            </a:r>
            <a:r>
              <a:rPr lang="en-US" dirty="0" smtClean="0">
                <a:solidFill>
                  <a:srgbClr val="FF0000"/>
                </a:solidFill>
              </a:rPr>
              <a:t>50</a:t>
            </a:r>
            <a:r>
              <a:rPr lang="en-US" dirty="0" smtClean="0">
                <a:solidFill>
                  <a:schemeClr val="accent2"/>
                </a:solidFill>
              </a:rPr>
              <a:t>   51  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55619" y="4815335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52        53  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04114" y="5043938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54      55     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72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" t="7028" r="3106" b="40340"/>
          <a:stretch/>
        </p:blipFill>
        <p:spPr bwMode="auto">
          <a:xfrm>
            <a:off x="381000" y="868680"/>
            <a:ext cx="8264871" cy="347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 </a:t>
            </a:r>
            <a:r>
              <a:rPr lang="en-US" dirty="0" smtClean="0"/>
              <a:t>and Widen Slots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949888"/>
            <a:ext cx="8077200" cy="890587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Horizontal distance from centerline remains the same for all slots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New slots go on the centerline (3 total)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All slots (including new slots) are shifted down by </a:t>
            </a:r>
            <a:r>
              <a:rPr lang="en-US" dirty="0" smtClean="0">
                <a:solidFill>
                  <a:schemeClr val="accent2"/>
                </a:solidFill>
              </a:rPr>
              <a:t>0.221” </a:t>
            </a:r>
            <a:r>
              <a:rPr lang="en-US" dirty="0" smtClean="0">
                <a:solidFill>
                  <a:schemeClr val="accent2"/>
                </a:solidFill>
              </a:rPr>
              <a:t>compared to positions and rows on drawing 24A368D (circa 1995</a:t>
            </a:r>
            <a:r>
              <a:rPr lang="en-US" dirty="0" smtClean="0">
                <a:solidFill>
                  <a:schemeClr val="accent2"/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All slots (including new slots) are 0.225” wider (total width = 2.850”)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467600" y="2743200"/>
            <a:ext cx="1295400" cy="762000"/>
          </a:xfrm>
          <a:prstGeom prst="ellips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rgbClr val="618FFD"/>
              </a:solidFill>
              <a:effectLst/>
              <a:latin typeface="Helvetica" pitchFamily="1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 rot="994585">
            <a:off x="2318130" y="2875536"/>
            <a:ext cx="1868392" cy="837752"/>
          </a:xfrm>
          <a:prstGeom prst="ellips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rgbClr val="618FFD"/>
              </a:solidFill>
              <a:effectLst/>
              <a:latin typeface="Helvetica" pitchFamily="1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474600" y="2909925"/>
            <a:ext cx="1295400" cy="762000"/>
          </a:xfrm>
          <a:prstGeom prst="ellips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rgbClr val="618FFD"/>
              </a:solidFill>
              <a:effectLst/>
              <a:latin typeface="Helvetica" pitchFamily="1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6650025" y="1316025"/>
            <a:ext cx="381000" cy="1524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8951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Slot </a:t>
            </a:r>
            <a:r>
              <a:rPr lang="en-US" dirty="0" smtClean="0"/>
              <a:t>Detail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1765300"/>
            <a:ext cx="3387750" cy="1282700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 smtClean="0">
                <a:solidFill>
                  <a:schemeClr val="accent2"/>
                </a:solidFill>
              </a:rPr>
              <a:t>Old Slot </a:t>
            </a:r>
            <a:r>
              <a:rPr lang="en-US" sz="1600" dirty="0">
                <a:solidFill>
                  <a:schemeClr val="accent2"/>
                </a:solidFill>
              </a:rPr>
              <a:t>D</a:t>
            </a:r>
            <a:r>
              <a:rPr lang="en-US" sz="1600" dirty="0" smtClean="0">
                <a:solidFill>
                  <a:schemeClr val="accent2"/>
                </a:solidFill>
              </a:rPr>
              <a:t>etail </a:t>
            </a:r>
            <a:r>
              <a:rPr lang="en-US" sz="1600" dirty="0" smtClean="0">
                <a:solidFill>
                  <a:schemeClr val="accent2"/>
                </a:solidFill>
              </a:rPr>
              <a:t>from </a:t>
            </a:r>
            <a:endParaRPr lang="en-US" sz="1600" dirty="0" smtClean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en-US" sz="1600" dirty="0" smtClean="0">
                <a:solidFill>
                  <a:schemeClr val="accent2"/>
                </a:solidFill>
              </a:rPr>
              <a:t>LBL </a:t>
            </a:r>
            <a:r>
              <a:rPr lang="en-US" sz="1600" dirty="0" smtClean="0">
                <a:solidFill>
                  <a:schemeClr val="accent2"/>
                </a:solidFill>
              </a:rPr>
              <a:t>Drawing </a:t>
            </a:r>
            <a:r>
              <a:rPr lang="en-US" sz="1600" dirty="0" smtClean="0">
                <a:solidFill>
                  <a:schemeClr val="accent2"/>
                </a:solidFill>
              </a:rPr>
              <a:t>24A368D</a:t>
            </a:r>
          </a:p>
          <a:p>
            <a:pPr marL="0" indent="0" algn="ctr">
              <a:buNone/>
            </a:pPr>
            <a:r>
              <a:rPr lang="en-US" sz="1600" dirty="0" smtClean="0">
                <a:solidFill>
                  <a:schemeClr val="accent2"/>
                </a:solidFill>
              </a:rPr>
              <a:t>(circa 1995)</a:t>
            </a:r>
            <a:endParaRPr lang="en-US" sz="1600" dirty="0">
              <a:solidFill>
                <a:schemeClr val="accent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8" t="19180" r="2407" b="3299"/>
          <a:stretch/>
        </p:blipFill>
        <p:spPr bwMode="auto">
          <a:xfrm>
            <a:off x="3294353" y="1015809"/>
            <a:ext cx="528874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6200" y="5257800"/>
            <a:ext cx="338775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>
            <a:lvl1pPr marL="282575" indent="-282575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8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77863" indent="-225425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2pPr>
            <a:lvl3pPr marL="1127125" indent="-225425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600" b="1">
                <a:solidFill>
                  <a:schemeClr val="hlink"/>
                </a:solidFill>
                <a:latin typeface="Arial" pitchFamily="34" charset="0"/>
                <a:cs typeface="Arial" pitchFamily="34" charset="0"/>
              </a:defRPr>
            </a:lvl3pPr>
            <a:lvl4pPr marL="1522413" indent="-169863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Font typeface="Helvetica" panose="020B0604020202020204" pitchFamily="34" charset="0"/>
              <a:buChar char="–"/>
              <a:defRPr sz="1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74850" indent="-169863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Arial" pitchFamily="34" charset="0"/>
                <a:cs typeface="Arial" pitchFamily="34" charset="0"/>
              </a:defRPr>
            </a:lvl5pPr>
            <a:lvl6pPr marL="24320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6pPr>
            <a:lvl7pPr marL="28892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7pPr>
            <a:lvl8pPr marL="33464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8pPr>
            <a:lvl9pPr marL="38036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US" sz="1600" kern="0" dirty="0" smtClean="0">
                <a:solidFill>
                  <a:schemeClr val="accent2"/>
                </a:solidFill>
              </a:rPr>
              <a:t>New Slot Detail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3352800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The connectors for the new electronics cards fit in the slots.  The old cards used a right angle connector while the new cards will use a card-edge connector which is wider and necessarily shifted down slightly.</a:t>
            </a:r>
            <a:endParaRPr lang="en-US" sz="12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97630" y="3520440"/>
            <a:ext cx="4789170" cy="301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88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4"/>
          <a:stretch/>
        </p:blipFill>
        <p:spPr bwMode="auto">
          <a:xfrm>
            <a:off x="566050" y="954405"/>
            <a:ext cx="7229139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Connector Locations on the New </a:t>
            </a:r>
            <a:r>
              <a:rPr lang="en-US" dirty="0" err="1" smtClean="0"/>
              <a:t>PadPlane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0225" y="831325"/>
            <a:ext cx="2590800" cy="1511300"/>
          </a:xfrm>
        </p:spPr>
        <p:txBody>
          <a:bodyPr/>
          <a:lstStyle/>
          <a:p>
            <a:r>
              <a:rPr lang="en-US" sz="1000" dirty="0" smtClean="0">
                <a:solidFill>
                  <a:schemeClr val="accent2"/>
                </a:solidFill>
              </a:rPr>
              <a:t>Pdf and </a:t>
            </a:r>
            <a:r>
              <a:rPr lang="en-US" sz="1000" dirty="0" err="1" smtClean="0">
                <a:solidFill>
                  <a:schemeClr val="accent2"/>
                </a:solidFill>
              </a:rPr>
              <a:t>Dwg</a:t>
            </a:r>
            <a:r>
              <a:rPr lang="en-US" sz="1000" dirty="0" smtClean="0">
                <a:solidFill>
                  <a:schemeClr val="accent2"/>
                </a:solidFill>
              </a:rPr>
              <a:t> drawings available </a:t>
            </a:r>
          </a:p>
          <a:p>
            <a:r>
              <a:rPr lang="en-US" sz="1000" dirty="0" smtClean="0">
                <a:solidFill>
                  <a:srgbClr val="008000"/>
                </a:solidFill>
              </a:rPr>
              <a:t>http://rnc.lbl.gov/~jhthomas/public/iTPC/PadPlaneProposal/</a:t>
            </a:r>
            <a:endParaRPr lang="en-US" sz="1000" dirty="0">
              <a:solidFill>
                <a:srgbClr val="008000"/>
              </a:solidFill>
            </a:endParaRPr>
          </a:p>
          <a:p>
            <a:r>
              <a:rPr lang="en-US" sz="1000" dirty="0" smtClean="0">
                <a:solidFill>
                  <a:schemeClr val="accent2"/>
                </a:solidFill>
              </a:rPr>
              <a:t>Note that the padplane, as shown here, is larger than the strongback. The strongback outline is shown by the dashed line.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52400" y="6324600"/>
            <a:ext cx="762000" cy="457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rgbClr val="618FFD"/>
              </a:solidFill>
              <a:effectLst/>
              <a:latin typeface="Helvetica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90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rTemplate">
  <a:themeElements>
    <a:clrScheme name="starmaster 14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E5E000"/>
      </a:accent1>
      <a:accent2>
        <a:srgbClr val="0000CC"/>
      </a:accent2>
      <a:accent3>
        <a:srgbClr val="FFFFFF"/>
      </a:accent3>
      <a:accent4>
        <a:srgbClr val="000000"/>
      </a:accent4>
      <a:accent5>
        <a:srgbClr val="F0EDAA"/>
      </a:accent5>
      <a:accent6>
        <a:srgbClr val="0000B9"/>
      </a:accent6>
      <a:hlink>
        <a:srgbClr val="008000"/>
      </a:hlink>
      <a:folHlink>
        <a:srgbClr val="E5E000"/>
      </a:folHlink>
    </a:clrScheme>
    <a:fontScheme name="starmaster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lnDef>
  </a:objectDefaults>
  <a:extraClrSchemeLst>
    <a:extraClrScheme>
      <a:clrScheme name="star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8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FC0128"/>
        </a:accent1>
        <a:accent2>
          <a:srgbClr val="063DE8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0536D2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9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0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1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D63CE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2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3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4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80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StarTemplate</Template>
  <TotalTime>704</TotalTime>
  <Words>461</Words>
  <Application>Microsoft Office PowerPoint</Application>
  <PresentationFormat>On-screen Show (4:3)</PresentationFormat>
  <Paragraphs>83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StarTemplate</vt:lpstr>
      <vt:lpstr>New PadPlane Connector Locations for the FEE electronics cards     August 14th,  2015         </vt:lpstr>
      <vt:lpstr>News </vt:lpstr>
      <vt:lpstr>Old Compared to New</vt:lpstr>
      <vt:lpstr>Old Compared to New</vt:lpstr>
      <vt:lpstr>Add and Delete Slots</vt:lpstr>
      <vt:lpstr>Shift and Widen Slots</vt:lpstr>
      <vt:lpstr>Slot Detail </vt:lpstr>
      <vt:lpstr>Connector Locations on the New PadPlane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Pad Plane Design Proposal &amp; Specifications  Jim Thomas, John Hammond, Bob Scheetz,  Jon Wirth, etc., etc., and a cast of thousands  May 1st,  2015</dc:title>
  <dc:creator>jhthomas</dc:creator>
  <cp:lastModifiedBy>jhthomas</cp:lastModifiedBy>
  <cp:revision>58</cp:revision>
  <dcterms:created xsi:type="dcterms:W3CDTF">2015-05-14T19:19:04Z</dcterms:created>
  <dcterms:modified xsi:type="dcterms:W3CDTF">2015-08-17T18:52:50Z</dcterms:modified>
</cp:coreProperties>
</file>