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2" r:id="rId3"/>
    <p:sldId id="259" r:id="rId4"/>
    <p:sldId id="261" r:id="rId5"/>
    <p:sldId id="266" r:id="rId6"/>
    <p:sldId id="263" r:id="rId7"/>
    <p:sldId id="260" r:id="rId8"/>
    <p:sldId id="265" r:id="rId9"/>
    <p:sldId id="264" r:id="rId10"/>
  </p:sldIdLst>
  <p:sldSz cx="9144000" cy="6858000" type="screen4x3"/>
  <p:notesSz cx="6934200" cy="90805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600" b="1" kern="1200">
        <a:solidFill>
          <a:srgbClr val="618FFD"/>
        </a:solidFill>
        <a:latin typeface="Helvetica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45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60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8000"/>
    <a:srgbClr val="0000B9"/>
    <a:srgbClr val="FFFF66"/>
    <a:srgbClr val="FFFF99"/>
    <a:srgbClr val="B0AC00"/>
    <a:srgbClr val="80808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732" autoAdjust="0"/>
    <p:restoredTop sz="94345" autoAdjust="0"/>
  </p:normalViewPr>
  <p:slideViewPr>
    <p:cSldViewPr>
      <p:cViewPr varScale="1">
        <p:scale>
          <a:sx n="151" d="100"/>
          <a:sy n="151" d="100"/>
        </p:scale>
        <p:origin x="-384" y="-102"/>
      </p:cViewPr>
      <p:guideLst>
        <p:guide orient="horz" pos="3168"/>
        <p:guide pos="55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notesViewPr>
    <p:cSldViewPr>
      <p:cViewPr>
        <p:scale>
          <a:sx n="150" d="100"/>
          <a:sy n="150" d="100"/>
        </p:scale>
        <p:origin x="-90" y="4218"/>
      </p:cViewPr>
      <p:guideLst>
        <p:guide orient="horz" pos="2860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9063" y="0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6475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9063" y="8626475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E3C2F92E-9B87-4345-91BB-6F58B1D052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3205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3" y="0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681038"/>
            <a:ext cx="4540250" cy="3405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4313238"/>
            <a:ext cx="508635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6475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3" y="8626475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12E0740B-197D-4309-8A9C-E8C2EADA0D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40565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4477442-6927-4FDB-A690-FB2653E5ED3F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 eaLnBrk="1" hangingPunct="1"/>
              <a:t>1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630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0740B-197D-4309-8A9C-E8C2EADA0D26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5272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0740B-197D-4309-8A9C-E8C2EADA0D26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7341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58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03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8225" y="1458913"/>
            <a:ext cx="3457575" cy="42433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58913"/>
            <a:ext cx="3457575" cy="42433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939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0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02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960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949227F-A08E-4F5A-937A-9863CE2C59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349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Picture1 copy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038" y="247650"/>
            <a:ext cx="6826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6858000" y="6550025"/>
            <a:ext cx="1965325" cy="149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2682" tIns="25642" rIns="62682" bIns="25642">
            <a:spAutoFit/>
          </a:bodyPr>
          <a:lstStyle>
            <a:lvl1pPr marL="339725" indent="-339725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1700" eaLnBrk="0" hangingPunct="0"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618FFD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80000"/>
              </a:lnSpc>
              <a:spcBef>
                <a:spcPct val="20000"/>
              </a:spcBef>
            </a:pPr>
            <a:fld id="{4537DEA8-5B1F-404E-A17F-212C82C33655}" type="slidenum">
              <a:rPr lang="en-US" altLang="en-US" sz="800">
                <a:solidFill>
                  <a:schemeClr val="tx1"/>
                </a:solidFill>
              </a:rPr>
              <a:pPr algn="r">
                <a:lnSpc>
                  <a:spcPct val="80000"/>
                </a:lnSpc>
                <a:spcBef>
                  <a:spcPct val="20000"/>
                </a:spcBef>
              </a:pPr>
              <a:t>‹#›</a:t>
            </a:fld>
            <a:endParaRPr lang="en-US" altLang="en-US" sz="800">
              <a:solidFill>
                <a:schemeClr val="tx1"/>
              </a:solidFill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8225" y="1458913"/>
            <a:ext cx="7067550" cy="424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14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85750" y="311150"/>
            <a:ext cx="70707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73" tIns="45587" rIns="91173" bIns="455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85005" name="Line 13"/>
          <p:cNvSpPr>
            <a:spLocks noChangeShapeType="1"/>
          </p:cNvSpPr>
          <p:nvPr/>
        </p:nvSpPr>
        <p:spPr bwMode="auto">
          <a:xfrm>
            <a:off x="381000" y="768350"/>
            <a:ext cx="83820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latin typeface="Helvetica" pitchFamily="1" charset="0"/>
              <a:cs typeface="+mn-cs"/>
            </a:endParaRPr>
          </a:p>
        </p:txBody>
      </p:sp>
      <p:sp>
        <p:nvSpPr>
          <p:cNvPr id="85009" name="Rectangle 17"/>
          <p:cNvSpPr>
            <a:spLocks noChangeArrowheads="1"/>
          </p:cNvSpPr>
          <p:nvPr/>
        </p:nvSpPr>
        <p:spPr bwMode="auto">
          <a:xfrm>
            <a:off x="317500" y="6551613"/>
            <a:ext cx="1965325" cy="149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2682" tIns="25642" rIns="62682" bIns="25642">
            <a:spAutoFit/>
          </a:bodyPr>
          <a:lstStyle/>
          <a:p>
            <a:pPr marL="339725" indent="-339725" defTabSz="901700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800" dirty="0">
                <a:solidFill>
                  <a:schemeClr val="tx1"/>
                </a:solidFill>
                <a:latin typeface="Arial" pitchFamily="34" charset="0"/>
              </a:rPr>
              <a:t>Jim Thomas - LBL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</p:sldLayoutIdLst>
  <p:txStyles>
    <p:titleStyle>
      <a:lvl1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ea typeface="+mj-ea"/>
          <a:cs typeface="Arial" pitchFamily="34" charset="0"/>
        </a:defRPr>
      </a:lvl1pPr>
      <a:lvl2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2pPr>
      <a:lvl3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3pPr>
      <a:lvl4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4pPr>
      <a:lvl5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5pPr>
      <a:lvl6pPr marL="4572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6pPr>
      <a:lvl7pPr marL="9144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7pPr>
      <a:lvl8pPr marL="13716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8pPr>
      <a:lvl9pPr marL="18288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9pPr>
    </p:titleStyle>
    <p:bodyStyle>
      <a:lvl1pPr marL="282575" indent="-28257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77863" indent="-22542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rgbClr val="0033CC"/>
          </a:solidFill>
          <a:latin typeface="Arial" pitchFamily="34" charset="0"/>
          <a:cs typeface="Arial" pitchFamily="34" charset="0"/>
        </a:defRPr>
      </a:lvl2pPr>
      <a:lvl3pPr marL="1127125" indent="-22542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600" b="1">
          <a:solidFill>
            <a:schemeClr val="hlink"/>
          </a:solidFill>
          <a:latin typeface="Arial" pitchFamily="34" charset="0"/>
          <a:cs typeface="Arial" pitchFamily="34" charset="0"/>
        </a:defRPr>
      </a:lvl3pPr>
      <a:lvl4pPr marL="1522413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Font typeface="Helvetica" panose="020B0604020202020204" pitchFamily="34" charset="0"/>
        <a:buChar char="–"/>
        <a:defRPr sz="1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1974850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Arial" pitchFamily="34" charset="0"/>
          <a:cs typeface="Arial" pitchFamily="34" charset="0"/>
        </a:defRPr>
      </a:lvl5pPr>
      <a:lvl6pPr marL="24320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6pPr>
      <a:lvl7pPr marL="28892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7pPr>
      <a:lvl8pPr marL="33464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8pPr>
      <a:lvl9pPr marL="38036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5.png"/><Relationship Id="rId7" Type="http://schemas.openxmlformats.org/officeDocument/2006/relationships/hyperlink" Target="http://www.amazon.com/DEWALT-DW6913-Router-Adjustment-Adaptor/dp/B00002232W/ref=pd_sim_469_5?ie=UTF8&amp;refRID=04HE8GWW1BV11K3PN1H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hyperlink" Target="http://www.mcmaster.com/" TargetMode="External"/><Relationship Id="rId4" Type="http://schemas.openxmlformats.org/officeDocument/2006/relationships/hyperlink" Target="http://www.amazon.com/Whiteside-Router-Bits-RFTD2100-Diameter/dp/B0012JI88E/ref=pd_bxgy_469_text_y" TargetMode="External"/><Relationship Id="rId9" Type="http://schemas.openxmlformats.org/officeDocument/2006/relationships/hyperlink" Target="http://www.amazon.com/DEWALT-DWP611PK-Torque-Variable-Compact/dp/B0049ZFUK2/ref=sr_1_3?ie=UTF8&amp;qid=1440960829&amp;sr=8-3&amp;keywords=dewalt+router+dw618b3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azon.com/Whiteside-Router-Bits-RFTD2100-Diameter/dp/B0012JI88E/ref=pd_bxgy_469_text_y" TargetMode="External"/><Relationship Id="rId2" Type="http://schemas.openxmlformats.org/officeDocument/2006/relationships/hyperlink" Target="http://www.mcmaster.com/#8785A4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318490" y="4259705"/>
            <a:ext cx="650702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Sector Tools – a conversation with Jon Wirth and Eric Anderssen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000" dirty="0" smtClean="0">
                <a:solidFill>
                  <a:schemeClr val="accent2"/>
                </a:solidFill>
              </a:rPr>
              <a:t/>
            </a:r>
            <a:br>
              <a:rPr lang="en-US" sz="2000" dirty="0" smtClean="0">
                <a:solidFill>
                  <a:schemeClr val="accent2"/>
                </a:solidFill>
              </a:rPr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August 28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,  2015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2000" baseline="300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8225" y="1600200"/>
            <a:ext cx="7267576" cy="4243387"/>
          </a:xfrm>
        </p:spPr>
        <p:txBody>
          <a:bodyPr/>
          <a:lstStyle/>
          <a:p>
            <a:r>
              <a:rPr lang="en-US" dirty="0" smtClean="0"/>
              <a:t>Jon and Eric were willing to share their wisdom with me regarding several strongback machining </a:t>
            </a:r>
            <a:r>
              <a:rPr lang="en-US" dirty="0" smtClean="0"/>
              <a:t>techniques</a:t>
            </a:r>
          </a:p>
          <a:p>
            <a:pPr lvl="1"/>
            <a:r>
              <a:rPr lang="en-US" dirty="0" smtClean="0"/>
              <a:t>Drilling precision holes for taper pins</a:t>
            </a:r>
          </a:p>
          <a:p>
            <a:pPr lvl="1"/>
            <a:r>
              <a:rPr lang="en-US" dirty="0" smtClean="0"/>
              <a:t>Techniques for routing the edge of a G10 pad plane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These ideas were shared over a nice, long, dinner in Berkeley</a:t>
            </a:r>
          </a:p>
          <a:p>
            <a:endParaRPr lang="en-US" dirty="0"/>
          </a:p>
          <a:p>
            <a:r>
              <a:rPr lang="en-US" dirty="0" smtClean="0"/>
              <a:t>This is a record of the things I didn’t know … other people may know these things already … but this is a record for my </a:t>
            </a:r>
            <a:r>
              <a:rPr lang="en-US" dirty="0" smtClean="0"/>
              <a:t>notebook</a:t>
            </a:r>
          </a:p>
          <a:p>
            <a:endParaRPr lang="en-US" dirty="0"/>
          </a:p>
          <a:p>
            <a:r>
              <a:rPr lang="en-US" dirty="0" smtClean="0"/>
              <a:t>Recent change:  the padplane will probably be built </a:t>
            </a:r>
            <a:r>
              <a:rPr lang="en-US" dirty="0"/>
              <a:t>with G10 (non FR4) rather </a:t>
            </a:r>
            <a:r>
              <a:rPr lang="en-US" dirty="0" smtClean="0"/>
              <a:t>than the more exotic PFTE boards because G10 is cheaper.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182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3936648" y="876564"/>
            <a:ext cx="4677802" cy="56380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Pin and sector tools	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889176"/>
            <a:ext cx="3429000" cy="5333275"/>
          </a:xfrm>
        </p:spPr>
        <p:txBody>
          <a:bodyPr/>
          <a:lstStyle/>
          <a:p>
            <a:r>
              <a:rPr lang="en-US" dirty="0"/>
              <a:t>Taper Drill</a:t>
            </a:r>
          </a:p>
          <a:p>
            <a:pPr lvl="1"/>
            <a:r>
              <a:rPr lang="en-US" dirty="0"/>
              <a:t>First Step: for very course pin hole drilling</a:t>
            </a:r>
          </a:p>
          <a:p>
            <a:pPr lvl="1"/>
            <a:r>
              <a:rPr lang="en-US" dirty="0"/>
              <a:t>Note that drill </a:t>
            </a:r>
            <a:r>
              <a:rPr lang="en-US" dirty="0" smtClean="0"/>
              <a:t>is ‘straight’ but was </a:t>
            </a:r>
            <a:r>
              <a:rPr lang="en-US" dirty="0"/>
              <a:t>ground to </a:t>
            </a:r>
            <a:r>
              <a:rPr lang="en-US" dirty="0" smtClean="0"/>
              <a:t>have a taper on the lower end</a:t>
            </a:r>
            <a:endParaRPr lang="en-US" dirty="0"/>
          </a:p>
          <a:p>
            <a:r>
              <a:rPr lang="en-US" dirty="0"/>
              <a:t>Course cut Reamer</a:t>
            </a:r>
          </a:p>
          <a:p>
            <a:pPr lvl="1"/>
            <a:r>
              <a:rPr lang="en-US" dirty="0"/>
              <a:t>Second step</a:t>
            </a:r>
          </a:p>
          <a:p>
            <a:pPr lvl="1"/>
            <a:r>
              <a:rPr lang="en-US" dirty="0"/>
              <a:t>Machine </a:t>
            </a:r>
            <a:r>
              <a:rPr lang="en-US" dirty="0" smtClean="0"/>
              <a:t>operated (very </a:t>
            </a:r>
            <a:r>
              <a:rPr lang="en-US" dirty="0"/>
              <a:t>rigid drill support e.g.: </a:t>
            </a:r>
            <a:r>
              <a:rPr lang="en-US" dirty="0" smtClean="0"/>
              <a:t>  </a:t>
            </a:r>
            <a:r>
              <a:rPr lang="en-US" dirty="0"/>
              <a:t>a milling machine)</a:t>
            </a:r>
          </a:p>
          <a:p>
            <a:r>
              <a:rPr lang="en-US" dirty="0"/>
              <a:t>Fine cut Reamer</a:t>
            </a:r>
          </a:p>
          <a:p>
            <a:pPr lvl="1"/>
            <a:r>
              <a:rPr lang="en-US" dirty="0"/>
              <a:t>Third step</a:t>
            </a:r>
          </a:p>
          <a:p>
            <a:pPr lvl="1"/>
            <a:r>
              <a:rPr lang="en-US" dirty="0"/>
              <a:t>“By </a:t>
            </a:r>
            <a:r>
              <a:rPr lang="en-US" dirty="0" smtClean="0"/>
              <a:t>hand” </a:t>
            </a:r>
          </a:p>
          <a:p>
            <a:r>
              <a:rPr lang="en-US" dirty="0"/>
              <a:t>Si-Bronze Pin</a:t>
            </a:r>
          </a:p>
          <a:p>
            <a:pPr lvl="1"/>
            <a:r>
              <a:rPr lang="en-US" dirty="0"/>
              <a:t>#5 with 8-32 thread </a:t>
            </a:r>
          </a:p>
          <a:p>
            <a:r>
              <a:rPr lang="en-US" dirty="0" smtClean="0"/>
              <a:t>Sector </a:t>
            </a:r>
            <a:r>
              <a:rPr lang="en-US" dirty="0" smtClean="0"/>
              <a:t>Model</a:t>
            </a:r>
          </a:p>
          <a:p>
            <a:pPr lvl="1"/>
            <a:r>
              <a:rPr lang="en-US" dirty="0" smtClean="0"/>
              <a:t>~ 1/10 scale</a:t>
            </a:r>
          </a:p>
          <a:p>
            <a:r>
              <a:rPr lang="en-US" dirty="0" smtClean="0"/>
              <a:t>Tooling ball </a:t>
            </a:r>
            <a:r>
              <a:rPr lang="en-US" dirty="0" smtClean="0"/>
              <a:t>lock</a:t>
            </a:r>
          </a:p>
          <a:p>
            <a:pPr lvl="1"/>
            <a:r>
              <a:rPr lang="en-US" dirty="0" smtClean="0"/>
              <a:t>Screw expands the block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0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Drilling the #5 pin hole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5257800" cy="1282700"/>
          </a:xfrm>
        </p:spPr>
        <p:txBody>
          <a:bodyPr/>
          <a:lstStyle/>
          <a:p>
            <a:r>
              <a:rPr lang="en-US" dirty="0" smtClean="0"/>
              <a:t>Advice from</a:t>
            </a:r>
            <a:r>
              <a:rPr lang="en-US" dirty="0" smtClean="0"/>
              <a:t> Jon based on past experience</a:t>
            </a:r>
            <a:endParaRPr lang="en-US" dirty="0" smtClean="0"/>
          </a:p>
          <a:p>
            <a:pPr lvl="1"/>
            <a:r>
              <a:rPr lang="en-US" dirty="0" smtClean="0"/>
              <a:t>Drill an undersize hole (with the </a:t>
            </a:r>
            <a:r>
              <a:rPr lang="en-US" dirty="0" smtClean="0"/>
              <a:t>ground </a:t>
            </a:r>
            <a:r>
              <a:rPr lang="en-US" dirty="0" smtClean="0"/>
              <a:t>drill) this will give you a ‘very course’ dimension for the </a:t>
            </a:r>
            <a:r>
              <a:rPr lang="en-US" dirty="0" smtClean="0"/>
              <a:t>hole.  Drill was sized to accommodate the minor diameter of the course reamer.</a:t>
            </a:r>
            <a:endParaRPr lang="en-US" dirty="0" smtClean="0"/>
          </a:p>
          <a:p>
            <a:pPr lvl="1"/>
            <a:r>
              <a:rPr lang="en-US" dirty="0" smtClean="0"/>
              <a:t>Then use a tapered reamer to make a ‘course’ cut in the hole.  Make gentle cuts and repeat the operation several times to clear the chips out of the hole.</a:t>
            </a:r>
          </a:p>
          <a:p>
            <a:pPr lvl="1"/>
            <a:r>
              <a:rPr lang="en-US" dirty="0" smtClean="0"/>
              <a:t>Finally, use a ‘fine’ reamer to achieve the final dimensions for the hole. </a:t>
            </a:r>
            <a:r>
              <a:rPr lang="en-US" dirty="0"/>
              <a:t>Make </a:t>
            </a:r>
            <a:r>
              <a:rPr lang="en-US" dirty="0" smtClean="0"/>
              <a:t>several fine </a:t>
            </a:r>
            <a:r>
              <a:rPr lang="en-US" dirty="0"/>
              <a:t>cuts </a:t>
            </a:r>
            <a:r>
              <a:rPr lang="en-US" dirty="0" smtClean="0"/>
              <a:t>to </a:t>
            </a:r>
            <a:r>
              <a:rPr lang="en-US" dirty="0"/>
              <a:t>clear the chips out of the hole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Multiple finishing reamers will be required due to wear from the </a:t>
            </a:r>
            <a:r>
              <a:rPr lang="en-US" dirty="0" err="1" smtClean="0"/>
              <a:t>wiremount</a:t>
            </a:r>
            <a:r>
              <a:rPr lang="en-US" dirty="0" smtClean="0"/>
              <a:t> G10 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dirty="0" smtClean="0"/>
              <a:t>brass collar is used as a depth gauge to prevent the reamer from going too deep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Visual reference, only.  Brass should not make contact with strongback surface.</a:t>
            </a:r>
            <a:endParaRPr lang="en-US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0999" y="5575300"/>
            <a:ext cx="8534401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>
            <a:lvl1pPr marL="282575" indent="-282575" algn="l" defTabSz="90170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800" b="1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77863" indent="-225425" algn="l" defTabSz="90170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2pPr>
            <a:lvl3pPr marL="1127125" indent="-225425" algn="l" defTabSz="90170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600" b="1">
                <a:solidFill>
                  <a:schemeClr val="hlink"/>
                </a:solidFill>
                <a:latin typeface="Arial" pitchFamily="34" charset="0"/>
                <a:cs typeface="Arial" pitchFamily="34" charset="0"/>
              </a:defRPr>
            </a:lvl3pPr>
            <a:lvl4pPr marL="1522413" indent="-169863" algn="l" defTabSz="90170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Font typeface="Helvetica" panose="020B0604020202020204" pitchFamily="34" charset="0"/>
              <a:buChar char="–"/>
              <a:defRPr sz="1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74850" indent="-169863" algn="l" defTabSz="90170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200" b="1">
                <a:solidFill>
                  <a:srgbClr val="FF3300"/>
                </a:solidFill>
                <a:latin typeface="Arial" pitchFamily="34" charset="0"/>
                <a:cs typeface="Arial" pitchFamily="34" charset="0"/>
              </a:defRPr>
            </a:lvl5pPr>
            <a:lvl6pPr marL="2432050" indent="-169863" algn="l" defTabSz="901700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200" b="1">
                <a:solidFill>
                  <a:srgbClr val="FF3300"/>
                </a:solidFill>
                <a:latin typeface="+mn-lt"/>
              </a:defRPr>
            </a:lvl6pPr>
            <a:lvl7pPr marL="2889250" indent="-169863" algn="l" defTabSz="901700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200" b="1">
                <a:solidFill>
                  <a:srgbClr val="FF3300"/>
                </a:solidFill>
                <a:latin typeface="+mn-lt"/>
              </a:defRPr>
            </a:lvl7pPr>
            <a:lvl8pPr marL="3346450" indent="-169863" algn="l" defTabSz="901700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200" b="1">
                <a:solidFill>
                  <a:srgbClr val="FF3300"/>
                </a:solidFill>
                <a:latin typeface="+mn-lt"/>
              </a:defRPr>
            </a:lvl8pPr>
            <a:lvl9pPr marL="3803650" indent="-169863" algn="l" defTabSz="901700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200" b="1">
                <a:solidFill>
                  <a:srgbClr val="FF3300"/>
                </a:solidFill>
                <a:latin typeface="+mn-lt"/>
              </a:defRPr>
            </a:lvl9pPr>
          </a:lstStyle>
          <a:p>
            <a:pPr lvl="1"/>
            <a:r>
              <a:rPr lang="en-US" dirty="0"/>
              <a:t>Note that the </a:t>
            </a:r>
            <a:r>
              <a:rPr lang="en-US" dirty="0" smtClean="0"/>
              <a:t>course tapered </a:t>
            </a:r>
            <a:r>
              <a:rPr lang="en-US" dirty="0" smtClean="0"/>
              <a:t>drill </a:t>
            </a:r>
            <a:r>
              <a:rPr lang="en-US" dirty="0"/>
              <a:t>is ground with a grinding wheel</a:t>
            </a:r>
            <a:r>
              <a:rPr lang="en-US" dirty="0" smtClean="0"/>
              <a:t>.  Start with a straight drill.  </a:t>
            </a:r>
            <a:r>
              <a:rPr lang="en-US" dirty="0"/>
              <a:t>This takes </a:t>
            </a:r>
            <a:r>
              <a:rPr lang="en-US" dirty="0" smtClean="0"/>
              <a:t> practice </a:t>
            </a:r>
            <a:r>
              <a:rPr lang="en-US" dirty="0"/>
              <a:t>to get it right.  </a:t>
            </a:r>
            <a:r>
              <a:rPr lang="en-US" dirty="0" smtClean="0"/>
              <a:t>The </a:t>
            </a:r>
            <a:r>
              <a:rPr lang="en-US" dirty="0"/>
              <a:t>transition from silver to dark color on the body of the </a:t>
            </a:r>
            <a:r>
              <a:rPr lang="en-US" dirty="0" smtClean="0"/>
              <a:t>drill</a:t>
            </a:r>
            <a:r>
              <a:rPr lang="en-US" dirty="0"/>
              <a:t> </a:t>
            </a:r>
            <a:r>
              <a:rPr lang="en-US" dirty="0" smtClean="0"/>
              <a:t>marks the beginning of the tapered portion of the drill. </a:t>
            </a:r>
            <a:r>
              <a:rPr lang="en-US" dirty="0"/>
              <a:t>The dark portion is the normal drill </a:t>
            </a:r>
            <a:r>
              <a:rPr lang="en-US" dirty="0" smtClean="0"/>
              <a:t>diameter, silver is tapered.</a:t>
            </a:r>
            <a:endParaRPr lang="en-US" dirty="0"/>
          </a:p>
          <a:p>
            <a:endParaRPr lang="en-US" kern="0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5711243" y="884798"/>
            <a:ext cx="3047275" cy="5534550"/>
            <a:chOff x="5711243" y="884798"/>
            <a:chExt cx="3047275" cy="553455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5400000">
              <a:off x="4895980" y="1700061"/>
              <a:ext cx="4677802" cy="3047275"/>
            </a:xfrm>
            <a:prstGeom prst="rect">
              <a:avLst/>
            </a:prstGeom>
          </p:spPr>
        </p:pic>
        <p:sp>
          <p:nvSpPr>
            <p:cNvPr id="7" name="Freeform 6"/>
            <p:cNvSpPr/>
            <p:nvPr/>
          </p:nvSpPr>
          <p:spPr bwMode="auto">
            <a:xfrm rot="820580">
              <a:off x="6163869" y="4209548"/>
              <a:ext cx="676835" cy="2209800"/>
            </a:xfrm>
            <a:custGeom>
              <a:avLst/>
              <a:gdLst>
                <a:gd name="connsiteX0" fmla="*/ 0 w 555849"/>
                <a:gd name="connsiteY0" fmla="*/ 0 h 1264024"/>
                <a:gd name="connsiteX1" fmla="*/ 367553 w 555849"/>
                <a:gd name="connsiteY1" fmla="*/ 224118 h 1264024"/>
                <a:gd name="connsiteX2" fmla="*/ 555811 w 555849"/>
                <a:gd name="connsiteY2" fmla="*/ 582706 h 1264024"/>
                <a:gd name="connsiteX3" fmla="*/ 385482 w 555849"/>
                <a:gd name="connsiteY3" fmla="*/ 1264024 h 1264024"/>
                <a:gd name="connsiteX4" fmla="*/ 385482 w 555849"/>
                <a:gd name="connsiteY4" fmla="*/ 1264024 h 126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5849" h="1264024">
                  <a:moveTo>
                    <a:pt x="0" y="0"/>
                  </a:moveTo>
                  <a:cubicBezTo>
                    <a:pt x="137459" y="63500"/>
                    <a:pt x="274918" y="127000"/>
                    <a:pt x="367553" y="224118"/>
                  </a:cubicBezTo>
                  <a:cubicBezTo>
                    <a:pt x="460188" y="321236"/>
                    <a:pt x="552823" y="409388"/>
                    <a:pt x="555811" y="582706"/>
                  </a:cubicBezTo>
                  <a:cubicBezTo>
                    <a:pt x="558799" y="756024"/>
                    <a:pt x="385482" y="1264024"/>
                    <a:pt x="385482" y="1264024"/>
                  </a:cubicBezTo>
                  <a:lnTo>
                    <a:pt x="385482" y="1264024"/>
                  </a:lnTo>
                </a:path>
              </a:pathLst>
            </a:custGeom>
            <a:noFill/>
            <a:ln w="38100" cap="flat" cmpd="sng" algn="ctr">
              <a:solidFill>
                <a:srgbClr val="00B05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smtClean="0">
                <a:ln>
                  <a:noFill/>
                </a:ln>
                <a:solidFill>
                  <a:srgbClr val="618FFD"/>
                </a:solidFill>
                <a:effectLst/>
                <a:latin typeface="Helvetica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7381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Routers &amp; Accessories</a:t>
            </a:r>
            <a:endParaRPr lang="en-US" dirty="0"/>
          </a:p>
        </p:txBody>
      </p:sp>
      <p:pic>
        <p:nvPicPr>
          <p:cNvPr id="2050" name="Picture 2" descr="http://ecx.images-amazon.com/images/I/515RERWMX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349567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images2.mcmaster.com/mvA/contents/gfx/large/8785a44p3l.png?ver=12632828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337846"/>
            <a:ext cx="714375" cy="70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" y="57150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1000" dirty="0">
                <a:hlinkClick r:id="rId4"/>
              </a:rPr>
              <a:t>http://www.amazon.com/Whiteside-Router-Bits-RFTD2100-Diameter/dp/B0012JI88E/ref=pd_bxgy_469_text_y</a:t>
            </a:r>
            <a:r>
              <a:rPr lang="en-US" sz="1000" dirty="0"/>
              <a:t>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191000" y="2176046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8785A44</a:t>
            </a:r>
            <a:endParaRPr lang="en-US" dirty="0"/>
          </a:p>
        </p:txBody>
      </p:sp>
      <p:pic>
        <p:nvPicPr>
          <p:cNvPr id="2052" name="Picture 4" descr="http://ecx.images-amazon.com/images/I/71gvBzm6AVL._SL1178_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30" y="1045812"/>
            <a:ext cx="2805113" cy="220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724400" y="3200400"/>
            <a:ext cx="4267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7"/>
              </a:rPr>
              <a:t>http://</a:t>
            </a:r>
            <a:r>
              <a:rPr lang="en-US" sz="1000" dirty="0" smtClean="0">
                <a:hlinkClick r:id="rId7"/>
              </a:rPr>
              <a:t>www.amazon.com/DEWALT-DW6913-Router-Adjustment-Adaptor/dp/B00002232W/ref=pd_sim_469_5?ie=UTF8&amp;refRID=04HE8GWW1BV11K3PN1H0</a:t>
            </a:r>
            <a:r>
              <a:rPr lang="en-US" sz="1000" dirty="0" smtClean="0"/>
              <a:t> </a:t>
            </a:r>
            <a:endParaRPr lang="en-US" sz="1000" dirty="0"/>
          </a:p>
        </p:txBody>
      </p:sp>
      <p:pic>
        <p:nvPicPr>
          <p:cNvPr id="2054" name="Picture 6" descr="http://ecx.images-amazon.com/images/I/71hji-UGQxL._SL1500_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32183" y="3941906"/>
            <a:ext cx="2857500" cy="261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781800" y="5105400"/>
            <a:ext cx="23622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>
                <a:hlinkClick r:id="rId9"/>
              </a:rPr>
              <a:t>http://www.amazon.com/DEWALT-DWP611PK-Torque-Variable-Compact/dp/B0049ZFUK2/ref=sr_1_3?ie=UTF8&amp;qid=1440960829&amp;sr=8-3&amp;keywords=dewalt+router+dw618b3</a:t>
            </a:r>
            <a:endParaRPr lang="en-US" sz="1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86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11150"/>
            <a:ext cx="7715250" cy="534988"/>
          </a:xfrm>
        </p:spPr>
        <p:txBody>
          <a:bodyPr/>
          <a:lstStyle/>
          <a:p>
            <a:r>
              <a:rPr lang="en-US" dirty="0" smtClean="0"/>
              <a:t>General Tooling </a:t>
            </a:r>
            <a:r>
              <a:rPr lang="en-US" dirty="0" smtClean="0"/>
              <a:t>Remarks Routing the </a:t>
            </a:r>
            <a:r>
              <a:rPr lang="en-US" dirty="0" err="1" smtClean="0"/>
              <a:t>PadPlane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79940"/>
            <a:ext cx="7515225" cy="4243387"/>
          </a:xfrm>
        </p:spPr>
        <p:txBody>
          <a:bodyPr/>
          <a:lstStyle/>
          <a:p>
            <a:r>
              <a:rPr lang="en-US" dirty="0" smtClean="0"/>
              <a:t>Routing </a:t>
            </a:r>
            <a:r>
              <a:rPr lang="en-US" dirty="0" smtClean="0"/>
              <a:t>the edges of the padplane, after they are glued to the strongback, can be accomplished with a </a:t>
            </a:r>
            <a:r>
              <a:rPr lang="en-US" dirty="0" smtClean="0"/>
              <a:t>fiberglass router </a:t>
            </a:r>
            <a:r>
              <a:rPr lang="en-US" dirty="0" smtClean="0"/>
              <a:t>bit such as McMaster Carr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hlinkClick r:id="rId2"/>
              </a:rPr>
              <a:t>8785A44</a:t>
            </a:r>
            <a:r>
              <a:rPr lang="en-US" dirty="0" smtClean="0"/>
              <a:t>. </a:t>
            </a:r>
            <a:r>
              <a:rPr lang="en-US" dirty="0"/>
              <a:t> </a:t>
            </a:r>
            <a:r>
              <a:rPr lang="en-US" dirty="0" smtClean="0"/>
              <a:t>¼” diameter is good.</a:t>
            </a:r>
          </a:p>
          <a:p>
            <a:r>
              <a:rPr lang="en-US" dirty="0" smtClean="0"/>
              <a:t>A custom router base is (probably) required because it is hard to find bottom bearing router bits for fiberglass</a:t>
            </a:r>
          </a:p>
          <a:p>
            <a:pPr lvl="1"/>
            <a:r>
              <a:rPr lang="en-US" dirty="0"/>
              <a:t>It may also be possible to use a more common “fluted” </a:t>
            </a:r>
            <a:r>
              <a:rPr lang="en-US" dirty="0" smtClean="0"/>
              <a:t>bit with a bottom bearing.  </a:t>
            </a:r>
            <a:r>
              <a:rPr lang="en-US" dirty="0"/>
              <a:t>But recommend using a down-cutting bit (the spiral of the bit pushes the board down while cutting) to prevent lifting the board off the pad plane and possibly breaking the glue joint</a:t>
            </a:r>
            <a:r>
              <a:rPr lang="en-US" dirty="0" smtClean="0"/>
              <a:t>.</a:t>
            </a:r>
          </a:p>
          <a:p>
            <a:pPr lvl="1"/>
            <a:r>
              <a:rPr lang="en-US" sz="1000" dirty="0">
                <a:hlinkClick r:id="rId3"/>
              </a:rPr>
              <a:t>http://</a:t>
            </a:r>
            <a:r>
              <a:rPr lang="en-US" sz="1000" dirty="0" smtClean="0">
                <a:hlinkClick r:id="rId3"/>
              </a:rPr>
              <a:t>www.amazon.com/Whiteside-Router-Bits-RFTD2100-Diameter/dp/B0012JI88E/ref=pd_bxgy_469_text_y</a:t>
            </a:r>
            <a:r>
              <a:rPr lang="en-US" sz="1000" dirty="0" smtClean="0"/>
              <a:t> </a:t>
            </a:r>
            <a:endParaRPr lang="en-US" sz="1000" dirty="0"/>
          </a:p>
          <a:p>
            <a:r>
              <a:rPr lang="en-US" dirty="0" smtClean="0"/>
              <a:t>Routing </a:t>
            </a:r>
            <a:r>
              <a:rPr lang="en-US" dirty="0"/>
              <a:t>should be done in two </a:t>
            </a:r>
            <a:r>
              <a:rPr lang="en-US" dirty="0" smtClean="0"/>
              <a:t>or more steps</a:t>
            </a:r>
            <a:r>
              <a:rPr lang="en-US" dirty="0"/>
              <a:t>.  Put a piece of high quality tape (NOT masking tape) on the side of </a:t>
            </a:r>
            <a:r>
              <a:rPr lang="en-US" dirty="0" smtClean="0"/>
              <a:t>the strongback </a:t>
            </a:r>
            <a:r>
              <a:rPr lang="en-US" dirty="0"/>
              <a:t>to create a rough cut that is within about 0.010” from the final dimension.  Then cut a second time without the tape (using a fresh/sharp router bit) to achieve a precisely flush edge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2 rough cuts, then 2 final cuts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dirty="0" smtClean="0"/>
              <a:t>router </a:t>
            </a:r>
            <a:r>
              <a:rPr lang="en-US" dirty="0" smtClean="0"/>
              <a:t>bits, when </a:t>
            </a:r>
            <a:r>
              <a:rPr lang="en-US" dirty="0" smtClean="0"/>
              <a:t>used with </a:t>
            </a:r>
            <a:r>
              <a:rPr lang="en-US" dirty="0" smtClean="0"/>
              <a:t>G10, </a:t>
            </a:r>
            <a:r>
              <a:rPr lang="en-US" dirty="0" smtClean="0"/>
              <a:t>get dull and should be replaced often. </a:t>
            </a:r>
            <a:r>
              <a:rPr lang="en-US" dirty="0" smtClean="0"/>
              <a:t> </a:t>
            </a:r>
          </a:p>
          <a:p>
            <a:r>
              <a:rPr lang="en-US" dirty="0" smtClean="0"/>
              <a:t>A vacuum attachment is required to catch the G10 dust (hazardous to humans)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026" name="Picture 2" descr="http://images2.mcmaster.com/mvA/contents/gfx/large/8785a44p3l.png?ver=12632828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25" y="1263342"/>
            <a:ext cx="714375" cy="70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510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Tooling Ball 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799" y="1458913"/>
            <a:ext cx="1704975" cy="4243387"/>
          </a:xfrm>
        </p:spPr>
        <p:txBody>
          <a:bodyPr/>
          <a:lstStyle/>
          <a:p>
            <a:r>
              <a:rPr lang="en-US" dirty="0" smtClean="0"/>
              <a:t>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066800"/>
            <a:ext cx="6858000" cy="51435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7404" y="914400"/>
            <a:ext cx="3705596" cy="3670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>
            <a:stCxn id="8" idx="1"/>
          </p:cNvCxnSpPr>
          <p:nvPr/>
        </p:nvCxnSpPr>
        <p:spPr bwMode="auto">
          <a:xfrm flipH="1" flipV="1">
            <a:off x="5916708" y="3249652"/>
            <a:ext cx="2214280" cy="151060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7463117" y="5024717"/>
            <a:ext cx="1335741" cy="8068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7800" y="6235788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Screw expands the block and locks the tooling ball in place. 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The tooling ball has “flats” ground into it’s cylindrical base.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160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11150"/>
            <a:ext cx="7639050" cy="534988"/>
          </a:xfrm>
        </p:spPr>
        <p:txBody>
          <a:bodyPr/>
          <a:lstStyle/>
          <a:p>
            <a:r>
              <a:rPr lang="en-US" dirty="0" smtClean="0"/>
              <a:t>Notes about screws and 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267575" cy="4243387"/>
          </a:xfrm>
        </p:spPr>
        <p:txBody>
          <a:bodyPr/>
          <a:lstStyle/>
          <a:p>
            <a:r>
              <a:rPr lang="en-US" dirty="0" smtClean="0"/>
              <a:t>It </a:t>
            </a:r>
            <a:r>
              <a:rPr lang="en-US" dirty="0"/>
              <a:t>is useful to have a #8-32 tap available in the shop just in case one of the </a:t>
            </a:r>
            <a:r>
              <a:rPr lang="en-US" dirty="0" smtClean="0"/>
              <a:t>#5 taper pins </a:t>
            </a:r>
            <a:r>
              <a:rPr lang="en-US" dirty="0"/>
              <a:t>has a bad thread (</a:t>
            </a:r>
            <a:r>
              <a:rPr lang="en-US" dirty="0" smtClean="0"/>
              <a:t>inside). </a:t>
            </a:r>
          </a:p>
          <a:p>
            <a:r>
              <a:rPr lang="en-US" dirty="0" smtClean="0"/>
              <a:t>Plan to  </a:t>
            </a:r>
            <a:r>
              <a:rPr lang="en-US" dirty="0" smtClean="0"/>
              <a:t>send </a:t>
            </a:r>
            <a:r>
              <a:rPr lang="en-US" dirty="0"/>
              <a:t>#8-32 </a:t>
            </a:r>
            <a:r>
              <a:rPr lang="en-US" dirty="0" smtClean="0"/>
              <a:t>screws and an #8-32 tap </a:t>
            </a:r>
            <a:r>
              <a:rPr lang="en-US" dirty="0"/>
              <a:t>to </a:t>
            </a:r>
            <a:r>
              <a:rPr lang="en-US" dirty="0" smtClean="0"/>
              <a:t>Shandong U.</a:t>
            </a:r>
            <a:endParaRPr lang="en-US" dirty="0" smtClean="0"/>
          </a:p>
          <a:p>
            <a:r>
              <a:rPr lang="en-US" dirty="0" smtClean="0"/>
              <a:t>Send </a:t>
            </a:r>
            <a:r>
              <a:rPr lang="en-US" dirty="0" smtClean="0"/>
              <a:t>10-32 </a:t>
            </a:r>
            <a:r>
              <a:rPr lang="en-US" dirty="0" smtClean="0"/>
              <a:t>screws for wire </a:t>
            </a:r>
            <a:r>
              <a:rPr lang="en-US" dirty="0" smtClean="0"/>
              <a:t>mounts, and ¼-</a:t>
            </a:r>
            <a:r>
              <a:rPr lang="en-US" dirty="0" smtClean="0"/>
              <a:t>20 bolts for spider </a:t>
            </a:r>
            <a:r>
              <a:rPr lang="en-US" dirty="0" smtClean="0"/>
              <a:t>mounts</a:t>
            </a:r>
            <a:r>
              <a:rPr lang="en-US" dirty="0"/>
              <a:t>. (what head, what length?)</a:t>
            </a:r>
          </a:p>
          <a:p>
            <a:r>
              <a:rPr lang="en-US" dirty="0" smtClean="0"/>
              <a:t>We will also need a set of English </a:t>
            </a:r>
            <a:r>
              <a:rPr lang="en-US" dirty="0" smtClean="0"/>
              <a:t>screws </a:t>
            </a:r>
            <a:r>
              <a:rPr lang="en-US" dirty="0" smtClean="0"/>
              <a:t>to attach</a:t>
            </a:r>
            <a:r>
              <a:rPr lang="en-US" dirty="0" smtClean="0"/>
              <a:t> </a:t>
            </a:r>
            <a:r>
              <a:rPr lang="en-US" dirty="0" smtClean="0"/>
              <a:t>electronics </a:t>
            </a:r>
            <a:r>
              <a:rPr lang="en-US" dirty="0" smtClean="0"/>
              <a:t>boards to the sides of </a:t>
            </a:r>
            <a:r>
              <a:rPr lang="en-US" dirty="0"/>
              <a:t>the </a:t>
            </a:r>
            <a:r>
              <a:rPr lang="en-US" dirty="0" smtClean="0"/>
              <a:t>sectors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767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Wires to the Wall to prevent Grid Leak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76600"/>
            <a:ext cx="8610600" cy="3276600"/>
          </a:xfrm>
        </p:spPr>
        <p:txBody>
          <a:bodyPr/>
          <a:lstStyle/>
          <a:p>
            <a:r>
              <a:rPr lang="en-US" dirty="0" smtClean="0"/>
              <a:t>We plan to put a wall between the inner and outer sectors</a:t>
            </a:r>
          </a:p>
          <a:p>
            <a:r>
              <a:rPr lang="en-US" dirty="0" smtClean="0"/>
              <a:t>Notch the edge of the inner sector to allow for bonding (or bolting) of    1/16 inch thick PCB to the inner </a:t>
            </a:r>
            <a:r>
              <a:rPr lang="en-US" dirty="0" smtClean="0"/>
              <a:t>sector  (Notch 0.070” deep, &lt; 1” tall)</a:t>
            </a:r>
            <a:endParaRPr lang="en-US" dirty="0" smtClean="0"/>
          </a:p>
          <a:p>
            <a:r>
              <a:rPr lang="en-US" dirty="0" smtClean="0"/>
              <a:t>Scientific design not complete … but very likely will require an external voltage supply to bias a portion of the wall (perhaps a strip, or two, of Cu)</a:t>
            </a:r>
          </a:p>
          <a:p>
            <a:r>
              <a:rPr lang="en-US" dirty="0" smtClean="0"/>
              <a:t>There is one spare HV connector per sector</a:t>
            </a:r>
          </a:p>
          <a:p>
            <a:r>
              <a:rPr lang="en-US" dirty="0" smtClean="0"/>
              <a:t>Design Consideration: put a groove under the Wall to allow a cable to run from the spare connector to the connection point on the wall.</a:t>
            </a:r>
          </a:p>
          <a:p>
            <a:pPr lvl="1"/>
            <a:r>
              <a:rPr lang="en-US" dirty="0" smtClean="0"/>
              <a:t>Groove </a:t>
            </a:r>
            <a:r>
              <a:rPr lang="en-US" dirty="0" smtClean="0"/>
              <a:t>may go full length under the wall and around the corner to the HV </a:t>
            </a:r>
            <a:r>
              <a:rPr lang="en-US" dirty="0" smtClean="0"/>
              <a:t>connector</a:t>
            </a:r>
            <a:r>
              <a:rPr lang="en-US" dirty="0" smtClean="0"/>
              <a:t>.   Two grooves to allow for possibility of two cables (?).</a:t>
            </a:r>
            <a:endParaRPr lang="en-US" dirty="0" smtClean="0"/>
          </a:p>
          <a:p>
            <a:pPr lvl="1"/>
            <a:r>
              <a:rPr lang="en-US" dirty="0"/>
              <a:t>C</a:t>
            </a:r>
            <a:r>
              <a:rPr lang="en-US" dirty="0" smtClean="0"/>
              <a:t>hange </a:t>
            </a:r>
            <a:r>
              <a:rPr lang="en-US" dirty="0" err="1" smtClean="0"/>
              <a:t>PadPlane</a:t>
            </a:r>
            <a:r>
              <a:rPr lang="en-US" dirty="0" smtClean="0"/>
              <a:t> ground-plane layout to reflect new routing pattern w/notch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6016" y="990600"/>
            <a:ext cx="8287907" cy="222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93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rTemplate">
  <a:themeElements>
    <a:clrScheme name="starmaster 14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E5E000"/>
      </a:accent1>
      <a:accent2>
        <a:srgbClr val="0000CC"/>
      </a:accent2>
      <a:accent3>
        <a:srgbClr val="FFFFFF"/>
      </a:accent3>
      <a:accent4>
        <a:srgbClr val="000000"/>
      </a:accent4>
      <a:accent5>
        <a:srgbClr val="F0EDAA"/>
      </a:accent5>
      <a:accent6>
        <a:srgbClr val="0000B9"/>
      </a:accent6>
      <a:hlink>
        <a:srgbClr val="008000"/>
      </a:hlink>
      <a:folHlink>
        <a:srgbClr val="E5E000"/>
      </a:folHlink>
    </a:clrScheme>
    <a:fontScheme name="starmaster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618FFD"/>
            </a:solidFill>
            <a:effectLst/>
            <a:latin typeface="Helvetica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618FFD"/>
            </a:solidFill>
            <a:effectLst/>
            <a:latin typeface="Helvetica" pitchFamily="1" charset="0"/>
          </a:defRPr>
        </a:defPPr>
      </a:lstStyle>
    </a:lnDef>
  </a:objectDefaults>
  <a:extraClrSchemeLst>
    <a:extraClrScheme>
      <a:clrScheme name="star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8">
        <a:dk1>
          <a:srgbClr val="000000"/>
        </a:dk1>
        <a:lt1>
          <a:srgbClr val="FFFFFF"/>
        </a:lt1>
        <a:dk2>
          <a:srgbClr val="081D58"/>
        </a:dk2>
        <a:lt2>
          <a:srgbClr val="919191"/>
        </a:lt2>
        <a:accent1>
          <a:srgbClr val="FC0128"/>
        </a:accent1>
        <a:accent2>
          <a:srgbClr val="063DE8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0536D2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9">
        <a:dk1>
          <a:srgbClr val="000000"/>
        </a:dk1>
        <a:lt1>
          <a:srgbClr val="FFFFFF"/>
        </a:lt1>
        <a:dk2>
          <a:srgbClr val="081D58"/>
        </a:dk2>
        <a:lt2>
          <a:srgbClr val="919191"/>
        </a:lt2>
        <a:accent1>
          <a:srgbClr val="EEE8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00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0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00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1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B9"/>
        </a:accent6>
        <a:hlink>
          <a:srgbClr val="009900"/>
        </a:hlink>
        <a:folHlink>
          <a:srgbClr val="D63CE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2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B9"/>
        </a:accent6>
        <a:hlink>
          <a:srgbClr val="0099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3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5E0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0EDAA"/>
        </a:accent5>
        <a:accent6>
          <a:srgbClr val="0000B9"/>
        </a:accent6>
        <a:hlink>
          <a:srgbClr val="0099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4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5E0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0EDAA"/>
        </a:accent5>
        <a:accent6>
          <a:srgbClr val="0000B9"/>
        </a:accent6>
        <a:hlink>
          <a:srgbClr val="0080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StarTemplate</Template>
  <TotalTime>1139</TotalTime>
  <Words>932</Words>
  <Application>Microsoft Office PowerPoint</Application>
  <PresentationFormat>On-screen Show (4:3)</PresentationFormat>
  <Paragraphs>70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StarTemplate</vt:lpstr>
      <vt:lpstr>Sector Tools – a conversation with Jon Wirth and Eric Anderssen    August 28th,  2015         </vt:lpstr>
      <vt:lpstr>News</vt:lpstr>
      <vt:lpstr>Pin and sector tools </vt:lpstr>
      <vt:lpstr>Drilling the #5 pin hole</vt:lpstr>
      <vt:lpstr>Routers &amp; Accessories</vt:lpstr>
      <vt:lpstr>General Tooling Remarks Routing the PadPlane</vt:lpstr>
      <vt:lpstr>Tooling Ball Lock</vt:lpstr>
      <vt:lpstr>Notes about screws and threads</vt:lpstr>
      <vt:lpstr>Wires to the Wall to prevent Grid Leak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Pad Plane Design Proposal &amp; Specifications  Jim Thomas, John Hammond, Bob Scheetz,  Jon Wirth, etc., etc., and a cast of thousands  May 1st,  2015</dc:title>
  <dc:creator>jhthomas</dc:creator>
  <cp:lastModifiedBy>jhthomas</cp:lastModifiedBy>
  <cp:revision>87</cp:revision>
  <dcterms:created xsi:type="dcterms:W3CDTF">2015-05-14T19:19:04Z</dcterms:created>
  <dcterms:modified xsi:type="dcterms:W3CDTF">2015-09-25T23:44:18Z</dcterms:modified>
</cp:coreProperties>
</file>