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18"/>
  </p:notesMasterIdLst>
  <p:handoutMasterIdLst>
    <p:handoutMasterId r:id="rId19"/>
  </p:handoutMasterIdLst>
  <p:sldIdLst>
    <p:sldId id="354" r:id="rId2"/>
    <p:sldId id="355" r:id="rId3"/>
    <p:sldId id="359" r:id="rId4"/>
    <p:sldId id="361" r:id="rId5"/>
    <p:sldId id="362" r:id="rId6"/>
    <p:sldId id="360" r:id="rId7"/>
    <p:sldId id="363" r:id="rId8"/>
    <p:sldId id="358" r:id="rId9"/>
    <p:sldId id="364" r:id="rId10"/>
    <p:sldId id="365" r:id="rId11"/>
    <p:sldId id="366" r:id="rId12"/>
    <p:sldId id="306" r:id="rId13"/>
    <p:sldId id="367" r:id="rId14"/>
    <p:sldId id="345" r:id="rId15"/>
    <p:sldId id="368" r:id="rId16"/>
    <p:sldId id="369" r:id="rId17"/>
  </p:sldIdLst>
  <p:sldSz cx="9144000" cy="6858000" type="screen4x3"/>
  <p:notesSz cx="7010400" cy="9236075"/>
  <p:defaultTextStyle>
    <a:defPPr>
      <a:defRPr lang="en-US"/>
    </a:defPPr>
    <a:lvl1pPr algn="l" rtl="0" fontAlgn="base">
      <a:spcBef>
        <a:spcPct val="0"/>
      </a:spcBef>
      <a:spcAft>
        <a:spcPct val="0"/>
      </a:spcAft>
      <a:defRPr sz="1600" b="1" kern="1200">
        <a:solidFill>
          <a:srgbClr val="618FFD"/>
        </a:solidFill>
        <a:latin typeface="Helvetica" panose="020B0604020202020204" pitchFamily="34" charset="0"/>
        <a:ea typeface="+mn-ea"/>
        <a:cs typeface="Arial" panose="020B0604020202020204" pitchFamily="34" charset="0"/>
      </a:defRPr>
    </a:lvl1pPr>
    <a:lvl2pPr marL="457200" algn="l" rtl="0" fontAlgn="base">
      <a:spcBef>
        <a:spcPct val="0"/>
      </a:spcBef>
      <a:spcAft>
        <a:spcPct val="0"/>
      </a:spcAft>
      <a:defRPr sz="1600" b="1" kern="1200">
        <a:solidFill>
          <a:srgbClr val="618FFD"/>
        </a:solidFill>
        <a:latin typeface="Helvetica" panose="020B0604020202020204" pitchFamily="34" charset="0"/>
        <a:ea typeface="+mn-ea"/>
        <a:cs typeface="Arial" panose="020B0604020202020204" pitchFamily="34" charset="0"/>
      </a:defRPr>
    </a:lvl2pPr>
    <a:lvl3pPr marL="914400" algn="l" rtl="0" fontAlgn="base">
      <a:spcBef>
        <a:spcPct val="0"/>
      </a:spcBef>
      <a:spcAft>
        <a:spcPct val="0"/>
      </a:spcAft>
      <a:defRPr sz="1600" b="1" kern="1200">
        <a:solidFill>
          <a:srgbClr val="618FFD"/>
        </a:solidFill>
        <a:latin typeface="Helvetica" panose="020B0604020202020204" pitchFamily="34" charset="0"/>
        <a:ea typeface="+mn-ea"/>
        <a:cs typeface="Arial" panose="020B0604020202020204" pitchFamily="34" charset="0"/>
      </a:defRPr>
    </a:lvl3pPr>
    <a:lvl4pPr marL="1371600" algn="l" rtl="0" fontAlgn="base">
      <a:spcBef>
        <a:spcPct val="0"/>
      </a:spcBef>
      <a:spcAft>
        <a:spcPct val="0"/>
      </a:spcAft>
      <a:defRPr sz="1600" b="1" kern="1200">
        <a:solidFill>
          <a:srgbClr val="618FFD"/>
        </a:solidFill>
        <a:latin typeface="Helvetica" panose="020B0604020202020204" pitchFamily="34" charset="0"/>
        <a:ea typeface="+mn-ea"/>
        <a:cs typeface="Arial" panose="020B0604020202020204" pitchFamily="34" charset="0"/>
      </a:defRPr>
    </a:lvl4pPr>
    <a:lvl5pPr marL="1828800" algn="l" rtl="0" fontAlgn="base">
      <a:spcBef>
        <a:spcPct val="0"/>
      </a:spcBef>
      <a:spcAft>
        <a:spcPct val="0"/>
      </a:spcAft>
      <a:defRPr sz="1600" b="1" kern="1200">
        <a:solidFill>
          <a:srgbClr val="618FFD"/>
        </a:solidFill>
        <a:latin typeface="Helvetica" panose="020B0604020202020204" pitchFamily="34" charset="0"/>
        <a:ea typeface="+mn-ea"/>
        <a:cs typeface="Arial" panose="020B0604020202020204" pitchFamily="34" charset="0"/>
      </a:defRPr>
    </a:lvl5pPr>
    <a:lvl6pPr marL="2286000" algn="l" defTabSz="914400" rtl="0" eaLnBrk="1" latinLnBrk="0" hangingPunct="1">
      <a:defRPr sz="1600" b="1" kern="1200">
        <a:solidFill>
          <a:srgbClr val="618FFD"/>
        </a:solidFill>
        <a:latin typeface="Helvetica" panose="020B0604020202020204" pitchFamily="34" charset="0"/>
        <a:ea typeface="+mn-ea"/>
        <a:cs typeface="Arial" panose="020B0604020202020204" pitchFamily="34" charset="0"/>
      </a:defRPr>
    </a:lvl6pPr>
    <a:lvl7pPr marL="2743200" algn="l" defTabSz="914400" rtl="0" eaLnBrk="1" latinLnBrk="0" hangingPunct="1">
      <a:defRPr sz="1600" b="1" kern="1200">
        <a:solidFill>
          <a:srgbClr val="618FFD"/>
        </a:solidFill>
        <a:latin typeface="Helvetica" panose="020B0604020202020204" pitchFamily="34" charset="0"/>
        <a:ea typeface="+mn-ea"/>
        <a:cs typeface="Arial" panose="020B0604020202020204" pitchFamily="34" charset="0"/>
      </a:defRPr>
    </a:lvl7pPr>
    <a:lvl8pPr marL="3200400" algn="l" defTabSz="914400" rtl="0" eaLnBrk="1" latinLnBrk="0" hangingPunct="1">
      <a:defRPr sz="1600" b="1" kern="1200">
        <a:solidFill>
          <a:srgbClr val="618FFD"/>
        </a:solidFill>
        <a:latin typeface="Helvetica" panose="020B0604020202020204" pitchFamily="34" charset="0"/>
        <a:ea typeface="+mn-ea"/>
        <a:cs typeface="Arial" panose="020B0604020202020204" pitchFamily="34" charset="0"/>
      </a:defRPr>
    </a:lvl8pPr>
    <a:lvl9pPr marL="3657600" algn="l" defTabSz="914400" rtl="0" eaLnBrk="1" latinLnBrk="0" hangingPunct="1">
      <a:defRPr sz="1600" b="1" kern="1200">
        <a:solidFill>
          <a:srgbClr val="618FFD"/>
        </a:solidFill>
        <a:latin typeface="Helvetica"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3456" userDrawn="1">
          <p15:clr>
            <a:srgbClr val="A4A3A4"/>
          </p15:clr>
        </p15:guide>
        <p15:guide id="2" pos="2880" userDrawn="1">
          <p15:clr>
            <a:srgbClr val="A4A3A4"/>
          </p15:clr>
        </p15:guide>
      </p15:sldGuideLst>
    </p:ext>
    <p:ext uri="{2D200454-40CA-4A62-9FC3-DE9A4176ACB9}">
      <p15:notesGuideLst xmlns="" xmlns:p15="http://schemas.microsoft.com/office/powerpoint/2012/main">
        <p15:guide id="1" orient="horz" pos="2860">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B9"/>
    <a:srgbClr val="008000"/>
    <a:srgbClr val="FF3300"/>
    <a:srgbClr val="FFFF66"/>
    <a:srgbClr val="FFFF99"/>
    <a:srgbClr val="B0AC00"/>
    <a:srgbClr val="80808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32" autoAdjust="0"/>
    <p:restoredTop sz="94345" autoAdjust="0"/>
  </p:normalViewPr>
  <p:slideViewPr>
    <p:cSldViewPr>
      <p:cViewPr>
        <p:scale>
          <a:sx n="120" d="100"/>
          <a:sy n="120" d="100"/>
        </p:scale>
        <p:origin x="-960" y="-336"/>
      </p:cViewPr>
      <p:guideLst>
        <p:guide orient="horz" pos="2016"/>
        <p:guide pos="192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p:scale>
          <a:sx n="150" d="100"/>
          <a:sy n="150" d="100"/>
        </p:scale>
        <p:origin x="-90" y="421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38161" cy="461804"/>
          </a:xfrm>
          <a:prstGeom prst="rect">
            <a:avLst/>
          </a:prstGeom>
          <a:noFill/>
          <a:ln w="9525">
            <a:noFill/>
            <a:miter lim="800000"/>
            <a:headEnd/>
            <a:tailEnd/>
          </a:ln>
          <a:effectLst/>
        </p:spPr>
        <p:txBody>
          <a:bodyPr vert="horz" wrap="square" lIns="92757" tIns="46378" rIns="92757" bIns="46378"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1" name="Rectangle 3"/>
          <p:cNvSpPr>
            <a:spLocks noGrp="1" noChangeArrowheads="1"/>
          </p:cNvSpPr>
          <p:nvPr>
            <p:ph type="dt" sz="quarter" idx="1"/>
          </p:nvPr>
        </p:nvSpPr>
        <p:spPr bwMode="auto">
          <a:xfrm>
            <a:off x="3972240" y="0"/>
            <a:ext cx="3038160" cy="461804"/>
          </a:xfrm>
          <a:prstGeom prst="rect">
            <a:avLst/>
          </a:prstGeom>
          <a:noFill/>
          <a:ln w="9525">
            <a:noFill/>
            <a:miter lim="800000"/>
            <a:headEnd/>
            <a:tailEnd/>
          </a:ln>
          <a:effectLst/>
        </p:spPr>
        <p:txBody>
          <a:bodyPr vert="horz" wrap="square" lIns="92757" tIns="46378" rIns="92757" bIns="46378"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2" name="Rectangle 4"/>
          <p:cNvSpPr>
            <a:spLocks noGrp="1" noChangeArrowheads="1"/>
          </p:cNvSpPr>
          <p:nvPr>
            <p:ph type="ftr" sz="quarter" idx="2"/>
          </p:nvPr>
        </p:nvSpPr>
        <p:spPr bwMode="auto">
          <a:xfrm>
            <a:off x="0" y="8774272"/>
            <a:ext cx="3038161" cy="461804"/>
          </a:xfrm>
          <a:prstGeom prst="rect">
            <a:avLst/>
          </a:prstGeom>
          <a:noFill/>
          <a:ln w="9525">
            <a:noFill/>
            <a:miter lim="800000"/>
            <a:headEnd/>
            <a:tailEnd/>
          </a:ln>
          <a:effectLst/>
        </p:spPr>
        <p:txBody>
          <a:bodyPr vert="horz" wrap="square" lIns="92757" tIns="46378" rIns="92757" bIns="46378"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3" name="Rectangle 5"/>
          <p:cNvSpPr>
            <a:spLocks noGrp="1" noChangeArrowheads="1"/>
          </p:cNvSpPr>
          <p:nvPr>
            <p:ph type="sldNum" sz="quarter" idx="3"/>
          </p:nvPr>
        </p:nvSpPr>
        <p:spPr bwMode="auto">
          <a:xfrm>
            <a:off x="3972240" y="8774272"/>
            <a:ext cx="3038160" cy="461804"/>
          </a:xfrm>
          <a:prstGeom prst="rect">
            <a:avLst/>
          </a:prstGeom>
          <a:noFill/>
          <a:ln w="9525">
            <a:noFill/>
            <a:miter lim="800000"/>
            <a:headEnd/>
            <a:tailEnd/>
          </a:ln>
          <a:effectLst/>
        </p:spPr>
        <p:txBody>
          <a:bodyPr vert="horz" wrap="square" lIns="92757" tIns="46378" rIns="92757" bIns="46378" numCol="1" anchor="b" anchorCtr="0" compatLnSpc="1">
            <a:prstTxWarp prst="textNoShape">
              <a:avLst/>
            </a:prstTxWarp>
          </a:bodyPr>
          <a:lstStyle>
            <a:lvl1pPr algn="r">
              <a:defRPr sz="1200" b="0">
                <a:solidFill>
                  <a:schemeClr val="tx1"/>
                </a:solidFill>
                <a:latin typeface="Times New Roman" panose="02020603050405020304" pitchFamily="18" charset="0"/>
              </a:defRPr>
            </a:lvl1pPr>
          </a:lstStyle>
          <a:p>
            <a:fld id="{E3C2F92E-9B87-4345-91BB-6F58B1D052A1}" type="slidenum">
              <a:rPr lang="en-US" altLang="en-US"/>
              <a:pPr/>
              <a:t>‹#›</a:t>
            </a:fld>
            <a:endParaRPr lang="en-US" altLang="en-US"/>
          </a:p>
        </p:txBody>
      </p:sp>
    </p:spTree>
    <p:extLst>
      <p:ext uri="{BB962C8B-B14F-4D97-AF65-F5344CB8AC3E}">
        <p14:creationId xmlns:p14="http://schemas.microsoft.com/office/powerpoint/2010/main" val="4173205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161" cy="461804"/>
          </a:xfrm>
          <a:prstGeom prst="rect">
            <a:avLst/>
          </a:prstGeom>
          <a:noFill/>
          <a:ln w="9525">
            <a:noFill/>
            <a:miter lim="800000"/>
            <a:headEnd/>
            <a:tailEnd/>
          </a:ln>
          <a:effectLst/>
        </p:spPr>
        <p:txBody>
          <a:bodyPr vert="horz" wrap="square" lIns="92757" tIns="46378" rIns="92757" bIns="46378"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1" name="Rectangle 3"/>
          <p:cNvSpPr>
            <a:spLocks noGrp="1" noChangeArrowheads="1"/>
          </p:cNvSpPr>
          <p:nvPr>
            <p:ph type="dt" idx="1"/>
          </p:nvPr>
        </p:nvSpPr>
        <p:spPr bwMode="auto">
          <a:xfrm>
            <a:off x="3972240" y="0"/>
            <a:ext cx="3038160" cy="461804"/>
          </a:xfrm>
          <a:prstGeom prst="rect">
            <a:avLst/>
          </a:prstGeom>
          <a:noFill/>
          <a:ln w="9525">
            <a:noFill/>
            <a:miter lim="800000"/>
            <a:headEnd/>
            <a:tailEnd/>
          </a:ln>
          <a:effectLst/>
        </p:spPr>
        <p:txBody>
          <a:bodyPr vert="horz" wrap="square" lIns="92757" tIns="46378" rIns="92757" bIns="46378"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96975"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4078" y="4387137"/>
            <a:ext cx="5142244" cy="4156234"/>
          </a:xfrm>
          <a:prstGeom prst="rect">
            <a:avLst/>
          </a:prstGeom>
          <a:noFill/>
          <a:ln w="9525">
            <a:noFill/>
            <a:miter lim="800000"/>
            <a:headEnd/>
            <a:tailEnd/>
          </a:ln>
          <a:effectLst/>
        </p:spPr>
        <p:txBody>
          <a:bodyPr vert="horz" wrap="square" lIns="92757" tIns="46378" rIns="92757" bIns="463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774272"/>
            <a:ext cx="3038161" cy="461804"/>
          </a:xfrm>
          <a:prstGeom prst="rect">
            <a:avLst/>
          </a:prstGeom>
          <a:noFill/>
          <a:ln w="9525">
            <a:noFill/>
            <a:miter lim="800000"/>
            <a:headEnd/>
            <a:tailEnd/>
          </a:ln>
          <a:effectLst/>
        </p:spPr>
        <p:txBody>
          <a:bodyPr vert="horz" wrap="square" lIns="92757" tIns="46378" rIns="92757" bIns="46378"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5" name="Rectangle 7"/>
          <p:cNvSpPr>
            <a:spLocks noGrp="1" noChangeArrowheads="1"/>
          </p:cNvSpPr>
          <p:nvPr>
            <p:ph type="sldNum" sz="quarter" idx="5"/>
          </p:nvPr>
        </p:nvSpPr>
        <p:spPr bwMode="auto">
          <a:xfrm>
            <a:off x="3972240" y="8774272"/>
            <a:ext cx="3038160" cy="461804"/>
          </a:xfrm>
          <a:prstGeom prst="rect">
            <a:avLst/>
          </a:prstGeom>
          <a:noFill/>
          <a:ln w="9525">
            <a:noFill/>
            <a:miter lim="800000"/>
            <a:headEnd/>
            <a:tailEnd/>
          </a:ln>
          <a:effectLst/>
        </p:spPr>
        <p:txBody>
          <a:bodyPr vert="horz" wrap="square" lIns="92757" tIns="46378" rIns="92757" bIns="46378" numCol="1" anchor="b" anchorCtr="0" compatLnSpc="1">
            <a:prstTxWarp prst="textNoShape">
              <a:avLst/>
            </a:prstTxWarp>
          </a:bodyPr>
          <a:lstStyle>
            <a:lvl1pPr algn="r">
              <a:defRPr sz="1200" b="0">
                <a:solidFill>
                  <a:schemeClr val="tx1"/>
                </a:solidFill>
                <a:latin typeface="Times New Roman" panose="02020603050405020304" pitchFamily="18" charset="0"/>
              </a:defRPr>
            </a:lvl1pPr>
          </a:lstStyle>
          <a:p>
            <a:fld id="{12E0740B-197D-4309-8A9C-E8C2EADA0D26}" type="slidenum">
              <a:rPr lang="en-US" altLang="en-US"/>
              <a:pPr/>
              <a:t>‹#›</a:t>
            </a:fld>
            <a:endParaRPr lang="en-US" altLang="en-US"/>
          </a:p>
        </p:txBody>
      </p:sp>
    </p:spTree>
    <p:extLst>
      <p:ext uri="{BB962C8B-B14F-4D97-AF65-F5344CB8AC3E}">
        <p14:creationId xmlns:p14="http://schemas.microsoft.com/office/powerpoint/2010/main" val="3914056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pPr/>
              <a:t>12</a:t>
            </a:fld>
            <a:endParaRPr lang="en-US" altLang="en-US"/>
          </a:p>
        </p:txBody>
      </p:sp>
    </p:spTree>
    <p:extLst>
      <p:ext uri="{BB962C8B-B14F-4D97-AF65-F5344CB8AC3E}">
        <p14:creationId xmlns:p14="http://schemas.microsoft.com/office/powerpoint/2010/main" val="3113559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2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1800">
                <a:solidFill>
                  <a:schemeClr val="accent2"/>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3724587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320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38225"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07939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590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025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981200"/>
            <a:ext cx="3810000" cy="4114800"/>
          </a:xfrm>
        </p:spPr>
        <p:txBody>
          <a:bodyPr/>
          <a:lstStyle/>
          <a:p>
            <a:pPr lvl="0"/>
            <a:endParaRPr lang="en-US" noProof="0"/>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Helvetica"/>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Helvetica"/>
              </a:defRPr>
            </a:lvl1pPr>
          </a:lstStyle>
          <a:p>
            <a:pPr>
              <a:defRPr/>
            </a:pPr>
            <a:endParaRPr lang="en-US"/>
          </a:p>
        </p:txBody>
      </p:sp>
      <p:sp>
        <p:nvSpPr>
          <p:cNvPr id="7" name="Slide Number Placeholder 6"/>
          <p:cNvSpPr>
            <a:spLocks noGrp="1"/>
          </p:cNvSpPr>
          <p:nvPr>
            <p:ph type="sldNum" sz="quarter" idx="12"/>
          </p:nvPr>
        </p:nvSpPr>
        <p:spPr>
          <a:xfrm>
            <a:off x="60960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949227F-A08E-4F5A-937A-9863CE2C59EA}" type="slidenum">
              <a:rPr lang="en-US" altLang="en-US"/>
              <a:pPr/>
              <a:t>‹#›</a:t>
            </a:fld>
            <a:endParaRPr lang="en-US" altLang="en-US"/>
          </a:p>
        </p:txBody>
      </p:sp>
    </p:spTree>
    <p:extLst>
      <p:ext uri="{BB962C8B-B14F-4D97-AF65-F5344CB8AC3E}">
        <p14:creationId xmlns:p14="http://schemas.microsoft.com/office/powerpoint/2010/main" val="3851349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7" descr="Picture1 copy.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174038" y="247650"/>
            <a:ext cx="6826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4" name="Rectangle 2"/>
          <p:cNvSpPr>
            <a:spLocks noChangeArrowheads="1"/>
          </p:cNvSpPr>
          <p:nvPr/>
        </p:nvSpPr>
        <p:spPr bwMode="auto">
          <a:xfrm>
            <a:off x="6858000" y="6550025"/>
            <a:ext cx="1965325" cy="149225"/>
          </a:xfrm>
          <a:prstGeom prst="rect">
            <a:avLst/>
          </a:prstGeom>
          <a:noFill/>
          <a:ln w="12700">
            <a:noFill/>
            <a:miter lim="800000"/>
            <a:headEnd/>
            <a:tailEnd/>
          </a:ln>
          <a:effectLst/>
        </p:spPr>
        <p:txBody>
          <a:bodyPr lIns="62682" tIns="25642" rIns="62682" bIns="25642">
            <a:spAutoFit/>
          </a:bodyPr>
          <a:lstStyle>
            <a:lvl1pPr marL="339725" indent="-339725" defTabSz="901700" eaLnBrk="0" hangingPunct="0">
              <a:defRPr sz="1600" b="1">
                <a:solidFill>
                  <a:srgbClr val="618FFD"/>
                </a:solidFill>
                <a:latin typeface="Helvetica" panose="020B0604020202020204" pitchFamily="34" charset="0"/>
                <a:cs typeface="Arial" panose="020B0604020202020204" pitchFamily="34" charset="0"/>
              </a:defRPr>
            </a:lvl1pPr>
            <a:lvl2pPr marL="742950" indent="-285750" defTabSz="901700" eaLnBrk="0" hangingPunct="0">
              <a:defRPr sz="1600" b="1">
                <a:solidFill>
                  <a:srgbClr val="618FFD"/>
                </a:solidFill>
                <a:latin typeface="Helvetica" panose="020B0604020202020204" pitchFamily="34" charset="0"/>
                <a:cs typeface="Arial" panose="020B0604020202020204" pitchFamily="34" charset="0"/>
              </a:defRPr>
            </a:lvl2pPr>
            <a:lvl3pPr marL="1143000" indent="-228600" defTabSz="901700" eaLnBrk="0" hangingPunct="0">
              <a:defRPr sz="1600" b="1">
                <a:solidFill>
                  <a:srgbClr val="618FFD"/>
                </a:solidFill>
                <a:latin typeface="Helvetica" panose="020B0604020202020204" pitchFamily="34" charset="0"/>
                <a:cs typeface="Arial" panose="020B0604020202020204" pitchFamily="34" charset="0"/>
              </a:defRPr>
            </a:lvl3pPr>
            <a:lvl4pPr marL="1600200" indent="-228600" defTabSz="901700" eaLnBrk="0" hangingPunct="0">
              <a:defRPr sz="1600" b="1">
                <a:solidFill>
                  <a:srgbClr val="618FFD"/>
                </a:solidFill>
                <a:latin typeface="Helvetica" panose="020B0604020202020204" pitchFamily="34" charset="0"/>
                <a:cs typeface="Arial" panose="020B0604020202020204" pitchFamily="34" charset="0"/>
              </a:defRPr>
            </a:lvl4pPr>
            <a:lvl5pPr marL="2057400" indent="-228600" defTabSz="901700" eaLnBrk="0" hangingPunct="0">
              <a:defRPr sz="1600" b="1">
                <a:solidFill>
                  <a:srgbClr val="618FFD"/>
                </a:solidFill>
                <a:latin typeface="Helvetica" panose="020B0604020202020204" pitchFamily="34" charset="0"/>
                <a:cs typeface="Arial" panose="020B0604020202020204" pitchFamily="34" charset="0"/>
              </a:defRPr>
            </a:lvl5pPr>
            <a:lvl6pPr marL="2514600" indent="-228600" defTabSz="901700" eaLnBrk="0" fontAlgn="base" hangingPunct="0">
              <a:spcBef>
                <a:spcPct val="0"/>
              </a:spcBef>
              <a:spcAft>
                <a:spcPct val="0"/>
              </a:spcAft>
              <a:defRPr sz="1600" b="1">
                <a:solidFill>
                  <a:srgbClr val="618FFD"/>
                </a:solidFill>
                <a:latin typeface="Helvetica" panose="020B0604020202020204" pitchFamily="34" charset="0"/>
                <a:cs typeface="Arial" panose="020B0604020202020204" pitchFamily="34" charset="0"/>
              </a:defRPr>
            </a:lvl6pPr>
            <a:lvl7pPr marL="2971800" indent="-228600" defTabSz="901700" eaLnBrk="0" fontAlgn="base" hangingPunct="0">
              <a:spcBef>
                <a:spcPct val="0"/>
              </a:spcBef>
              <a:spcAft>
                <a:spcPct val="0"/>
              </a:spcAft>
              <a:defRPr sz="1600" b="1">
                <a:solidFill>
                  <a:srgbClr val="618FFD"/>
                </a:solidFill>
                <a:latin typeface="Helvetica" panose="020B0604020202020204" pitchFamily="34" charset="0"/>
                <a:cs typeface="Arial" panose="020B0604020202020204" pitchFamily="34" charset="0"/>
              </a:defRPr>
            </a:lvl7pPr>
            <a:lvl8pPr marL="3429000" indent="-228600" defTabSz="901700" eaLnBrk="0" fontAlgn="base" hangingPunct="0">
              <a:spcBef>
                <a:spcPct val="0"/>
              </a:spcBef>
              <a:spcAft>
                <a:spcPct val="0"/>
              </a:spcAft>
              <a:defRPr sz="1600" b="1">
                <a:solidFill>
                  <a:srgbClr val="618FFD"/>
                </a:solidFill>
                <a:latin typeface="Helvetica" panose="020B0604020202020204" pitchFamily="34" charset="0"/>
                <a:cs typeface="Arial" panose="020B0604020202020204" pitchFamily="34" charset="0"/>
              </a:defRPr>
            </a:lvl8pPr>
            <a:lvl9pPr marL="3886200" indent="-228600" defTabSz="901700" eaLnBrk="0" fontAlgn="base" hangingPunct="0">
              <a:spcBef>
                <a:spcPct val="0"/>
              </a:spcBef>
              <a:spcAft>
                <a:spcPct val="0"/>
              </a:spcAft>
              <a:defRPr sz="1600" b="1">
                <a:solidFill>
                  <a:srgbClr val="618FFD"/>
                </a:solidFill>
                <a:latin typeface="Helvetica" panose="020B0604020202020204" pitchFamily="34" charset="0"/>
                <a:cs typeface="Arial" panose="020B0604020202020204" pitchFamily="34" charset="0"/>
              </a:defRPr>
            </a:lvl9pPr>
          </a:lstStyle>
          <a:p>
            <a:pPr algn="r">
              <a:lnSpc>
                <a:spcPct val="80000"/>
              </a:lnSpc>
              <a:spcBef>
                <a:spcPct val="20000"/>
              </a:spcBef>
            </a:pPr>
            <a:fld id="{4537DEA8-5B1F-404E-A17F-212C82C33655}" type="slidenum">
              <a:rPr lang="en-US" altLang="en-US" sz="800">
                <a:solidFill>
                  <a:schemeClr val="tx1"/>
                </a:solidFill>
              </a:rPr>
              <a:pPr algn="r">
                <a:lnSpc>
                  <a:spcPct val="80000"/>
                </a:lnSpc>
                <a:spcBef>
                  <a:spcPct val="20000"/>
                </a:spcBef>
              </a:pPr>
              <a:t>‹#›</a:t>
            </a:fld>
            <a:endParaRPr lang="en-US" altLang="en-US" sz="800">
              <a:solidFill>
                <a:schemeClr val="tx1"/>
              </a:solidFill>
            </a:endParaRPr>
          </a:p>
        </p:txBody>
      </p:sp>
      <p:sp>
        <p:nvSpPr>
          <p:cNvPr id="6148" name="Rectangle 3"/>
          <p:cNvSpPr>
            <a:spLocks noGrp="1" noChangeArrowheads="1"/>
          </p:cNvSpPr>
          <p:nvPr>
            <p:ph type="body" idx="1"/>
          </p:nvPr>
        </p:nvSpPr>
        <p:spPr bwMode="auto">
          <a:xfrm>
            <a:off x="1038225" y="1458913"/>
            <a:ext cx="70675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149" name="Rectangle 4"/>
          <p:cNvSpPr>
            <a:spLocks noGrp="1" noChangeArrowheads="1"/>
          </p:cNvSpPr>
          <p:nvPr>
            <p:ph type="title"/>
          </p:nvPr>
        </p:nvSpPr>
        <p:spPr bwMode="auto">
          <a:xfrm>
            <a:off x="285750" y="311150"/>
            <a:ext cx="7070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ctr" anchorCtr="0" compatLnSpc="1">
            <a:prstTxWarp prst="textNoShape">
              <a:avLst/>
            </a:prstTxWarp>
          </a:bodyPr>
          <a:lstStyle/>
          <a:p>
            <a:pPr lvl="0"/>
            <a:r>
              <a:rPr lang="en-US" altLang="en-US" smtClean="0"/>
              <a:t>Click to edit Master title style</a:t>
            </a:r>
          </a:p>
        </p:txBody>
      </p:sp>
      <p:sp>
        <p:nvSpPr>
          <p:cNvPr id="85005" name="Line 13"/>
          <p:cNvSpPr>
            <a:spLocks noChangeShapeType="1"/>
          </p:cNvSpPr>
          <p:nvPr/>
        </p:nvSpPr>
        <p:spPr bwMode="auto">
          <a:xfrm>
            <a:off x="381000" y="768350"/>
            <a:ext cx="8382000" cy="0"/>
          </a:xfrm>
          <a:prstGeom prst="line">
            <a:avLst/>
          </a:prstGeom>
          <a:noFill/>
          <a:ln w="50800">
            <a:solidFill>
              <a:srgbClr val="000000"/>
            </a:solidFill>
            <a:round/>
            <a:headEnd/>
            <a:tailEnd/>
          </a:ln>
          <a:effectLst/>
        </p:spPr>
        <p:txBody>
          <a:bodyPr wrap="none" anchor="ctr"/>
          <a:lstStyle/>
          <a:p>
            <a:pPr eaLnBrk="0" hangingPunct="0">
              <a:lnSpc>
                <a:spcPct val="90000"/>
              </a:lnSpc>
              <a:defRPr/>
            </a:pPr>
            <a:endParaRPr lang="en-US" dirty="0">
              <a:latin typeface="Helvetica" pitchFamily="1" charset="0"/>
              <a:cs typeface="+mn-cs"/>
            </a:endParaRPr>
          </a:p>
        </p:txBody>
      </p:sp>
      <p:sp>
        <p:nvSpPr>
          <p:cNvPr id="85009" name="Rectangle 17"/>
          <p:cNvSpPr>
            <a:spLocks noChangeArrowheads="1"/>
          </p:cNvSpPr>
          <p:nvPr/>
        </p:nvSpPr>
        <p:spPr bwMode="auto">
          <a:xfrm>
            <a:off x="317500" y="6551613"/>
            <a:ext cx="1965325" cy="149225"/>
          </a:xfrm>
          <a:prstGeom prst="rect">
            <a:avLst/>
          </a:prstGeom>
          <a:noFill/>
          <a:ln w="12700">
            <a:noFill/>
            <a:miter lim="800000"/>
            <a:headEnd/>
            <a:tailEnd/>
          </a:ln>
          <a:effectLst/>
        </p:spPr>
        <p:txBody>
          <a:bodyPr lIns="62682" tIns="25642" rIns="62682" bIns="25642">
            <a:spAutoFit/>
          </a:bodyPr>
          <a:lstStyle/>
          <a:p>
            <a:pPr marL="339725" indent="-339725" defTabSz="901700" eaLnBrk="0" hangingPunct="0">
              <a:lnSpc>
                <a:spcPct val="80000"/>
              </a:lnSpc>
              <a:spcBef>
                <a:spcPct val="20000"/>
              </a:spcBef>
              <a:defRPr/>
            </a:pPr>
            <a:r>
              <a:rPr lang="en-US" sz="800" dirty="0">
                <a:solidFill>
                  <a:schemeClr val="tx1"/>
                </a:solidFill>
                <a:latin typeface="Arial" pitchFamily="34" charset="0"/>
              </a:rPr>
              <a:t>Jim Thomas - LBL </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Lst>
  <p:txStyles>
    <p:titleStyle>
      <a:lvl1pPr algn="l" defTabSz="901700" rtl="0" eaLnBrk="0" fontAlgn="base" hangingPunct="0">
        <a:lnSpc>
          <a:spcPct val="90000"/>
        </a:lnSpc>
        <a:spcBef>
          <a:spcPct val="0"/>
        </a:spcBef>
        <a:spcAft>
          <a:spcPct val="0"/>
        </a:spcAft>
        <a:defRPr sz="2600" b="1">
          <a:solidFill>
            <a:srgbClr val="B0AC00"/>
          </a:solidFill>
          <a:latin typeface="Arial" pitchFamily="34" charset="0"/>
          <a:ea typeface="+mj-ea"/>
          <a:cs typeface="Arial" pitchFamily="34" charset="0"/>
        </a:defRPr>
      </a:lvl1pPr>
      <a:lvl2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2pPr>
      <a:lvl3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3pPr>
      <a:lvl4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4pPr>
      <a:lvl5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5pPr>
      <a:lvl6pPr marL="457200" algn="l" defTabSz="901700" rtl="0" eaLnBrk="1" fontAlgn="base" hangingPunct="1">
        <a:lnSpc>
          <a:spcPct val="90000"/>
        </a:lnSpc>
        <a:spcBef>
          <a:spcPct val="0"/>
        </a:spcBef>
        <a:spcAft>
          <a:spcPct val="0"/>
        </a:spcAft>
        <a:defRPr sz="2600" b="1">
          <a:solidFill>
            <a:srgbClr val="B0AC00"/>
          </a:solidFill>
          <a:latin typeface="Helvetica" pitchFamily="1" charset="0"/>
        </a:defRPr>
      </a:lvl6pPr>
      <a:lvl7pPr marL="914400" algn="l" defTabSz="901700" rtl="0" eaLnBrk="1" fontAlgn="base" hangingPunct="1">
        <a:lnSpc>
          <a:spcPct val="90000"/>
        </a:lnSpc>
        <a:spcBef>
          <a:spcPct val="0"/>
        </a:spcBef>
        <a:spcAft>
          <a:spcPct val="0"/>
        </a:spcAft>
        <a:defRPr sz="2600" b="1">
          <a:solidFill>
            <a:srgbClr val="B0AC00"/>
          </a:solidFill>
          <a:latin typeface="Helvetica" pitchFamily="1" charset="0"/>
        </a:defRPr>
      </a:lvl7pPr>
      <a:lvl8pPr marL="1371600" algn="l" defTabSz="901700" rtl="0" eaLnBrk="1" fontAlgn="base" hangingPunct="1">
        <a:lnSpc>
          <a:spcPct val="90000"/>
        </a:lnSpc>
        <a:spcBef>
          <a:spcPct val="0"/>
        </a:spcBef>
        <a:spcAft>
          <a:spcPct val="0"/>
        </a:spcAft>
        <a:defRPr sz="2600" b="1">
          <a:solidFill>
            <a:srgbClr val="B0AC00"/>
          </a:solidFill>
          <a:latin typeface="Helvetica" pitchFamily="1" charset="0"/>
        </a:defRPr>
      </a:lvl8pPr>
      <a:lvl9pPr marL="1828800" algn="l" defTabSz="901700" rtl="0" eaLnBrk="1" fontAlgn="base" hangingPunct="1">
        <a:lnSpc>
          <a:spcPct val="90000"/>
        </a:lnSpc>
        <a:spcBef>
          <a:spcPct val="0"/>
        </a:spcBef>
        <a:spcAft>
          <a:spcPct val="0"/>
        </a:spcAft>
        <a:defRPr sz="2600" b="1">
          <a:solidFill>
            <a:srgbClr val="B0AC00"/>
          </a:solidFill>
          <a:latin typeface="Helvetica" pitchFamily="1" charset="0"/>
        </a:defRPr>
      </a:lvl9pPr>
    </p:titleStyle>
    <p:body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panose="020B0604020202020204" pitchFamily="34" charset="0"/>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10.gi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16.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proposal to close the Grid Leak</a:t>
            </a:r>
            <a:br>
              <a:rPr lang="en-US" dirty="0" smtClean="0"/>
            </a:br>
            <a:r>
              <a:rPr lang="en-US" dirty="0" smtClean="0"/>
              <a:t>“it will never die”</a:t>
            </a:r>
            <a:endParaRPr lang="en-US" dirty="0"/>
          </a:p>
        </p:txBody>
      </p:sp>
      <p:sp>
        <p:nvSpPr>
          <p:cNvPr id="3" name="Subtitle 2"/>
          <p:cNvSpPr>
            <a:spLocks noGrp="1"/>
          </p:cNvSpPr>
          <p:nvPr>
            <p:ph type="subTitle" idx="1"/>
          </p:nvPr>
        </p:nvSpPr>
        <p:spPr/>
        <p:txBody>
          <a:bodyPr/>
          <a:lstStyle/>
          <a:p>
            <a:r>
              <a:rPr lang="en-US" dirty="0" smtClean="0"/>
              <a:t>Yuri Fysiak, Jim Thomas &amp; Gene </a:t>
            </a:r>
            <a:r>
              <a:rPr lang="en-US" dirty="0" err="1" smtClean="0"/>
              <a:t>VanBuren</a:t>
            </a:r>
            <a:endParaRPr lang="en-US" dirty="0" smtClean="0"/>
          </a:p>
          <a:p>
            <a:r>
              <a:rPr lang="en-US" dirty="0" smtClean="0"/>
              <a:t>Eric Anderssen, Howard Wieman &amp; Jon Wirth</a:t>
            </a:r>
          </a:p>
          <a:p>
            <a:r>
              <a:rPr lang="en-US" dirty="0" smtClean="0">
                <a:solidFill>
                  <a:schemeClr val="tx1"/>
                </a:solidFill>
              </a:rPr>
              <a:t>9/26/2015</a:t>
            </a:r>
            <a:endParaRPr lang="en-US" dirty="0">
              <a:solidFill>
                <a:schemeClr val="tx1"/>
              </a:solidFill>
            </a:endParaRPr>
          </a:p>
        </p:txBody>
      </p:sp>
    </p:spTree>
    <p:extLst>
      <p:ext uri="{BB962C8B-B14F-4D97-AF65-F5344CB8AC3E}">
        <p14:creationId xmlns:p14="http://schemas.microsoft.com/office/powerpoint/2010/main" val="1667225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1 to close the “Grid Leak”</a:t>
            </a:r>
            <a:endParaRPr lang="en-US" dirty="0"/>
          </a:p>
        </p:txBody>
      </p:sp>
      <p:sp>
        <p:nvSpPr>
          <p:cNvPr id="4" name="Content Placeholder 3"/>
          <p:cNvSpPr>
            <a:spLocks noGrp="1"/>
          </p:cNvSpPr>
          <p:nvPr>
            <p:ph idx="1"/>
          </p:nvPr>
        </p:nvSpPr>
        <p:spPr>
          <a:xfrm>
            <a:off x="1056652" y="5181600"/>
            <a:ext cx="7713663" cy="1206500"/>
          </a:xfrm>
        </p:spPr>
        <p:txBody>
          <a:bodyPr/>
          <a:lstStyle/>
          <a:p>
            <a:pPr>
              <a:spcBef>
                <a:spcPts val="300"/>
              </a:spcBef>
            </a:pPr>
            <a:r>
              <a:rPr lang="en-US" sz="1400" dirty="0" smtClean="0"/>
              <a:t>Wall is 1.8 mm thick Printed Circuit Board with Cu on both sides</a:t>
            </a:r>
          </a:p>
          <a:p>
            <a:pPr>
              <a:spcBef>
                <a:spcPts val="300"/>
              </a:spcBef>
            </a:pPr>
            <a:r>
              <a:rPr lang="en-US" sz="1400" dirty="0" smtClean="0"/>
              <a:t>Grey </a:t>
            </a:r>
            <a:r>
              <a:rPr lang="en-US" sz="1400" dirty="0"/>
              <a:t>bumps are 1 M Ohm type 603 surface mount resistors </a:t>
            </a:r>
          </a:p>
          <a:p>
            <a:pPr>
              <a:spcBef>
                <a:spcPts val="300"/>
              </a:spcBef>
            </a:pPr>
            <a:r>
              <a:rPr lang="en-US" sz="1400" dirty="0"/>
              <a:t>-115 Volts matches the GG voltage when it is “open”</a:t>
            </a:r>
          </a:p>
          <a:p>
            <a:pPr>
              <a:spcBef>
                <a:spcPts val="300"/>
              </a:spcBef>
            </a:pPr>
            <a:r>
              <a:rPr lang="en-US" sz="1400" dirty="0" smtClean="0"/>
              <a:t>-230 Volts provided by external power supply, -115 V provided by resistors to 0 Volts</a:t>
            </a:r>
          </a:p>
        </p:txBody>
      </p:sp>
      <p:pic>
        <p:nvPicPr>
          <p:cNvPr id="3" name="Picture 3" descr="C:\Users\jhthomas\Desktop\Picture3.png"/>
          <p:cNvPicPr>
            <a:picLocks noChangeAspect="1" noChangeArrowheads="1"/>
          </p:cNvPicPr>
          <p:nvPr/>
        </p:nvPicPr>
        <p:blipFill rotWithShape="1">
          <a:blip r:embed="rId2">
            <a:extLst>
              <a:ext uri="{28A0092B-C50C-407E-A947-70E740481C1C}">
                <a14:useLocalDpi xmlns:a14="http://schemas.microsoft.com/office/drawing/2010/main" val="0"/>
              </a:ext>
            </a:extLst>
          </a:blip>
          <a:srcRect b="9386"/>
          <a:stretch/>
        </p:blipFill>
        <p:spPr bwMode="auto">
          <a:xfrm>
            <a:off x="1056435" y="1068592"/>
            <a:ext cx="7027863" cy="3855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921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096250" cy="534988"/>
          </a:xfrm>
        </p:spPr>
        <p:txBody>
          <a:bodyPr/>
          <a:lstStyle/>
          <a:p>
            <a:r>
              <a:rPr lang="en-US" dirty="0" smtClean="0"/>
              <a:t>Yuri’s Simulation Geometry</a:t>
            </a:r>
            <a:endParaRPr lang="en-US" dirty="0"/>
          </a:p>
        </p:txBody>
      </p:sp>
      <p:sp>
        <p:nvSpPr>
          <p:cNvPr id="3" name="Content Placeholder 2"/>
          <p:cNvSpPr>
            <a:spLocks noGrp="1"/>
          </p:cNvSpPr>
          <p:nvPr>
            <p:ph idx="1"/>
          </p:nvPr>
        </p:nvSpPr>
        <p:spPr>
          <a:xfrm>
            <a:off x="1502210" y="5486400"/>
            <a:ext cx="7067550" cy="901700"/>
          </a:xfrm>
        </p:spPr>
        <p:txBody>
          <a:bodyPr/>
          <a:lstStyle/>
          <a:p>
            <a:pPr>
              <a:spcBef>
                <a:spcPts val="300"/>
              </a:spcBef>
            </a:pPr>
            <a:r>
              <a:rPr lang="en-US" dirty="0">
                <a:solidFill>
                  <a:srgbClr val="0000B9"/>
                </a:solidFill>
              </a:rPr>
              <a:t>Pad Plane on top, Central Membrane at bottom</a:t>
            </a:r>
          </a:p>
          <a:p>
            <a:pPr>
              <a:spcBef>
                <a:spcPts val="300"/>
              </a:spcBef>
            </a:pPr>
            <a:r>
              <a:rPr lang="en-US" dirty="0" smtClean="0">
                <a:solidFill>
                  <a:srgbClr val="0000B9"/>
                </a:solidFill>
              </a:rPr>
              <a:t>Rotate ME views 180</a:t>
            </a:r>
            <a:r>
              <a:rPr lang="en-US" dirty="0" smtClean="0">
                <a:solidFill>
                  <a:srgbClr val="0000B9"/>
                </a:solidFill>
                <a:sym typeface="Symbol"/>
              </a:rPr>
              <a:t></a:t>
            </a:r>
            <a:r>
              <a:rPr lang="en-US" dirty="0" smtClean="0">
                <a:solidFill>
                  <a:srgbClr val="0000B9"/>
                </a:solidFill>
              </a:rPr>
              <a:t> </a:t>
            </a:r>
            <a:r>
              <a:rPr lang="en-US" dirty="0">
                <a:solidFill>
                  <a:srgbClr val="0000B9"/>
                </a:solidFill>
              </a:rPr>
              <a:t>around an axis coming out of the </a:t>
            </a:r>
            <a:r>
              <a:rPr lang="en-US" dirty="0" smtClean="0">
                <a:solidFill>
                  <a:srgbClr val="0000B9"/>
                </a:solidFill>
              </a:rPr>
              <a:t>page</a:t>
            </a:r>
          </a:p>
          <a:p>
            <a:pPr>
              <a:spcBef>
                <a:spcPts val="300"/>
              </a:spcBef>
            </a:pPr>
            <a:r>
              <a:rPr lang="en-US" dirty="0" smtClean="0">
                <a:solidFill>
                  <a:srgbClr val="0000B9"/>
                </a:solidFill>
              </a:rPr>
              <a:t>Electrons float up, Ions fall down</a:t>
            </a:r>
          </a:p>
          <a:p>
            <a:pPr>
              <a:spcBef>
                <a:spcPts val="300"/>
              </a:spcBef>
            </a:pPr>
            <a:r>
              <a:rPr lang="en-US" dirty="0" smtClean="0">
                <a:solidFill>
                  <a:srgbClr val="0000B9"/>
                </a:solidFill>
              </a:rPr>
              <a:t>Note that Central Membrane is only 5 mm from the GG</a:t>
            </a:r>
            <a:endParaRPr lang="en-US" dirty="0">
              <a:solidFill>
                <a:srgbClr val="0000B9"/>
              </a:solidFill>
            </a:endParaRPr>
          </a:p>
        </p:txBody>
      </p:sp>
      <p:grpSp>
        <p:nvGrpSpPr>
          <p:cNvPr id="24" name="Group 23"/>
          <p:cNvGrpSpPr/>
          <p:nvPr/>
        </p:nvGrpSpPr>
        <p:grpSpPr>
          <a:xfrm>
            <a:off x="1257300" y="914400"/>
            <a:ext cx="6629400" cy="4495800"/>
            <a:chOff x="1257300" y="1181100"/>
            <a:chExt cx="6629400" cy="4495800"/>
          </a:xfrm>
        </p:grpSpPr>
        <p:grpSp>
          <p:nvGrpSpPr>
            <p:cNvPr id="12" name="Group 11"/>
            <p:cNvGrpSpPr/>
            <p:nvPr/>
          </p:nvGrpSpPr>
          <p:grpSpPr>
            <a:xfrm>
              <a:off x="1257300" y="1181100"/>
              <a:ext cx="6629400" cy="4495800"/>
              <a:chOff x="1257300" y="1181100"/>
              <a:chExt cx="6629400" cy="4495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1181100"/>
                <a:ext cx="6629400" cy="4495800"/>
              </a:xfrm>
              <a:prstGeom prst="rect">
                <a:avLst/>
              </a:prstGeom>
            </p:spPr>
          </p:pic>
          <p:cxnSp>
            <p:nvCxnSpPr>
              <p:cNvPr id="11" name="Straight Connector 10"/>
              <p:cNvCxnSpPr/>
              <p:nvPr/>
            </p:nvCxnSpPr>
            <p:spPr bwMode="auto">
              <a:xfrm>
                <a:off x="2394510" y="2246375"/>
                <a:ext cx="1828800"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sp>
          <p:nvSpPr>
            <p:cNvPr id="6" name="TextBox 5"/>
            <p:cNvSpPr txBox="1"/>
            <p:nvPr/>
          </p:nvSpPr>
          <p:spPr>
            <a:xfrm>
              <a:off x="5029200" y="1828800"/>
              <a:ext cx="2133600" cy="338554"/>
            </a:xfrm>
            <a:prstGeom prst="rect">
              <a:avLst/>
            </a:prstGeom>
            <a:noFill/>
          </p:spPr>
          <p:txBody>
            <a:bodyPr wrap="square" rtlCol="0">
              <a:spAutoFit/>
            </a:bodyPr>
            <a:lstStyle/>
            <a:p>
              <a:r>
                <a:rPr lang="en-US" dirty="0" smtClean="0">
                  <a:solidFill>
                    <a:schemeClr val="bg1">
                      <a:lumMod val="65000"/>
                    </a:schemeClr>
                  </a:solidFill>
                </a:rPr>
                <a:t>Outer Pad Plane</a:t>
              </a:r>
              <a:endParaRPr lang="en-US" dirty="0">
                <a:solidFill>
                  <a:schemeClr val="bg1">
                    <a:lumMod val="65000"/>
                  </a:schemeClr>
                </a:solidFill>
              </a:endParaRPr>
            </a:p>
          </p:txBody>
        </p:sp>
        <p:sp>
          <p:nvSpPr>
            <p:cNvPr id="7" name="TextBox 6"/>
            <p:cNvSpPr txBox="1"/>
            <p:nvPr/>
          </p:nvSpPr>
          <p:spPr>
            <a:xfrm>
              <a:off x="2416455" y="2328446"/>
              <a:ext cx="2133600" cy="338554"/>
            </a:xfrm>
            <a:prstGeom prst="rect">
              <a:avLst/>
            </a:prstGeom>
            <a:noFill/>
          </p:spPr>
          <p:txBody>
            <a:bodyPr wrap="square" rtlCol="0">
              <a:spAutoFit/>
            </a:bodyPr>
            <a:lstStyle/>
            <a:p>
              <a:r>
                <a:rPr lang="en-US" dirty="0" smtClean="0">
                  <a:solidFill>
                    <a:schemeClr val="bg1">
                      <a:lumMod val="65000"/>
                    </a:schemeClr>
                  </a:solidFill>
                </a:rPr>
                <a:t>Inner Pad Plane</a:t>
              </a:r>
              <a:endParaRPr lang="en-US" dirty="0">
                <a:solidFill>
                  <a:schemeClr val="bg1">
                    <a:lumMod val="65000"/>
                  </a:schemeClr>
                </a:solidFill>
              </a:endParaRPr>
            </a:p>
          </p:txBody>
        </p:sp>
        <p:sp>
          <p:nvSpPr>
            <p:cNvPr id="8" name="Arc 7"/>
            <p:cNvSpPr/>
            <p:nvPr/>
          </p:nvSpPr>
          <p:spPr bwMode="auto">
            <a:xfrm rot="12684674">
              <a:off x="4914578" y="1998077"/>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9" name="Arc 8"/>
            <p:cNvSpPr/>
            <p:nvPr/>
          </p:nvSpPr>
          <p:spPr bwMode="auto">
            <a:xfrm rot="12684674">
              <a:off x="2301833" y="2509365"/>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13" name="TextBox 12"/>
            <p:cNvSpPr txBox="1"/>
            <p:nvPr/>
          </p:nvSpPr>
          <p:spPr>
            <a:xfrm>
              <a:off x="5029844" y="2307778"/>
              <a:ext cx="2133600" cy="338554"/>
            </a:xfrm>
            <a:prstGeom prst="rect">
              <a:avLst/>
            </a:prstGeom>
            <a:noFill/>
          </p:spPr>
          <p:txBody>
            <a:bodyPr wrap="square" rtlCol="0">
              <a:spAutoFit/>
            </a:bodyPr>
            <a:lstStyle/>
            <a:p>
              <a:r>
                <a:rPr lang="en-US" dirty="0" smtClean="0">
                  <a:solidFill>
                    <a:schemeClr val="bg1">
                      <a:lumMod val="65000"/>
                    </a:schemeClr>
                  </a:solidFill>
                </a:rPr>
                <a:t>Fat Anode Wire</a:t>
              </a:r>
              <a:endParaRPr lang="en-US" dirty="0">
                <a:solidFill>
                  <a:schemeClr val="bg1">
                    <a:lumMod val="65000"/>
                  </a:schemeClr>
                </a:solidFill>
              </a:endParaRPr>
            </a:p>
          </p:txBody>
        </p:sp>
        <p:sp>
          <p:nvSpPr>
            <p:cNvPr id="14" name="Arc 13"/>
            <p:cNvSpPr/>
            <p:nvPr/>
          </p:nvSpPr>
          <p:spPr bwMode="auto">
            <a:xfrm rot="12684674">
              <a:off x="4915222" y="2477055"/>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15" name="TextBox 14"/>
            <p:cNvSpPr txBox="1"/>
            <p:nvPr/>
          </p:nvSpPr>
          <p:spPr>
            <a:xfrm>
              <a:off x="4785970" y="2804770"/>
              <a:ext cx="2133600" cy="338554"/>
            </a:xfrm>
            <a:prstGeom prst="rect">
              <a:avLst/>
            </a:prstGeom>
            <a:noFill/>
          </p:spPr>
          <p:txBody>
            <a:bodyPr wrap="square" rtlCol="0">
              <a:spAutoFit/>
            </a:bodyPr>
            <a:lstStyle/>
            <a:p>
              <a:r>
                <a:rPr lang="en-US" dirty="0" smtClean="0">
                  <a:solidFill>
                    <a:schemeClr val="bg1">
                      <a:lumMod val="65000"/>
                    </a:schemeClr>
                  </a:solidFill>
                </a:rPr>
                <a:t>20 </a:t>
              </a:r>
              <a:r>
                <a:rPr lang="en-US" dirty="0" smtClean="0">
                  <a:solidFill>
                    <a:schemeClr val="bg1">
                      <a:lumMod val="65000"/>
                    </a:schemeClr>
                  </a:solidFill>
                  <a:sym typeface="Symbol"/>
                </a:rPr>
                <a:t>m Anode wires</a:t>
              </a:r>
              <a:endParaRPr lang="en-US" dirty="0">
                <a:solidFill>
                  <a:schemeClr val="bg1">
                    <a:lumMod val="65000"/>
                  </a:schemeClr>
                </a:solidFill>
              </a:endParaRPr>
            </a:p>
          </p:txBody>
        </p:sp>
        <p:sp>
          <p:nvSpPr>
            <p:cNvPr id="16" name="Arc 15"/>
            <p:cNvSpPr/>
            <p:nvPr/>
          </p:nvSpPr>
          <p:spPr bwMode="auto">
            <a:xfrm rot="1190183">
              <a:off x="6651464" y="2771440"/>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18" name="TextBox 17"/>
            <p:cNvSpPr txBox="1"/>
            <p:nvPr/>
          </p:nvSpPr>
          <p:spPr>
            <a:xfrm>
              <a:off x="4879850" y="3575300"/>
              <a:ext cx="2133600" cy="338554"/>
            </a:xfrm>
            <a:prstGeom prst="rect">
              <a:avLst/>
            </a:prstGeom>
            <a:noFill/>
          </p:spPr>
          <p:txBody>
            <a:bodyPr wrap="square" rtlCol="0">
              <a:spAutoFit/>
            </a:bodyPr>
            <a:lstStyle/>
            <a:p>
              <a:r>
                <a:rPr lang="en-US" dirty="0" smtClean="0">
                  <a:solidFill>
                    <a:schemeClr val="bg1">
                      <a:lumMod val="65000"/>
                    </a:schemeClr>
                  </a:solidFill>
                </a:rPr>
                <a:t>Gated Grid wires</a:t>
              </a:r>
              <a:endParaRPr lang="en-US" dirty="0">
                <a:solidFill>
                  <a:schemeClr val="bg1">
                    <a:lumMod val="65000"/>
                  </a:schemeClr>
                </a:solidFill>
              </a:endParaRPr>
            </a:p>
          </p:txBody>
        </p:sp>
        <p:sp>
          <p:nvSpPr>
            <p:cNvPr id="19" name="Arc 18"/>
            <p:cNvSpPr/>
            <p:nvPr/>
          </p:nvSpPr>
          <p:spPr bwMode="auto">
            <a:xfrm rot="12684674">
              <a:off x="4839022" y="3773837"/>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20" name="TextBox 19"/>
            <p:cNvSpPr txBox="1"/>
            <p:nvPr/>
          </p:nvSpPr>
          <p:spPr>
            <a:xfrm>
              <a:off x="4884115" y="3301428"/>
              <a:ext cx="2133600" cy="338554"/>
            </a:xfrm>
            <a:prstGeom prst="rect">
              <a:avLst/>
            </a:prstGeom>
            <a:noFill/>
          </p:spPr>
          <p:txBody>
            <a:bodyPr wrap="square" rtlCol="0">
              <a:spAutoFit/>
            </a:bodyPr>
            <a:lstStyle/>
            <a:p>
              <a:r>
                <a:rPr lang="en-US" dirty="0" smtClean="0">
                  <a:solidFill>
                    <a:schemeClr val="bg1">
                      <a:lumMod val="65000"/>
                    </a:schemeClr>
                  </a:solidFill>
                </a:rPr>
                <a:t>Ground Grid wires</a:t>
              </a:r>
              <a:endParaRPr lang="en-US" dirty="0">
                <a:solidFill>
                  <a:schemeClr val="bg1">
                    <a:lumMod val="65000"/>
                  </a:schemeClr>
                </a:solidFill>
              </a:endParaRPr>
            </a:p>
          </p:txBody>
        </p:sp>
        <p:sp>
          <p:nvSpPr>
            <p:cNvPr id="21" name="Arc 20"/>
            <p:cNvSpPr/>
            <p:nvPr/>
          </p:nvSpPr>
          <p:spPr bwMode="auto">
            <a:xfrm rot="12684674">
              <a:off x="4846337" y="3295662"/>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22" name="TextBox 21"/>
            <p:cNvSpPr txBox="1"/>
            <p:nvPr/>
          </p:nvSpPr>
          <p:spPr>
            <a:xfrm>
              <a:off x="2882614" y="4705276"/>
              <a:ext cx="2133600" cy="338554"/>
            </a:xfrm>
            <a:prstGeom prst="rect">
              <a:avLst/>
            </a:prstGeom>
            <a:noFill/>
          </p:spPr>
          <p:txBody>
            <a:bodyPr wrap="square" rtlCol="0">
              <a:spAutoFit/>
            </a:bodyPr>
            <a:lstStyle/>
            <a:p>
              <a:r>
                <a:rPr lang="en-US" dirty="0" smtClean="0">
                  <a:solidFill>
                    <a:schemeClr val="bg1">
                      <a:lumMod val="65000"/>
                    </a:schemeClr>
                  </a:solidFill>
                </a:rPr>
                <a:t>Central Membrane</a:t>
              </a:r>
              <a:endParaRPr lang="en-US" dirty="0">
                <a:solidFill>
                  <a:schemeClr val="bg1">
                    <a:lumMod val="65000"/>
                  </a:schemeClr>
                </a:solidFill>
              </a:endParaRPr>
            </a:p>
          </p:txBody>
        </p:sp>
        <p:sp>
          <p:nvSpPr>
            <p:cNvPr id="23" name="Arc 22"/>
            <p:cNvSpPr/>
            <p:nvPr/>
          </p:nvSpPr>
          <p:spPr bwMode="auto">
            <a:xfrm rot="1190183">
              <a:off x="4731596" y="4692285"/>
              <a:ext cx="228600" cy="211723"/>
            </a:xfrm>
            <a:prstGeom prst="arc">
              <a:avLst>
                <a:gd name="adj1" fmla="val 16200000"/>
                <a:gd name="adj2" fmla="val 2634158"/>
              </a:avLst>
            </a:prstGeom>
            <a:noFill/>
            <a:ln w="19050" cap="flat" cmpd="sng" algn="ctr">
              <a:solidFill>
                <a:schemeClr val="accent2">
                  <a:lumMod val="40000"/>
                  <a:lumOff val="60000"/>
                </a:schemeClr>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grpSp>
    </p:spTree>
    <p:extLst>
      <p:ext uri="{BB962C8B-B14F-4D97-AF65-F5344CB8AC3E}">
        <p14:creationId xmlns:p14="http://schemas.microsoft.com/office/powerpoint/2010/main" val="205768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Geometry: No Wall</a:t>
            </a:r>
            <a:endParaRPr lang="en-US" dirty="0"/>
          </a:p>
        </p:txBody>
      </p:sp>
      <p:pic>
        <p:nvPicPr>
          <p:cNvPr id="2050" name="Picture 2" descr="http://www.usatlas.bnl.gov/%7Efisyak/star/Tpc/GL/TPC1170/IO/IB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60" y="3744094"/>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usatlas.bnl.gov/%7Efisyak/star/Tpc/GL/TPC1170/IO/flux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254" y="852830"/>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usatlas.bnl.gov/%7Efisyak/star/Tpc/GL/TPC1170/IO/Potential.gif"/>
          <p:cNvPicPr>
            <a:picLocks noChangeAspect="1" noChangeArrowheads="1"/>
          </p:cNvPicPr>
          <p:nvPr/>
        </p:nvPicPr>
        <p:blipFill rotWithShape="1">
          <a:blip r:embed="rId4">
            <a:extLst>
              <a:ext uri="{28A0092B-C50C-407E-A947-70E740481C1C}">
                <a14:useLocalDpi xmlns:a14="http://schemas.microsoft.com/office/drawing/2010/main" val="0"/>
              </a:ext>
            </a:extLst>
          </a:blip>
          <a:srcRect t="3809" r="-1504" b="3149"/>
          <a:stretch/>
        </p:blipFill>
        <p:spPr bwMode="auto">
          <a:xfrm>
            <a:off x="4571999" y="3455210"/>
            <a:ext cx="3867305" cy="339425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4629305" y="1082037"/>
            <a:ext cx="3810000" cy="2282343"/>
            <a:chOff x="4629305" y="1082037"/>
            <a:chExt cx="3810000" cy="2282343"/>
          </a:xfrm>
        </p:grpSpPr>
        <p:pic>
          <p:nvPicPr>
            <p:cNvPr id="2054" name="Picture 6" descr="http://www.usatlas.bnl.gov/%7Efisyak/star/Tpc/GL/TPC1170/IO/Cell.gif"/>
            <p:cNvPicPr>
              <a:picLocks noChangeAspect="1" noChangeArrowheads="1"/>
            </p:cNvPicPr>
            <p:nvPr/>
          </p:nvPicPr>
          <p:blipFill rotWithShape="1">
            <a:blip r:embed="rId5">
              <a:extLst>
                <a:ext uri="{28A0092B-C50C-407E-A947-70E740481C1C}">
                  <a14:useLocalDpi xmlns:a14="http://schemas.microsoft.com/office/drawing/2010/main" val="0"/>
                </a:ext>
              </a:extLst>
            </a:blip>
            <a:srcRect t="6102" b="5479"/>
            <a:stretch/>
          </p:blipFill>
          <p:spPr bwMode="auto">
            <a:xfrm>
              <a:off x="4629305" y="1082037"/>
              <a:ext cx="3810000" cy="228234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bwMode="auto">
            <a:xfrm>
              <a:off x="4648200" y="1143000"/>
              <a:ext cx="1828800"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sp>
        <p:nvSpPr>
          <p:cNvPr id="6" name="TextBox 5"/>
          <p:cNvSpPr txBox="1"/>
          <p:nvPr/>
        </p:nvSpPr>
        <p:spPr>
          <a:xfrm>
            <a:off x="4938370" y="1143000"/>
            <a:ext cx="1295400" cy="338554"/>
          </a:xfrm>
          <a:prstGeom prst="rect">
            <a:avLst/>
          </a:prstGeom>
          <a:noFill/>
        </p:spPr>
        <p:txBody>
          <a:bodyPr wrap="square" rtlCol="0">
            <a:spAutoFit/>
          </a:bodyPr>
          <a:lstStyle/>
          <a:p>
            <a:r>
              <a:rPr lang="en-US" dirty="0" smtClean="0"/>
              <a:t>Geometry</a:t>
            </a:r>
            <a:endParaRPr lang="en-US" dirty="0"/>
          </a:p>
        </p:txBody>
      </p:sp>
      <p:sp>
        <p:nvSpPr>
          <p:cNvPr id="12" name="TextBox 11"/>
          <p:cNvSpPr txBox="1"/>
          <p:nvPr/>
        </p:nvSpPr>
        <p:spPr>
          <a:xfrm>
            <a:off x="4944470" y="4808306"/>
            <a:ext cx="2215900" cy="338554"/>
          </a:xfrm>
          <a:prstGeom prst="rect">
            <a:avLst/>
          </a:prstGeom>
          <a:noFill/>
        </p:spPr>
        <p:txBody>
          <a:bodyPr wrap="square" rtlCol="0">
            <a:spAutoFit/>
          </a:bodyPr>
          <a:lstStyle/>
          <a:p>
            <a:r>
              <a:rPr lang="en-US" dirty="0" smtClean="0"/>
              <a:t>Equipotential Lines</a:t>
            </a:r>
            <a:endParaRPr lang="en-US" dirty="0"/>
          </a:p>
        </p:txBody>
      </p:sp>
      <p:sp>
        <p:nvSpPr>
          <p:cNvPr id="13" name="TextBox 12"/>
          <p:cNvSpPr txBox="1"/>
          <p:nvPr/>
        </p:nvSpPr>
        <p:spPr>
          <a:xfrm>
            <a:off x="816255" y="4800600"/>
            <a:ext cx="1774545" cy="1077218"/>
          </a:xfrm>
          <a:prstGeom prst="rect">
            <a:avLst/>
          </a:prstGeom>
          <a:noFill/>
        </p:spPr>
        <p:txBody>
          <a:bodyPr wrap="square" rtlCol="0">
            <a:spAutoFit/>
          </a:bodyPr>
          <a:lstStyle/>
          <a:p>
            <a:r>
              <a:rPr lang="en-US" dirty="0" smtClean="0"/>
              <a:t>Ion Flux</a:t>
            </a:r>
          </a:p>
          <a:p>
            <a:endParaRPr lang="en-US" dirty="0" smtClean="0"/>
          </a:p>
          <a:p>
            <a:pPr>
              <a:spcBef>
                <a:spcPts val="0"/>
              </a:spcBef>
            </a:pPr>
            <a:r>
              <a:rPr lang="en-US" dirty="0" smtClean="0"/>
              <a:t>1 e</a:t>
            </a:r>
            <a:r>
              <a:rPr lang="en-US" baseline="30000" dirty="0" smtClean="0"/>
              <a:t>-</a:t>
            </a:r>
            <a:r>
              <a:rPr lang="en-US" dirty="0"/>
              <a:t>/</a:t>
            </a:r>
            <a:r>
              <a:rPr lang="en-US" dirty="0" smtClean="0"/>
              <a:t>cm in,</a:t>
            </a:r>
          </a:p>
          <a:p>
            <a:pPr>
              <a:spcBef>
                <a:spcPts val="0"/>
              </a:spcBef>
            </a:pPr>
            <a:r>
              <a:rPr lang="en-US" dirty="0" smtClean="0"/>
              <a:t>~10 ions/cm out</a:t>
            </a:r>
            <a:endParaRPr lang="en-US" dirty="0"/>
          </a:p>
        </p:txBody>
      </p:sp>
      <p:sp>
        <p:nvSpPr>
          <p:cNvPr id="14" name="TextBox 13"/>
          <p:cNvSpPr txBox="1"/>
          <p:nvPr/>
        </p:nvSpPr>
        <p:spPr>
          <a:xfrm>
            <a:off x="762000" y="2863290"/>
            <a:ext cx="1295400" cy="338554"/>
          </a:xfrm>
          <a:prstGeom prst="rect">
            <a:avLst/>
          </a:prstGeom>
          <a:noFill/>
        </p:spPr>
        <p:txBody>
          <a:bodyPr wrap="square" rtlCol="0">
            <a:spAutoFit/>
          </a:bodyPr>
          <a:lstStyle/>
          <a:p>
            <a:r>
              <a:rPr lang="en-US" dirty="0" smtClean="0"/>
              <a:t>Grid Leak</a:t>
            </a:r>
            <a:endParaRPr lang="en-US" dirty="0"/>
          </a:p>
        </p:txBody>
      </p:sp>
      <p:cxnSp>
        <p:nvCxnSpPr>
          <p:cNvPr id="8" name="Straight Arrow Connector 7"/>
          <p:cNvCxnSpPr/>
          <p:nvPr/>
        </p:nvCxnSpPr>
        <p:spPr bwMode="auto">
          <a:xfrm>
            <a:off x="1115873" y="3201844"/>
            <a:ext cx="789127"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32472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-230 volts on outside of wall</a:t>
            </a:r>
            <a:endParaRPr lang="en-US" dirty="0"/>
          </a:p>
        </p:txBody>
      </p:sp>
      <p:pic>
        <p:nvPicPr>
          <p:cNvPr id="3074" name="Picture 2" descr="http://www.usatlas.bnl.gov/%7Efisyak/star/Tpc/GL/iTPC_3x125mkm_JT_091715_230V/IB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75" y="3736165"/>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usatlas.bnl.gov/%7Efisyak/star/Tpc/GL/iTPC_3x125mkm_JT_091715_230V/flux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43" y="860145"/>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usatlas.bnl.gov/%7Efisyak/star/Tpc/GL/iTPC_3x125mkm_JT_091715_230V/Potential.gif"/>
          <p:cNvPicPr>
            <a:picLocks noChangeAspect="1" noChangeArrowheads="1"/>
          </p:cNvPicPr>
          <p:nvPr/>
        </p:nvPicPr>
        <p:blipFill rotWithShape="1">
          <a:blip r:embed="rId4">
            <a:extLst>
              <a:ext uri="{28A0092B-C50C-407E-A947-70E740481C1C}">
                <a14:useLocalDpi xmlns:a14="http://schemas.microsoft.com/office/drawing/2010/main" val="0"/>
              </a:ext>
            </a:extLst>
          </a:blip>
          <a:srcRect t="3676" b="2680"/>
          <a:stretch/>
        </p:blipFill>
        <p:spPr bwMode="auto">
          <a:xfrm>
            <a:off x="4578100" y="3441802"/>
            <a:ext cx="3810000" cy="341619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4572000" y="1094006"/>
            <a:ext cx="3810000" cy="2363039"/>
            <a:chOff x="4572000" y="1094006"/>
            <a:chExt cx="3810000" cy="2363039"/>
          </a:xfrm>
        </p:grpSpPr>
        <p:pic>
          <p:nvPicPr>
            <p:cNvPr id="3080" name="Picture 8" descr="http://www.usatlas.bnl.gov/%7Efisyak/star/Tpc/GL/iTPC_3x125mkm_JT_091715_230V/Cell.gif"/>
            <p:cNvPicPr>
              <a:picLocks noChangeAspect="1" noChangeArrowheads="1"/>
            </p:cNvPicPr>
            <p:nvPr/>
          </p:nvPicPr>
          <p:blipFill rotWithShape="1">
            <a:blip r:embed="rId5">
              <a:extLst>
                <a:ext uri="{28A0092B-C50C-407E-A947-70E740481C1C}">
                  <a14:useLocalDpi xmlns:a14="http://schemas.microsoft.com/office/drawing/2010/main" val="0"/>
                </a:ext>
              </a:extLst>
            </a:blip>
            <a:srcRect t="8455"/>
            <a:stretch/>
          </p:blipFill>
          <p:spPr bwMode="auto">
            <a:xfrm>
              <a:off x="4572000" y="1094006"/>
              <a:ext cx="3810000" cy="236303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bwMode="auto">
            <a:xfrm>
              <a:off x="5021885" y="1494740"/>
              <a:ext cx="1249675"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250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-690 Volts on outside of wall</a:t>
            </a:r>
            <a:endParaRPr lang="en-US" dirty="0"/>
          </a:p>
        </p:txBody>
      </p:sp>
      <p:pic>
        <p:nvPicPr>
          <p:cNvPr id="1026" name="Picture 2" descr="http://www.usatlas.bnl.gov/%7Efisyak/star/Tpc/GL/iTPC_3x125mkm_JT_091715_690V/IB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640" y="3734487"/>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usatlas.bnl.gov/%7Efisyak/star/Tpc/GL/iTPC_3x125mkm_JT_091715_690V/flux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25" y="859460"/>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usatlas.bnl.gov/%7Efisyak/star/Tpc/GL/iTPC_3x125mkm_JT_091715_690V/Potential.gif"/>
          <p:cNvPicPr>
            <a:picLocks noChangeAspect="1" noChangeArrowheads="1"/>
          </p:cNvPicPr>
          <p:nvPr/>
        </p:nvPicPr>
        <p:blipFill rotWithShape="1">
          <a:blip r:embed="rId4">
            <a:extLst>
              <a:ext uri="{28A0092B-C50C-407E-A947-70E740481C1C}">
                <a14:useLocalDpi xmlns:a14="http://schemas.microsoft.com/office/drawing/2010/main" val="0"/>
              </a:ext>
            </a:extLst>
          </a:blip>
          <a:srcRect t="2646" b="2907"/>
          <a:stretch/>
        </p:blipFill>
        <p:spPr bwMode="auto">
          <a:xfrm>
            <a:off x="4572000" y="3409490"/>
            <a:ext cx="3810000" cy="344546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4572000" y="1089960"/>
            <a:ext cx="3810000" cy="2371953"/>
            <a:chOff x="4572000" y="1089960"/>
            <a:chExt cx="3810000" cy="2371953"/>
          </a:xfrm>
        </p:grpSpPr>
        <p:pic>
          <p:nvPicPr>
            <p:cNvPr id="1032" name="Picture 8" descr="http://www.usatlas.bnl.gov/%7Efisyak/star/Tpc/GL/iTPC_3x125mkm_JT_091715_690V/Cell.gif"/>
            <p:cNvPicPr>
              <a:picLocks noChangeAspect="1" noChangeArrowheads="1"/>
            </p:cNvPicPr>
            <p:nvPr/>
          </p:nvPicPr>
          <p:blipFill rotWithShape="1">
            <a:blip r:embed="rId5">
              <a:extLst>
                <a:ext uri="{28A0092B-C50C-407E-A947-70E740481C1C}">
                  <a14:useLocalDpi xmlns:a14="http://schemas.microsoft.com/office/drawing/2010/main" val="0"/>
                </a:ext>
              </a:extLst>
            </a:blip>
            <a:srcRect t="8109"/>
            <a:stretch/>
          </p:blipFill>
          <p:spPr bwMode="auto">
            <a:xfrm>
              <a:off x="4572000" y="1089960"/>
              <a:ext cx="3810000" cy="237195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bwMode="auto">
            <a:xfrm>
              <a:off x="5021885" y="1494740"/>
              <a:ext cx="1249675"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723367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1: Conclusions</a:t>
            </a:r>
            <a:endParaRPr lang="en-US" dirty="0"/>
          </a:p>
        </p:txBody>
      </p:sp>
      <p:sp>
        <p:nvSpPr>
          <p:cNvPr id="3" name="Content Placeholder 2"/>
          <p:cNvSpPr>
            <a:spLocks noGrp="1"/>
          </p:cNvSpPr>
          <p:nvPr>
            <p:ph idx="1"/>
          </p:nvPr>
        </p:nvSpPr>
        <p:spPr>
          <a:xfrm>
            <a:off x="838200" y="1458913"/>
            <a:ext cx="7800976" cy="4243387"/>
          </a:xfrm>
        </p:spPr>
        <p:txBody>
          <a:bodyPr/>
          <a:lstStyle/>
          <a:p>
            <a:r>
              <a:rPr lang="en-US" dirty="0" smtClean="0"/>
              <a:t>A Biased wall will work</a:t>
            </a:r>
          </a:p>
          <a:p>
            <a:r>
              <a:rPr lang="en-US" dirty="0"/>
              <a:t>Order of magnitude decrease of Ion Flux can be achieved</a:t>
            </a:r>
          </a:p>
          <a:p>
            <a:r>
              <a:rPr lang="en-US" dirty="0" smtClean="0"/>
              <a:t>~700 volts required to do a good job</a:t>
            </a:r>
          </a:p>
          <a:p>
            <a:r>
              <a:rPr lang="en-US" dirty="0" smtClean="0"/>
              <a:t>Note that equipotential lines (lower right panels) guide the ions to the wall</a:t>
            </a:r>
          </a:p>
          <a:p>
            <a:r>
              <a:rPr lang="en-US" dirty="0" smtClean="0"/>
              <a:t>Mechanical Engineering is achievable</a:t>
            </a:r>
          </a:p>
          <a:p>
            <a:pPr lvl="1"/>
            <a:r>
              <a:rPr lang="en-US" dirty="0" smtClean="0"/>
              <a:t>Requires 0.070” deep notch in top and bottom of inner sector so 1/16” G10 wall can be glued or screwed in place</a:t>
            </a:r>
          </a:p>
          <a:p>
            <a:pPr lvl="1"/>
            <a:r>
              <a:rPr lang="en-US" dirty="0" smtClean="0"/>
              <a:t>Requires modest change in routing of Pad Plane, perhaps want to redesign ground plane on Pad Plane to reflect new routing pattern</a:t>
            </a:r>
          </a:p>
          <a:p>
            <a:pPr lvl="1"/>
            <a:r>
              <a:rPr lang="en-US" dirty="0" smtClean="0"/>
              <a:t>One bias connector available on inner sector, have to run cable down existing groove on side (under pulser and GG boards)</a:t>
            </a:r>
          </a:p>
          <a:p>
            <a:pPr lvl="1"/>
            <a:r>
              <a:rPr lang="en-US" dirty="0" smtClean="0"/>
              <a:t>Need to route bias cable around the corner of the sector to access wall</a:t>
            </a:r>
          </a:p>
          <a:p>
            <a:pPr lvl="1"/>
            <a:r>
              <a:rPr lang="en-US" dirty="0" smtClean="0"/>
              <a:t>Want to do this on both top and bottom of Inner Sector (grid leak in both places)</a:t>
            </a:r>
          </a:p>
        </p:txBody>
      </p:sp>
    </p:spTree>
    <p:extLst>
      <p:ext uri="{BB962C8B-B14F-4D97-AF65-F5344CB8AC3E}">
        <p14:creationId xmlns:p14="http://schemas.microsoft.com/office/powerpoint/2010/main" val="1564169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Proposal 2 to close the “Grid Leak”</a:t>
            </a:r>
            <a:endParaRPr lang="en-US"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l="34081" t="1961" r="26136" b="8333"/>
          <a:stretch/>
        </p:blipFill>
        <p:spPr>
          <a:xfrm>
            <a:off x="1051665" y="1066800"/>
            <a:ext cx="7033608" cy="4252166"/>
          </a:xfrm>
          <a:prstGeom prst="rect">
            <a:avLst/>
          </a:prstGeom>
        </p:spPr>
      </p:pic>
      <p:grpSp>
        <p:nvGrpSpPr>
          <p:cNvPr id="56" name="Group 55"/>
          <p:cNvGrpSpPr/>
          <p:nvPr/>
        </p:nvGrpSpPr>
        <p:grpSpPr>
          <a:xfrm>
            <a:off x="3048000" y="1107390"/>
            <a:ext cx="1150062" cy="338014"/>
            <a:chOff x="3048000" y="898502"/>
            <a:chExt cx="1150062" cy="338014"/>
          </a:xfrm>
        </p:grpSpPr>
        <p:sp>
          <p:nvSpPr>
            <p:cNvPr id="40" name="TextBox 39"/>
            <p:cNvSpPr txBox="1"/>
            <p:nvPr/>
          </p:nvSpPr>
          <p:spPr>
            <a:xfrm>
              <a:off x="3658586" y="898502"/>
              <a:ext cx="539476" cy="184666"/>
            </a:xfrm>
            <a:prstGeom prst="rect">
              <a:avLst/>
            </a:prstGeom>
            <a:noFill/>
          </p:spPr>
          <p:txBody>
            <a:bodyPr wrap="square" rtlCol="0">
              <a:spAutoFit/>
            </a:bodyPr>
            <a:lstStyle/>
            <a:p>
              <a:r>
                <a:rPr lang="en-US" sz="600" dirty="0" smtClean="0"/>
                <a:t>1.8           </a:t>
              </a:r>
              <a:endParaRPr lang="en-US" sz="600" dirty="0"/>
            </a:p>
          </p:txBody>
        </p:sp>
        <p:sp>
          <p:nvSpPr>
            <p:cNvPr id="41" name="TextBox 40"/>
            <p:cNvSpPr txBox="1"/>
            <p:nvPr/>
          </p:nvSpPr>
          <p:spPr>
            <a:xfrm>
              <a:off x="3809747" y="1051850"/>
              <a:ext cx="381000" cy="184666"/>
            </a:xfrm>
            <a:prstGeom prst="rect">
              <a:avLst/>
            </a:prstGeom>
            <a:noFill/>
          </p:spPr>
          <p:txBody>
            <a:bodyPr wrap="square" rtlCol="0">
              <a:spAutoFit/>
            </a:bodyPr>
            <a:lstStyle/>
            <a:p>
              <a:r>
                <a:rPr lang="en-US" sz="600" dirty="0" smtClean="0"/>
                <a:t>2.5</a:t>
              </a:r>
              <a:endParaRPr lang="en-US" sz="600" dirty="0"/>
            </a:p>
          </p:txBody>
        </p:sp>
        <p:cxnSp>
          <p:nvCxnSpPr>
            <p:cNvPr id="20" name="Straight Connector 19"/>
            <p:cNvCxnSpPr/>
            <p:nvPr/>
          </p:nvCxnSpPr>
          <p:spPr bwMode="auto">
            <a:xfrm>
              <a:off x="4022692" y="1066800"/>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a:off x="3874595" y="914400"/>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a:off x="3733800" y="914400"/>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a:off x="3048000" y="1060312"/>
              <a:ext cx="0" cy="158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Arrow Connector 24"/>
            <p:cNvCxnSpPr/>
            <p:nvPr/>
          </p:nvCxnSpPr>
          <p:spPr bwMode="auto">
            <a:xfrm>
              <a:off x="3581400" y="990600"/>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26" name="Straight Arrow Connector 25"/>
            <p:cNvCxnSpPr/>
            <p:nvPr/>
          </p:nvCxnSpPr>
          <p:spPr bwMode="auto">
            <a:xfrm>
              <a:off x="3048000" y="1112016"/>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31" name="Straight Arrow Connector 30"/>
            <p:cNvCxnSpPr/>
            <p:nvPr/>
          </p:nvCxnSpPr>
          <p:spPr bwMode="auto">
            <a:xfrm>
              <a:off x="3581400" y="1112016"/>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32" name="Straight Arrow Connector 31"/>
            <p:cNvCxnSpPr/>
            <p:nvPr/>
          </p:nvCxnSpPr>
          <p:spPr bwMode="auto">
            <a:xfrm>
              <a:off x="3885441" y="990600"/>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36" name="Straight Arrow Connector 35"/>
            <p:cNvCxnSpPr/>
            <p:nvPr/>
          </p:nvCxnSpPr>
          <p:spPr bwMode="auto">
            <a:xfrm>
              <a:off x="3764895" y="1143000"/>
              <a:ext cx="113484"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38" name="Straight Arrow Connector 37"/>
            <p:cNvCxnSpPr/>
            <p:nvPr/>
          </p:nvCxnSpPr>
          <p:spPr bwMode="auto">
            <a:xfrm>
              <a:off x="4026436" y="1143000"/>
              <a:ext cx="113484"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39" name="TextBox 38"/>
            <p:cNvSpPr txBox="1"/>
            <p:nvPr/>
          </p:nvSpPr>
          <p:spPr>
            <a:xfrm>
              <a:off x="3200400" y="999993"/>
              <a:ext cx="457200" cy="215444"/>
            </a:xfrm>
            <a:prstGeom prst="rect">
              <a:avLst/>
            </a:prstGeom>
            <a:noFill/>
          </p:spPr>
          <p:txBody>
            <a:bodyPr wrap="square" rtlCol="0">
              <a:spAutoFit/>
            </a:bodyPr>
            <a:lstStyle/>
            <a:p>
              <a:r>
                <a:rPr lang="en-US" sz="800" dirty="0" smtClean="0"/>
                <a:t>11.7</a:t>
              </a:r>
              <a:endParaRPr lang="en-US" sz="800" dirty="0"/>
            </a:p>
          </p:txBody>
        </p:sp>
      </p:grpSp>
      <p:sp>
        <p:nvSpPr>
          <p:cNvPr id="66" name="TextBox 65"/>
          <p:cNvSpPr txBox="1"/>
          <p:nvPr/>
        </p:nvSpPr>
        <p:spPr>
          <a:xfrm>
            <a:off x="4068846" y="2557262"/>
            <a:ext cx="593984" cy="184666"/>
          </a:xfrm>
          <a:prstGeom prst="rect">
            <a:avLst/>
          </a:prstGeom>
          <a:noFill/>
        </p:spPr>
        <p:txBody>
          <a:bodyPr wrap="square" rtlCol="0">
            <a:spAutoFit/>
          </a:bodyPr>
          <a:lstStyle/>
          <a:p>
            <a:r>
              <a:rPr lang="en-US" sz="600" dirty="0" smtClean="0"/>
              <a:t>0.0 Volts</a:t>
            </a:r>
            <a:endParaRPr lang="en-US" sz="600" dirty="0"/>
          </a:p>
        </p:txBody>
      </p:sp>
      <p:cxnSp>
        <p:nvCxnSpPr>
          <p:cNvPr id="69" name="Straight Arrow Connector 68"/>
          <p:cNvCxnSpPr/>
          <p:nvPr/>
        </p:nvCxnSpPr>
        <p:spPr bwMode="auto">
          <a:xfrm>
            <a:off x="3946550" y="2652105"/>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46" name="TextBox 45"/>
          <p:cNvSpPr txBox="1"/>
          <p:nvPr/>
        </p:nvSpPr>
        <p:spPr>
          <a:xfrm>
            <a:off x="6340216" y="1598928"/>
            <a:ext cx="593984" cy="184666"/>
          </a:xfrm>
          <a:prstGeom prst="rect">
            <a:avLst/>
          </a:prstGeom>
          <a:noFill/>
        </p:spPr>
        <p:txBody>
          <a:bodyPr wrap="square" rtlCol="0">
            <a:spAutoFit/>
          </a:bodyPr>
          <a:lstStyle/>
          <a:p>
            <a:r>
              <a:rPr lang="en-US" sz="600" dirty="0" smtClean="0"/>
              <a:t>-115 Volts</a:t>
            </a:r>
            <a:endParaRPr lang="en-US" sz="600" dirty="0"/>
          </a:p>
        </p:txBody>
      </p:sp>
      <p:cxnSp>
        <p:nvCxnSpPr>
          <p:cNvPr id="47" name="Straight Arrow Connector 46"/>
          <p:cNvCxnSpPr/>
          <p:nvPr/>
        </p:nvCxnSpPr>
        <p:spPr bwMode="auto">
          <a:xfrm>
            <a:off x="6012485" y="1584298"/>
            <a:ext cx="350520" cy="8752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49" name="TextBox 48"/>
          <p:cNvSpPr txBox="1"/>
          <p:nvPr/>
        </p:nvSpPr>
        <p:spPr>
          <a:xfrm>
            <a:off x="6394471" y="1911087"/>
            <a:ext cx="593984" cy="184666"/>
          </a:xfrm>
          <a:prstGeom prst="rect">
            <a:avLst/>
          </a:prstGeom>
          <a:noFill/>
        </p:spPr>
        <p:txBody>
          <a:bodyPr wrap="square" rtlCol="0">
            <a:spAutoFit/>
          </a:bodyPr>
          <a:lstStyle/>
          <a:p>
            <a:r>
              <a:rPr lang="en-US" sz="600" dirty="0" smtClean="0"/>
              <a:t>0.0 Volts</a:t>
            </a:r>
            <a:endParaRPr lang="en-US" sz="600" dirty="0"/>
          </a:p>
        </p:txBody>
      </p:sp>
      <p:cxnSp>
        <p:nvCxnSpPr>
          <p:cNvPr id="50" name="Straight Arrow Connector 49"/>
          <p:cNvCxnSpPr/>
          <p:nvPr/>
        </p:nvCxnSpPr>
        <p:spPr bwMode="auto">
          <a:xfrm flipV="1">
            <a:off x="6019800" y="2005930"/>
            <a:ext cx="350520" cy="11176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51" name="TextBox 50"/>
          <p:cNvSpPr txBox="1"/>
          <p:nvPr/>
        </p:nvSpPr>
        <p:spPr>
          <a:xfrm>
            <a:off x="7239000" y="2234738"/>
            <a:ext cx="684814" cy="184666"/>
          </a:xfrm>
          <a:prstGeom prst="rect">
            <a:avLst/>
          </a:prstGeom>
          <a:noFill/>
        </p:spPr>
        <p:txBody>
          <a:bodyPr wrap="square" rtlCol="0">
            <a:spAutoFit/>
          </a:bodyPr>
          <a:lstStyle/>
          <a:p>
            <a:r>
              <a:rPr lang="en-US" sz="600" dirty="0" smtClean="0"/>
              <a:t>+1170  Volts</a:t>
            </a:r>
            <a:endParaRPr lang="en-US" sz="600" dirty="0"/>
          </a:p>
        </p:txBody>
      </p:sp>
      <p:cxnSp>
        <p:nvCxnSpPr>
          <p:cNvPr id="52" name="Straight Arrow Connector 51"/>
          <p:cNvCxnSpPr/>
          <p:nvPr/>
        </p:nvCxnSpPr>
        <p:spPr bwMode="auto">
          <a:xfrm flipV="1">
            <a:off x="6901890" y="2322266"/>
            <a:ext cx="350520" cy="11176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13" name="Rectangle 12"/>
          <p:cNvSpPr/>
          <p:nvPr/>
        </p:nvSpPr>
        <p:spPr bwMode="auto">
          <a:xfrm>
            <a:off x="3752698" y="1872691"/>
            <a:ext cx="140058" cy="1555037"/>
          </a:xfrm>
          <a:prstGeom prst="rect">
            <a:avLst/>
          </a:prstGeom>
          <a:solidFill>
            <a:srgbClr val="008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63" name="Rectangle 62"/>
          <p:cNvSpPr/>
          <p:nvPr/>
        </p:nvSpPr>
        <p:spPr bwMode="auto">
          <a:xfrm>
            <a:off x="3460090" y="1872691"/>
            <a:ext cx="135181" cy="1547722"/>
          </a:xfrm>
          <a:prstGeom prst="rect">
            <a:avLst/>
          </a:prstGeom>
          <a:solidFill>
            <a:srgbClr val="008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cxnSp>
        <p:nvCxnSpPr>
          <p:cNvPr id="15" name="Straight Connector 14"/>
          <p:cNvCxnSpPr/>
          <p:nvPr/>
        </p:nvCxnSpPr>
        <p:spPr bwMode="auto">
          <a:xfrm>
            <a:off x="2951944" y="1865376"/>
            <a:ext cx="65140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17" name="Group 16"/>
          <p:cNvGrpSpPr/>
          <p:nvPr/>
        </p:nvGrpSpPr>
        <p:grpSpPr>
          <a:xfrm>
            <a:off x="2819400" y="1644134"/>
            <a:ext cx="425852" cy="184666"/>
            <a:chOff x="3079095" y="1644134"/>
            <a:chExt cx="425852" cy="184666"/>
          </a:xfrm>
        </p:grpSpPr>
        <p:sp>
          <p:nvSpPr>
            <p:cNvPr id="78" name="TextBox 77"/>
            <p:cNvSpPr txBox="1"/>
            <p:nvPr/>
          </p:nvSpPr>
          <p:spPr>
            <a:xfrm>
              <a:off x="3123947" y="1644134"/>
              <a:ext cx="381000" cy="184666"/>
            </a:xfrm>
            <a:prstGeom prst="rect">
              <a:avLst/>
            </a:prstGeom>
            <a:noFill/>
          </p:spPr>
          <p:txBody>
            <a:bodyPr wrap="square" rtlCol="0">
              <a:spAutoFit/>
            </a:bodyPr>
            <a:lstStyle/>
            <a:p>
              <a:r>
                <a:rPr lang="en-US" sz="600" dirty="0" smtClean="0"/>
                <a:t>2.0</a:t>
              </a:r>
              <a:endParaRPr lang="en-US" sz="600" dirty="0"/>
            </a:p>
          </p:txBody>
        </p:sp>
        <p:cxnSp>
          <p:nvCxnSpPr>
            <p:cNvPr id="79" name="Straight Connector 78"/>
            <p:cNvCxnSpPr/>
            <p:nvPr/>
          </p:nvCxnSpPr>
          <p:spPr bwMode="auto">
            <a:xfrm>
              <a:off x="3336892" y="1659084"/>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7" name="Straight Arrow Connector 86"/>
            <p:cNvCxnSpPr/>
            <p:nvPr/>
          </p:nvCxnSpPr>
          <p:spPr bwMode="auto">
            <a:xfrm>
              <a:off x="3079095" y="1735284"/>
              <a:ext cx="113484"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88" name="Straight Arrow Connector 87"/>
            <p:cNvCxnSpPr/>
            <p:nvPr/>
          </p:nvCxnSpPr>
          <p:spPr bwMode="auto">
            <a:xfrm>
              <a:off x="3340636" y="1735284"/>
              <a:ext cx="113484"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90" name="Straight Connector 89"/>
            <p:cNvCxnSpPr/>
            <p:nvPr/>
          </p:nvCxnSpPr>
          <p:spPr bwMode="auto">
            <a:xfrm>
              <a:off x="3193085" y="1660943"/>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91" name="Straight Arrow Connector 90"/>
          <p:cNvCxnSpPr/>
          <p:nvPr/>
        </p:nvCxnSpPr>
        <p:spPr bwMode="auto">
          <a:xfrm>
            <a:off x="3215030" y="3007103"/>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sp>
        <p:nvSpPr>
          <p:cNvPr id="92" name="TextBox 91"/>
          <p:cNvSpPr txBox="1"/>
          <p:nvPr/>
        </p:nvSpPr>
        <p:spPr>
          <a:xfrm>
            <a:off x="2750515" y="2916317"/>
            <a:ext cx="593984" cy="184666"/>
          </a:xfrm>
          <a:prstGeom prst="rect">
            <a:avLst/>
          </a:prstGeom>
          <a:noFill/>
        </p:spPr>
        <p:txBody>
          <a:bodyPr wrap="square" rtlCol="0">
            <a:spAutoFit/>
          </a:bodyPr>
          <a:lstStyle/>
          <a:p>
            <a:r>
              <a:rPr lang="en-US" sz="600" dirty="0" smtClean="0"/>
              <a:t>0.0 Volts</a:t>
            </a:r>
            <a:endParaRPr lang="en-US" sz="600" dirty="0"/>
          </a:p>
        </p:txBody>
      </p:sp>
      <p:cxnSp>
        <p:nvCxnSpPr>
          <p:cNvPr id="42" name="Straight Connector 41"/>
          <p:cNvCxnSpPr/>
          <p:nvPr/>
        </p:nvCxnSpPr>
        <p:spPr bwMode="auto">
          <a:xfrm>
            <a:off x="3760883" y="1868425"/>
            <a:ext cx="379037"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43" name="Group 42"/>
          <p:cNvGrpSpPr/>
          <p:nvPr/>
        </p:nvGrpSpPr>
        <p:grpSpPr>
          <a:xfrm>
            <a:off x="3892553" y="1644134"/>
            <a:ext cx="425852" cy="184666"/>
            <a:chOff x="3079095" y="1644134"/>
            <a:chExt cx="425852" cy="184666"/>
          </a:xfrm>
        </p:grpSpPr>
        <p:sp>
          <p:nvSpPr>
            <p:cNvPr id="44" name="TextBox 43"/>
            <p:cNvSpPr txBox="1"/>
            <p:nvPr/>
          </p:nvSpPr>
          <p:spPr>
            <a:xfrm>
              <a:off x="3123947" y="1644134"/>
              <a:ext cx="381000" cy="184666"/>
            </a:xfrm>
            <a:prstGeom prst="rect">
              <a:avLst/>
            </a:prstGeom>
            <a:noFill/>
          </p:spPr>
          <p:txBody>
            <a:bodyPr wrap="square" rtlCol="0">
              <a:spAutoFit/>
            </a:bodyPr>
            <a:lstStyle/>
            <a:p>
              <a:r>
                <a:rPr lang="en-US" sz="600" dirty="0" smtClean="0"/>
                <a:t>2.0</a:t>
              </a:r>
              <a:endParaRPr lang="en-US" sz="600" dirty="0"/>
            </a:p>
          </p:txBody>
        </p:sp>
        <p:cxnSp>
          <p:nvCxnSpPr>
            <p:cNvPr id="45" name="Straight Connector 44"/>
            <p:cNvCxnSpPr/>
            <p:nvPr/>
          </p:nvCxnSpPr>
          <p:spPr bwMode="auto">
            <a:xfrm>
              <a:off x="3336892" y="1659084"/>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Arrow Connector 47"/>
            <p:cNvCxnSpPr/>
            <p:nvPr/>
          </p:nvCxnSpPr>
          <p:spPr bwMode="auto">
            <a:xfrm>
              <a:off x="3079095" y="1735284"/>
              <a:ext cx="113484"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53" name="Straight Arrow Connector 52"/>
            <p:cNvCxnSpPr/>
            <p:nvPr/>
          </p:nvCxnSpPr>
          <p:spPr bwMode="auto">
            <a:xfrm>
              <a:off x="3340636" y="1735284"/>
              <a:ext cx="113484"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54" name="Straight Connector 53"/>
            <p:cNvCxnSpPr/>
            <p:nvPr/>
          </p:nvCxnSpPr>
          <p:spPr bwMode="auto">
            <a:xfrm>
              <a:off x="3193085" y="1660943"/>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33174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172450" cy="534988"/>
          </a:xfrm>
        </p:spPr>
        <p:txBody>
          <a:bodyPr/>
          <a:lstStyle/>
          <a:p>
            <a:r>
              <a:rPr lang="en-US" dirty="0" smtClean="0"/>
              <a:t>Grounded fingers between the grids: </a:t>
            </a:r>
            <a:r>
              <a:rPr lang="en-US" sz="1400" dirty="0" smtClean="0"/>
              <a:t>Inner &amp; Outer Sectors!</a:t>
            </a:r>
            <a:endParaRPr lang="en-US" sz="1400" dirty="0"/>
          </a:p>
        </p:txBody>
      </p:sp>
      <p:pic>
        <p:nvPicPr>
          <p:cNvPr id="4098" name="Picture 2" descr="http://www.usatlas.bnl.gov/%7Efisyak/star/Tpc/GL/iTPC_3x125mkm_JT_092215_Proposal_3x2/IB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10" y="3725800"/>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usatlas.bnl.gov/%7Efisyak/star/Tpc/GL/iTPC_3x125mkm_JT_092215_Proposal_3x2/flux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60" y="858927"/>
            <a:ext cx="38100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usatlas.bnl.gov/%7Efisyak/star/Tpc/GL/iTPC_3x125mkm_JT_092215_Proposal_3x2/Potential.gif"/>
          <p:cNvPicPr>
            <a:picLocks noChangeAspect="1" noChangeArrowheads="1"/>
          </p:cNvPicPr>
          <p:nvPr/>
        </p:nvPicPr>
        <p:blipFill rotWithShape="1">
          <a:blip r:embed="rId4">
            <a:extLst>
              <a:ext uri="{28A0092B-C50C-407E-A947-70E740481C1C}">
                <a14:useLocalDpi xmlns:a14="http://schemas.microsoft.com/office/drawing/2010/main" val="0"/>
              </a:ext>
            </a:extLst>
          </a:blip>
          <a:srcRect t="3178" b="2777"/>
          <a:stretch/>
        </p:blipFill>
        <p:spPr bwMode="auto">
          <a:xfrm>
            <a:off x="4570173" y="3430827"/>
            <a:ext cx="3810000" cy="343083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4574440" y="1105659"/>
            <a:ext cx="3810000" cy="2353286"/>
            <a:chOff x="4574440" y="1105659"/>
            <a:chExt cx="3810000" cy="2353286"/>
          </a:xfrm>
        </p:grpSpPr>
        <p:pic>
          <p:nvPicPr>
            <p:cNvPr id="4102" name="Picture 6" descr="http://www.usatlas.bnl.gov/%7Efisyak/star/Tpc/GL/iTPC_3x125mkm_JT_092215_Proposal_3x2/Cell.gif"/>
            <p:cNvPicPr>
              <a:picLocks noChangeAspect="1" noChangeArrowheads="1"/>
            </p:cNvPicPr>
            <p:nvPr/>
          </p:nvPicPr>
          <p:blipFill rotWithShape="1">
            <a:blip r:embed="rId5">
              <a:extLst>
                <a:ext uri="{28A0092B-C50C-407E-A947-70E740481C1C}">
                  <a14:useLocalDpi xmlns:a14="http://schemas.microsoft.com/office/drawing/2010/main" val="0"/>
                </a:ext>
              </a:extLst>
            </a:blip>
            <a:srcRect t="8832"/>
            <a:stretch/>
          </p:blipFill>
          <p:spPr bwMode="auto">
            <a:xfrm>
              <a:off x="4574440" y="1105659"/>
              <a:ext cx="3810000" cy="235328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bwMode="auto">
            <a:xfrm>
              <a:off x="5021885" y="1494740"/>
              <a:ext cx="1249675"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70704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2: Conclusions</a:t>
            </a:r>
            <a:endParaRPr lang="en-US" dirty="0"/>
          </a:p>
        </p:txBody>
      </p:sp>
      <p:sp>
        <p:nvSpPr>
          <p:cNvPr id="4" name="Content Placeholder 2"/>
          <p:cNvSpPr>
            <a:spLocks noGrp="1"/>
          </p:cNvSpPr>
          <p:nvPr>
            <p:ph idx="1"/>
          </p:nvPr>
        </p:nvSpPr>
        <p:spPr>
          <a:xfrm>
            <a:off x="533400" y="1319213"/>
            <a:ext cx="8305800" cy="4243387"/>
          </a:xfrm>
        </p:spPr>
        <p:txBody>
          <a:bodyPr/>
          <a:lstStyle/>
          <a:p>
            <a:r>
              <a:rPr lang="en-US" dirty="0" smtClean="0"/>
              <a:t>Grounded Fingers will work – very simple conceptual design</a:t>
            </a:r>
          </a:p>
          <a:p>
            <a:r>
              <a:rPr lang="en-US" dirty="0"/>
              <a:t>Order of magnitude decrease of Ion Flux can be achieved</a:t>
            </a:r>
          </a:p>
          <a:p>
            <a:r>
              <a:rPr lang="en-US" dirty="0" smtClean="0"/>
              <a:t>However, this solution requires changes to the outer sectors while still installed inside the TPC</a:t>
            </a:r>
          </a:p>
          <a:p>
            <a:pPr lvl="1"/>
            <a:r>
              <a:rPr lang="en-US" dirty="0" smtClean="0"/>
              <a:t>Hands, heads, and tools inside the TPC!   Epoxy, too.</a:t>
            </a:r>
          </a:p>
          <a:p>
            <a:pPr lvl="1"/>
            <a:r>
              <a:rPr lang="en-US" dirty="0"/>
              <a:t>Careful </a:t>
            </a:r>
            <a:r>
              <a:rPr lang="en-US" dirty="0" err="1"/>
              <a:t>fixturing</a:t>
            </a:r>
            <a:r>
              <a:rPr lang="en-US" dirty="0"/>
              <a:t> may make this solution possible </a:t>
            </a:r>
          </a:p>
          <a:p>
            <a:pPr lvl="1"/>
            <a:r>
              <a:rPr lang="en-US" dirty="0" smtClean="0"/>
              <a:t>Engineering required, Risk analysis required</a:t>
            </a:r>
          </a:p>
          <a:p>
            <a:r>
              <a:rPr lang="en-US" dirty="0" smtClean="0"/>
              <a:t>Mechanical Engineering is achievable</a:t>
            </a:r>
          </a:p>
          <a:p>
            <a:pPr lvl="1"/>
            <a:r>
              <a:rPr lang="en-US" dirty="0" smtClean="0"/>
              <a:t>Requires 0.070” deep notch in top and bottom of inner sector so 1/16” G10 wall can be glued or screwed in place</a:t>
            </a:r>
          </a:p>
          <a:p>
            <a:pPr lvl="1"/>
            <a:r>
              <a:rPr lang="en-US" dirty="0" smtClean="0"/>
              <a:t>Requires modest change in routing of Pad Plane, perhaps want to redesign ground plane on Pad Plane to reflect new routing pattern</a:t>
            </a:r>
          </a:p>
          <a:p>
            <a:r>
              <a:rPr lang="en-US" dirty="0" smtClean="0"/>
              <a:t>A careful analysis of the equipotential lines (lower right panel)</a:t>
            </a:r>
            <a:r>
              <a:rPr lang="en-US" dirty="0"/>
              <a:t> </a:t>
            </a:r>
            <a:r>
              <a:rPr lang="en-US" dirty="0" smtClean="0"/>
              <a:t>suggests that a river of ions flows very close to the GG and out the gap</a:t>
            </a:r>
          </a:p>
          <a:p>
            <a:pPr lvl="1"/>
            <a:r>
              <a:rPr lang="en-US" dirty="0" smtClean="0"/>
              <a:t>The grid leak will never completely die … the river of ions will exist as long as there is a physical gap between the inner and outer gated grids</a:t>
            </a:r>
          </a:p>
        </p:txBody>
      </p:sp>
    </p:spTree>
    <p:extLst>
      <p:ext uri="{BB962C8B-B14F-4D97-AF65-F5344CB8AC3E}">
        <p14:creationId xmlns:p14="http://schemas.microsoft.com/office/powerpoint/2010/main" val="399082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Grand Conclusion</a:t>
            </a:r>
            <a:endParaRPr lang="en-US" dirty="0"/>
          </a:p>
        </p:txBody>
      </p:sp>
      <p:sp>
        <p:nvSpPr>
          <p:cNvPr id="3" name="Content Placeholder 2"/>
          <p:cNvSpPr>
            <a:spLocks noGrp="1"/>
          </p:cNvSpPr>
          <p:nvPr>
            <p:ph idx="1"/>
          </p:nvPr>
        </p:nvSpPr>
        <p:spPr>
          <a:xfrm>
            <a:off x="762000" y="1219200"/>
            <a:ext cx="7800976" cy="4243387"/>
          </a:xfrm>
        </p:spPr>
        <p:txBody>
          <a:bodyPr/>
          <a:lstStyle/>
          <a:p>
            <a:r>
              <a:rPr lang="en-US" dirty="0"/>
              <a:t>Further work is needed before we can decide upon which solution is best: Biased Wall or Fingers between the grids</a:t>
            </a:r>
          </a:p>
          <a:p>
            <a:pPr lvl="1"/>
            <a:r>
              <a:rPr lang="en-US" dirty="0"/>
              <a:t>Is it reasonable to put ~700 volts on a wall near the wires?</a:t>
            </a:r>
          </a:p>
          <a:p>
            <a:pPr lvl="1"/>
            <a:r>
              <a:rPr lang="en-US" dirty="0"/>
              <a:t>Engineering design &amp; </a:t>
            </a:r>
            <a:r>
              <a:rPr lang="en-US" dirty="0" err="1"/>
              <a:t>Fixturing</a:t>
            </a:r>
            <a:r>
              <a:rPr lang="en-US" dirty="0"/>
              <a:t> required for “Finger” solution</a:t>
            </a:r>
          </a:p>
          <a:p>
            <a:pPr lvl="1"/>
            <a:r>
              <a:rPr lang="en-US" dirty="0"/>
              <a:t>Risk analysis required for both proposals</a:t>
            </a:r>
          </a:p>
          <a:p>
            <a:pPr marL="452438" lvl="1" indent="0">
              <a:buNone/>
            </a:pPr>
            <a:endParaRPr lang="en-US" dirty="0"/>
          </a:p>
          <a:p>
            <a:pPr marL="342900" indent="-285750"/>
            <a:r>
              <a:rPr lang="en-US" dirty="0"/>
              <a:t>Both designs can/should be further optimized</a:t>
            </a:r>
          </a:p>
          <a:p>
            <a:pPr marL="738188" lvl="1" indent="-285750"/>
            <a:r>
              <a:rPr lang="en-US" dirty="0"/>
              <a:t>But is seems unlikely that we can kill the grid leak substantially more than a factor of 10 below the current design</a:t>
            </a:r>
          </a:p>
          <a:p>
            <a:endParaRPr lang="en-US" dirty="0" smtClean="0"/>
          </a:p>
          <a:p>
            <a:r>
              <a:rPr lang="en-US" dirty="0" smtClean="0"/>
              <a:t>The Mechanical Engineering design for the Strongback is the same for both of these solutions</a:t>
            </a:r>
          </a:p>
          <a:p>
            <a:pPr lvl="1"/>
            <a:r>
              <a:rPr lang="en-US" dirty="0" smtClean="0"/>
              <a:t>We should add a 0.070” notch on the top and bottom sides of the inner sector to accommodate a 1/16” G10 (or Cu) Wall</a:t>
            </a:r>
          </a:p>
          <a:p>
            <a:pPr lvl="1"/>
            <a:r>
              <a:rPr lang="en-US" dirty="0" smtClean="0"/>
              <a:t>Assume that we will run a cable to bias the wall, but we may not use it</a:t>
            </a:r>
          </a:p>
          <a:p>
            <a:pPr lvl="1"/>
            <a:endParaRPr lang="en-US" dirty="0"/>
          </a:p>
        </p:txBody>
      </p:sp>
      <p:sp>
        <p:nvSpPr>
          <p:cNvPr id="4" name="TextBox 3"/>
          <p:cNvSpPr txBox="1"/>
          <p:nvPr/>
        </p:nvSpPr>
        <p:spPr>
          <a:xfrm>
            <a:off x="914400" y="5739825"/>
            <a:ext cx="7620000" cy="584775"/>
          </a:xfrm>
          <a:prstGeom prst="rect">
            <a:avLst/>
          </a:prstGeom>
          <a:solidFill>
            <a:schemeClr val="accent1">
              <a:lumMod val="40000"/>
              <a:lumOff val="60000"/>
            </a:schemeClr>
          </a:solidFill>
          <a:ln>
            <a:solidFill>
              <a:schemeClr val="tx1"/>
            </a:solidFill>
          </a:ln>
        </p:spPr>
        <p:txBody>
          <a:bodyPr wrap="square" rtlCol="0">
            <a:spAutoFit/>
          </a:bodyPr>
          <a:lstStyle/>
          <a:p>
            <a:r>
              <a:rPr lang="en-US" dirty="0" smtClean="0">
                <a:solidFill>
                  <a:schemeClr val="tx1"/>
                </a:solidFill>
              </a:rPr>
              <a:t>I believe the Mechanical Engineering design of the strongback is complete.  We can now proceed with final drawings and fabrication of prototypes  (JT).</a:t>
            </a:r>
            <a:endParaRPr lang="en-US" dirty="0">
              <a:solidFill>
                <a:schemeClr val="tx1"/>
              </a:solidFill>
            </a:endParaRPr>
          </a:p>
        </p:txBody>
      </p:sp>
    </p:spTree>
    <p:extLst>
      <p:ext uri="{BB962C8B-B14F-4D97-AF65-F5344CB8AC3E}">
        <p14:creationId xmlns:p14="http://schemas.microsoft.com/office/powerpoint/2010/main" val="331322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smtClean="0"/>
          </a:p>
        </p:txBody>
      </p:sp>
      <p:sp>
        <p:nvSpPr>
          <p:cNvPr id="30723" name="Content Placeholder 2"/>
          <p:cNvSpPr>
            <a:spLocks noGrp="1"/>
          </p:cNvSpPr>
          <p:nvPr>
            <p:ph idx="1"/>
          </p:nvPr>
        </p:nvSpPr>
        <p:spPr>
          <a:xfrm>
            <a:off x="1038225" y="3352800"/>
            <a:ext cx="7067550" cy="2046288"/>
          </a:xfrm>
        </p:spPr>
        <p:txBody>
          <a:bodyPr/>
          <a:lstStyle/>
          <a:p>
            <a:pPr algn="ctr">
              <a:buFontTx/>
              <a:buNone/>
            </a:pPr>
            <a:r>
              <a:rPr lang="en-US" altLang="en-US" smtClean="0"/>
              <a:t>Backup Slides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Proposal 3 to close the “Grid Leak”</a:t>
            </a:r>
            <a:endParaRPr lang="en-US" dirty="0"/>
          </a:p>
        </p:txBody>
      </p:sp>
      <p:sp>
        <p:nvSpPr>
          <p:cNvPr id="3" name="TextBox 2"/>
          <p:cNvSpPr txBox="1"/>
          <p:nvPr/>
        </p:nvSpPr>
        <p:spPr>
          <a:xfrm>
            <a:off x="1684473" y="5638800"/>
            <a:ext cx="6400800" cy="830997"/>
          </a:xfrm>
          <a:prstGeom prst="rect">
            <a:avLst/>
          </a:prstGeom>
          <a:noFill/>
        </p:spPr>
        <p:txBody>
          <a:bodyPr wrap="square" rtlCol="0">
            <a:spAutoFit/>
          </a:bodyPr>
          <a:lstStyle/>
          <a:p>
            <a:r>
              <a:rPr lang="en-US" dirty="0" smtClean="0"/>
              <a:t>Try this </a:t>
            </a:r>
            <a:r>
              <a:rPr lang="en-US" dirty="0" smtClean="0"/>
              <a:t>solution at </a:t>
            </a:r>
            <a:r>
              <a:rPr lang="en-US" dirty="0" smtClean="0"/>
              <a:t>40 volts.  This is the other end of the swing of the GG (as is 190).  The advantage of 40 volts is that wall terminates 2 to 3 mm above the ground grid.</a:t>
            </a:r>
            <a:endParaRPr lang="en-US" dirty="0"/>
          </a:p>
        </p:txBody>
      </p:sp>
      <p:pic>
        <p:nvPicPr>
          <p:cNvPr id="39" name="Picture 38"/>
          <p:cNvPicPr>
            <a:picLocks noChangeAspect="1"/>
          </p:cNvPicPr>
          <p:nvPr/>
        </p:nvPicPr>
        <p:blipFill rotWithShape="1">
          <a:blip r:embed="rId2" cstate="screen">
            <a:extLst>
              <a:ext uri="{28A0092B-C50C-407E-A947-70E740481C1C}">
                <a14:useLocalDpi xmlns:a14="http://schemas.microsoft.com/office/drawing/2010/main"/>
              </a:ext>
            </a:extLst>
          </a:blip>
          <a:srcRect l="34081" t="1961" r="26136" b="8333"/>
          <a:stretch/>
        </p:blipFill>
        <p:spPr>
          <a:xfrm>
            <a:off x="1051665" y="1310434"/>
            <a:ext cx="7033608" cy="4252166"/>
          </a:xfrm>
          <a:prstGeom prst="rect">
            <a:avLst/>
          </a:prstGeom>
        </p:spPr>
      </p:pic>
      <p:grpSp>
        <p:nvGrpSpPr>
          <p:cNvPr id="41" name="Group 40"/>
          <p:cNvGrpSpPr/>
          <p:nvPr/>
        </p:nvGrpSpPr>
        <p:grpSpPr>
          <a:xfrm>
            <a:off x="3048000" y="1351024"/>
            <a:ext cx="1150062" cy="338014"/>
            <a:chOff x="3048000" y="898502"/>
            <a:chExt cx="1150062" cy="338014"/>
          </a:xfrm>
        </p:grpSpPr>
        <p:sp>
          <p:nvSpPr>
            <p:cNvPr id="42" name="TextBox 41"/>
            <p:cNvSpPr txBox="1"/>
            <p:nvPr/>
          </p:nvSpPr>
          <p:spPr>
            <a:xfrm>
              <a:off x="3658586" y="898502"/>
              <a:ext cx="539476" cy="184666"/>
            </a:xfrm>
            <a:prstGeom prst="rect">
              <a:avLst/>
            </a:prstGeom>
            <a:noFill/>
          </p:spPr>
          <p:txBody>
            <a:bodyPr wrap="square" rtlCol="0">
              <a:spAutoFit/>
            </a:bodyPr>
            <a:lstStyle/>
            <a:p>
              <a:r>
                <a:rPr lang="en-US" sz="600" dirty="0" smtClean="0"/>
                <a:t>1.8           </a:t>
              </a:r>
              <a:endParaRPr lang="en-US" sz="600" dirty="0"/>
            </a:p>
          </p:txBody>
        </p:sp>
        <p:sp>
          <p:nvSpPr>
            <p:cNvPr id="48" name="TextBox 47"/>
            <p:cNvSpPr txBox="1"/>
            <p:nvPr/>
          </p:nvSpPr>
          <p:spPr>
            <a:xfrm>
              <a:off x="3809747" y="1051850"/>
              <a:ext cx="381000" cy="184666"/>
            </a:xfrm>
            <a:prstGeom prst="rect">
              <a:avLst/>
            </a:prstGeom>
            <a:noFill/>
          </p:spPr>
          <p:txBody>
            <a:bodyPr wrap="square" rtlCol="0">
              <a:spAutoFit/>
            </a:bodyPr>
            <a:lstStyle/>
            <a:p>
              <a:r>
                <a:rPr lang="en-US" sz="600" dirty="0" smtClean="0"/>
                <a:t>2.5</a:t>
              </a:r>
              <a:endParaRPr lang="en-US" sz="600" dirty="0"/>
            </a:p>
          </p:txBody>
        </p:sp>
        <p:cxnSp>
          <p:nvCxnSpPr>
            <p:cNvPr id="55" name="Straight Connector 54"/>
            <p:cNvCxnSpPr/>
            <p:nvPr/>
          </p:nvCxnSpPr>
          <p:spPr bwMode="auto">
            <a:xfrm>
              <a:off x="4022692" y="1066800"/>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a:off x="3874595" y="914400"/>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a:off x="3733800" y="914400"/>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7" name="Straight Connector 66"/>
            <p:cNvCxnSpPr/>
            <p:nvPr/>
          </p:nvCxnSpPr>
          <p:spPr bwMode="auto">
            <a:xfrm>
              <a:off x="3048000" y="1060312"/>
              <a:ext cx="0" cy="158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8" name="Straight Arrow Connector 67"/>
            <p:cNvCxnSpPr/>
            <p:nvPr/>
          </p:nvCxnSpPr>
          <p:spPr bwMode="auto">
            <a:xfrm>
              <a:off x="3581400" y="990600"/>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70" name="Straight Arrow Connector 69"/>
            <p:cNvCxnSpPr/>
            <p:nvPr/>
          </p:nvCxnSpPr>
          <p:spPr bwMode="auto">
            <a:xfrm>
              <a:off x="3048000" y="1112016"/>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71" name="Straight Arrow Connector 70"/>
            <p:cNvCxnSpPr/>
            <p:nvPr/>
          </p:nvCxnSpPr>
          <p:spPr bwMode="auto">
            <a:xfrm>
              <a:off x="3581400" y="1112016"/>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72" name="Straight Arrow Connector 71"/>
            <p:cNvCxnSpPr/>
            <p:nvPr/>
          </p:nvCxnSpPr>
          <p:spPr bwMode="auto">
            <a:xfrm>
              <a:off x="3885441" y="990600"/>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73" name="Straight Arrow Connector 72"/>
            <p:cNvCxnSpPr/>
            <p:nvPr/>
          </p:nvCxnSpPr>
          <p:spPr bwMode="auto">
            <a:xfrm>
              <a:off x="3764895" y="1143000"/>
              <a:ext cx="113484"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74" name="Straight Arrow Connector 73"/>
            <p:cNvCxnSpPr/>
            <p:nvPr/>
          </p:nvCxnSpPr>
          <p:spPr bwMode="auto">
            <a:xfrm>
              <a:off x="4026436" y="1143000"/>
              <a:ext cx="113484"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75" name="TextBox 74"/>
            <p:cNvSpPr txBox="1"/>
            <p:nvPr/>
          </p:nvSpPr>
          <p:spPr>
            <a:xfrm>
              <a:off x="3200400" y="999993"/>
              <a:ext cx="457200" cy="215444"/>
            </a:xfrm>
            <a:prstGeom prst="rect">
              <a:avLst/>
            </a:prstGeom>
            <a:noFill/>
          </p:spPr>
          <p:txBody>
            <a:bodyPr wrap="square" rtlCol="0">
              <a:spAutoFit/>
            </a:bodyPr>
            <a:lstStyle/>
            <a:p>
              <a:r>
                <a:rPr lang="en-US" sz="800" dirty="0" smtClean="0"/>
                <a:t>11.7</a:t>
              </a:r>
              <a:endParaRPr lang="en-US" sz="800" dirty="0"/>
            </a:p>
          </p:txBody>
        </p:sp>
      </p:grpSp>
      <p:sp>
        <p:nvSpPr>
          <p:cNvPr id="76" name="TextBox 75"/>
          <p:cNvSpPr txBox="1"/>
          <p:nvPr/>
        </p:nvSpPr>
        <p:spPr>
          <a:xfrm>
            <a:off x="4068846" y="2800896"/>
            <a:ext cx="593984" cy="184666"/>
          </a:xfrm>
          <a:prstGeom prst="rect">
            <a:avLst/>
          </a:prstGeom>
          <a:noFill/>
        </p:spPr>
        <p:txBody>
          <a:bodyPr wrap="square" rtlCol="0">
            <a:spAutoFit/>
          </a:bodyPr>
          <a:lstStyle/>
          <a:p>
            <a:r>
              <a:rPr lang="en-US" sz="600" dirty="0" smtClean="0"/>
              <a:t>0.0 Volts</a:t>
            </a:r>
            <a:endParaRPr lang="en-US" sz="600" dirty="0"/>
          </a:p>
        </p:txBody>
      </p:sp>
      <p:cxnSp>
        <p:nvCxnSpPr>
          <p:cNvPr id="77" name="Straight Arrow Connector 76"/>
          <p:cNvCxnSpPr/>
          <p:nvPr/>
        </p:nvCxnSpPr>
        <p:spPr bwMode="auto">
          <a:xfrm>
            <a:off x="3946550" y="2895739"/>
            <a:ext cx="152400"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80" name="TextBox 79"/>
          <p:cNvSpPr txBox="1"/>
          <p:nvPr/>
        </p:nvSpPr>
        <p:spPr>
          <a:xfrm>
            <a:off x="6340216" y="1842562"/>
            <a:ext cx="593984" cy="184666"/>
          </a:xfrm>
          <a:prstGeom prst="rect">
            <a:avLst/>
          </a:prstGeom>
          <a:noFill/>
        </p:spPr>
        <p:txBody>
          <a:bodyPr wrap="square" rtlCol="0">
            <a:spAutoFit/>
          </a:bodyPr>
          <a:lstStyle/>
          <a:p>
            <a:r>
              <a:rPr lang="en-US" sz="600" dirty="0" smtClean="0"/>
              <a:t>-115 Volts</a:t>
            </a:r>
            <a:endParaRPr lang="en-US" sz="600" dirty="0"/>
          </a:p>
        </p:txBody>
      </p:sp>
      <p:cxnSp>
        <p:nvCxnSpPr>
          <p:cNvPr id="81" name="Straight Arrow Connector 80"/>
          <p:cNvCxnSpPr/>
          <p:nvPr/>
        </p:nvCxnSpPr>
        <p:spPr bwMode="auto">
          <a:xfrm>
            <a:off x="6012485" y="1827932"/>
            <a:ext cx="350520" cy="8752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82" name="TextBox 81"/>
          <p:cNvSpPr txBox="1"/>
          <p:nvPr/>
        </p:nvSpPr>
        <p:spPr>
          <a:xfrm>
            <a:off x="6394471" y="2154721"/>
            <a:ext cx="593984" cy="184666"/>
          </a:xfrm>
          <a:prstGeom prst="rect">
            <a:avLst/>
          </a:prstGeom>
          <a:noFill/>
        </p:spPr>
        <p:txBody>
          <a:bodyPr wrap="square" rtlCol="0">
            <a:spAutoFit/>
          </a:bodyPr>
          <a:lstStyle/>
          <a:p>
            <a:r>
              <a:rPr lang="en-US" sz="600" dirty="0" smtClean="0"/>
              <a:t>0.0 Volts</a:t>
            </a:r>
            <a:endParaRPr lang="en-US" sz="600" dirty="0"/>
          </a:p>
        </p:txBody>
      </p:sp>
      <p:cxnSp>
        <p:nvCxnSpPr>
          <p:cNvPr id="83" name="Straight Arrow Connector 82"/>
          <p:cNvCxnSpPr/>
          <p:nvPr/>
        </p:nvCxnSpPr>
        <p:spPr bwMode="auto">
          <a:xfrm flipV="1">
            <a:off x="6019800" y="2249564"/>
            <a:ext cx="350520" cy="11176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84" name="TextBox 83"/>
          <p:cNvSpPr txBox="1"/>
          <p:nvPr/>
        </p:nvSpPr>
        <p:spPr>
          <a:xfrm>
            <a:off x="7239000" y="2478372"/>
            <a:ext cx="684814" cy="184666"/>
          </a:xfrm>
          <a:prstGeom prst="rect">
            <a:avLst/>
          </a:prstGeom>
          <a:noFill/>
        </p:spPr>
        <p:txBody>
          <a:bodyPr wrap="square" rtlCol="0">
            <a:spAutoFit/>
          </a:bodyPr>
          <a:lstStyle/>
          <a:p>
            <a:r>
              <a:rPr lang="en-US" sz="600" dirty="0" smtClean="0"/>
              <a:t>+1170  Volts</a:t>
            </a:r>
            <a:endParaRPr lang="en-US" sz="600" dirty="0"/>
          </a:p>
        </p:txBody>
      </p:sp>
      <p:cxnSp>
        <p:nvCxnSpPr>
          <p:cNvPr id="85" name="Straight Arrow Connector 84"/>
          <p:cNvCxnSpPr/>
          <p:nvPr/>
        </p:nvCxnSpPr>
        <p:spPr bwMode="auto">
          <a:xfrm flipV="1">
            <a:off x="6901890" y="2565900"/>
            <a:ext cx="350520" cy="111768"/>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sp>
        <p:nvSpPr>
          <p:cNvPr id="86" name="Rectangle 85"/>
          <p:cNvSpPr/>
          <p:nvPr/>
        </p:nvSpPr>
        <p:spPr bwMode="auto">
          <a:xfrm>
            <a:off x="3752698" y="2116325"/>
            <a:ext cx="140058" cy="1555037"/>
          </a:xfrm>
          <a:prstGeom prst="rect">
            <a:avLst/>
          </a:prstGeom>
          <a:solidFill>
            <a:srgbClr val="008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88" name="Rectangle 87"/>
          <p:cNvSpPr/>
          <p:nvPr/>
        </p:nvSpPr>
        <p:spPr bwMode="auto">
          <a:xfrm>
            <a:off x="3460090" y="2116325"/>
            <a:ext cx="135181" cy="1547722"/>
          </a:xfrm>
          <a:prstGeom prst="rect">
            <a:avLst/>
          </a:prstGeom>
          <a:solidFill>
            <a:srgbClr val="008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cxnSp>
        <p:nvCxnSpPr>
          <p:cNvPr id="89" name="Straight Connector 88"/>
          <p:cNvCxnSpPr/>
          <p:nvPr/>
        </p:nvCxnSpPr>
        <p:spPr bwMode="auto">
          <a:xfrm>
            <a:off x="2951944" y="2109010"/>
            <a:ext cx="65140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nvGrpSpPr>
          <p:cNvPr id="93" name="Group 92"/>
          <p:cNvGrpSpPr/>
          <p:nvPr/>
        </p:nvGrpSpPr>
        <p:grpSpPr>
          <a:xfrm>
            <a:off x="2819400" y="1887768"/>
            <a:ext cx="425852" cy="184666"/>
            <a:chOff x="3079095" y="1644134"/>
            <a:chExt cx="425852" cy="184666"/>
          </a:xfrm>
        </p:grpSpPr>
        <p:sp>
          <p:nvSpPr>
            <p:cNvPr id="94" name="TextBox 93"/>
            <p:cNvSpPr txBox="1"/>
            <p:nvPr/>
          </p:nvSpPr>
          <p:spPr>
            <a:xfrm>
              <a:off x="3123947" y="1644134"/>
              <a:ext cx="381000" cy="184666"/>
            </a:xfrm>
            <a:prstGeom prst="rect">
              <a:avLst/>
            </a:prstGeom>
            <a:noFill/>
          </p:spPr>
          <p:txBody>
            <a:bodyPr wrap="square" rtlCol="0">
              <a:spAutoFit/>
            </a:bodyPr>
            <a:lstStyle/>
            <a:p>
              <a:r>
                <a:rPr lang="en-US" sz="600" dirty="0" smtClean="0"/>
                <a:t>2.0</a:t>
              </a:r>
              <a:endParaRPr lang="en-US" sz="600" dirty="0"/>
            </a:p>
          </p:txBody>
        </p:sp>
        <p:cxnSp>
          <p:nvCxnSpPr>
            <p:cNvPr id="95" name="Straight Connector 94"/>
            <p:cNvCxnSpPr/>
            <p:nvPr/>
          </p:nvCxnSpPr>
          <p:spPr bwMode="auto">
            <a:xfrm>
              <a:off x="3336892" y="1659084"/>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6" name="Straight Arrow Connector 95"/>
            <p:cNvCxnSpPr/>
            <p:nvPr/>
          </p:nvCxnSpPr>
          <p:spPr bwMode="auto">
            <a:xfrm>
              <a:off x="3079095" y="1735284"/>
              <a:ext cx="113484"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cxnSp>
          <p:nvCxnSpPr>
            <p:cNvPr id="97" name="Straight Arrow Connector 96"/>
            <p:cNvCxnSpPr/>
            <p:nvPr/>
          </p:nvCxnSpPr>
          <p:spPr bwMode="auto">
            <a:xfrm>
              <a:off x="3340636" y="1735284"/>
              <a:ext cx="113484" cy="0"/>
            </a:xfrm>
            <a:prstGeom prst="straightConnector1">
              <a:avLst/>
            </a:prstGeom>
            <a:solidFill>
              <a:schemeClr val="accent1"/>
            </a:solidFill>
            <a:ln w="9525" cap="flat" cmpd="sng" algn="ctr">
              <a:solidFill>
                <a:schemeClr val="accent3">
                  <a:lumMod val="50000"/>
                </a:schemeClr>
              </a:solidFill>
              <a:prstDash val="solid"/>
              <a:round/>
              <a:headEnd type="triangle" w="med" len="med"/>
              <a:tailEnd type="none" w="med" len="med"/>
            </a:ln>
            <a:effectLst/>
          </p:spPr>
        </p:cxnSp>
        <p:cxnSp>
          <p:nvCxnSpPr>
            <p:cNvPr id="98" name="Straight Connector 97"/>
            <p:cNvCxnSpPr/>
            <p:nvPr/>
          </p:nvCxnSpPr>
          <p:spPr bwMode="auto">
            <a:xfrm>
              <a:off x="3193085" y="1660943"/>
              <a:ext cx="0" cy="145912"/>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99" name="Straight Arrow Connector 98"/>
          <p:cNvCxnSpPr/>
          <p:nvPr/>
        </p:nvCxnSpPr>
        <p:spPr bwMode="auto">
          <a:xfrm>
            <a:off x="3215030" y="3250737"/>
            <a:ext cx="152400" cy="0"/>
          </a:xfrm>
          <a:prstGeom prst="straightConnector1">
            <a:avLst/>
          </a:prstGeom>
          <a:solidFill>
            <a:schemeClr val="accent1"/>
          </a:solidFill>
          <a:ln w="9525" cap="flat" cmpd="sng" algn="ctr">
            <a:solidFill>
              <a:schemeClr val="accent3">
                <a:lumMod val="50000"/>
              </a:schemeClr>
            </a:solidFill>
            <a:prstDash val="solid"/>
            <a:round/>
            <a:headEnd type="none" w="med" len="med"/>
            <a:tailEnd type="triangle" w="med" len="med"/>
          </a:ln>
          <a:effectLst/>
        </p:spPr>
      </p:cxnSp>
      <p:sp>
        <p:nvSpPr>
          <p:cNvPr id="100" name="TextBox 99"/>
          <p:cNvSpPr txBox="1"/>
          <p:nvPr/>
        </p:nvSpPr>
        <p:spPr>
          <a:xfrm>
            <a:off x="2750515" y="3159951"/>
            <a:ext cx="593984" cy="184666"/>
          </a:xfrm>
          <a:prstGeom prst="rect">
            <a:avLst/>
          </a:prstGeom>
          <a:noFill/>
        </p:spPr>
        <p:txBody>
          <a:bodyPr wrap="square" rtlCol="0">
            <a:spAutoFit/>
          </a:bodyPr>
          <a:lstStyle/>
          <a:p>
            <a:r>
              <a:rPr lang="en-US" sz="600" dirty="0" smtClean="0"/>
              <a:t>0.0 Volts</a:t>
            </a:r>
            <a:endParaRPr lang="en-US" sz="600" dirty="0"/>
          </a:p>
        </p:txBody>
      </p:sp>
    </p:spTree>
    <p:extLst>
      <p:ext uri="{BB962C8B-B14F-4D97-AF65-F5344CB8AC3E}">
        <p14:creationId xmlns:p14="http://schemas.microsoft.com/office/powerpoint/2010/main" val="1187659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Wires and Pads </a:t>
            </a:r>
            <a:endParaRPr lang="en-US" dirty="0"/>
          </a:p>
        </p:txBody>
      </p:sp>
      <p:graphicFrame>
        <p:nvGraphicFramePr>
          <p:cNvPr id="16" name="Table 15"/>
          <p:cNvGraphicFramePr>
            <a:graphicFrameLocks noGrp="1"/>
          </p:cNvGraphicFramePr>
          <p:nvPr>
            <p:extLst>
              <p:ext uri="{D42A27DB-BD31-4B8C-83A1-F6EECF244321}">
                <p14:modId xmlns:p14="http://schemas.microsoft.com/office/powerpoint/2010/main" val="3770242151"/>
              </p:ext>
            </p:extLst>
          </p:nvPr>
        </p:nvGraphicFramePr>
        <p:xfrm>
          <a:off x="381000" y="982979"/>
          <a:ext cx="3200400" cy="5181604"/>
        </p:xfrm>
        <a:graphic>
          <a:graphicData uri="http://schemas.openxmlformats.org/drawingml/2006/table">
            <a:tbl>
              <a:tblPr/>
              <a:tblGrid>
                <a:gridCol w="1290817"/>
                <a:gridCol w="1909583"/>
              </a:tblGrid>
              <a:tr h="236248">
                <a:tc>
                  <a:txBody>
                    <a:bodyPr/>
                    <a:lstStyle/>
                    <a:p>
                      <a:pPr algn="l" fontAlgn="b"/>
                      <a:r>
                        <a:rPr lang="en-US" sz="1100" b="1" i="0" u="none" strike="noStrike" dirty="0" smtClean="0">
                          <a:solidFill>
                            <a:srgbClr val="000000"/>
                          </a:solidFill>
                          <a:effectLst/>
                          <a:latin typeface="Calibri" panose="020F0502020204030204" pitchFamily="34" charset="0"/>
                        </a:rPr>
                        <a:t>               Radius </a:t>
                      </a:r>
                      <a:r>
                        <a:rPr lang="en-US" sz="1100" b="1" i="0" u="none" strike="noStrike" dirty="0">
                          <a:solidFill>
                            <a:srgbClr val="000000"/>
                          </a:solidFill>
                          <a:effectLst/>
                          <a:latin typeface="Calibri" panose="020F0502020204030204" pitchFamily="34" charset="0"/>
                        </a:rPr>
                        <a:t>(Y)</a:t>
                      </a:r>
                    </a:p>
                  </a:txBody>
                  <a:tcPr marL="7219" marR="7219" marT="7219" marB="0" anchor="b">
                    <a:lnL>
                      <a:noFill/>
                    </a:lnL>
                    <a:lnR>
                      <a:noFill/>
                    </a:lnR>
                    <a:lnT>
                      <a:noFill/>
                    </a:lnT>
                    <a:lnB>
                      <a:noFill/>
                    </a:lnB>
                  </a:tcPr>
                </a:tc>
                <a:tc>
                  <a:txBody>
                    <a:bodyPr/>
                    <a:lstStyle/>
                    <a:p>
                      <a:pPr algn="l" fontAlgn="b"/>
                      <a:r>
                        <a:rPr lang="en-US" sz="1100" b="1" i="0" u="none" strike="noStrike" dirty="0" smtClean="0">
                          <a:solidFill>
                            <a:srgbClr val="000000"/>
                          </a:solidFill>
                          <a:effectLst/>
                          <a:latin typeface="Calibri" panose="020F0502020204030204" pitchFamily="34" charset="0"/>
                        </a:rPr>
                        <a:t>         Description</a:t>
                      </a:r>
                      <a:endParaRPr lang="en-US" sz="1100" b="1" i="0" u="none" strike="noStrike" dirty="0">
                        <a:solidFill>
                          <a:srgbClr val="000000"/>
                        </a:solidFill>
                        <a:effectLst/>
                        <a:latin typeface="Calibri" panose="020F0502020204030204" pitchFamily="34" charset="0"/>
                      </a:endParaRPr>
                    </a:p>
                  </a:txBody>
                  <a:tcPr marL="7219"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0.00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Center of STAR Detector (vtx)</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498.80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Bottom of Full size PC Board</a:t>
                      </a:r>
                    </a:p>
                  </a:txBody>
                  <a:tcPr marL="64972" marR="7219" marT="7219" marB="0" anchor="b">
                    <a:lnL>
                      <a:noFill/>
                    </a:lnL>
                    <a:lnR>
                      <a:noFill/>
                    </a:lnR>
                    <a:lnT>
                      <a:noFill/>
                    </a:lnT>
                    <a:lnB>
                      <a:noFill/>
                    </a:lnB>
                  </a:tcPr>
                </a:tc>
              </a:tr>
              <a:tr h="176305">
                <a:tc>
                  <a:txBody>
                    <a:bodyPr/>
                    <a:lstStyle/>
                    <a:p>
                      <a:pPr algn="r" fontAlgn="b"/>
                      <a:r>
                        <a:rPr lang="en-US" sz="800" b="1" i="0" u="none" strike="noStrike" dirty="0">
                          <a:solidFill>
                            <a:srgbClr val="000000"/>
                          </a:solidFill>
                          <a:effectLst/>
                          <a:latin typeface="Calibri" panose="020F0502020204030204" pitchFamily="34" charset="0"/>
                        </a:rPr>
                        <a:t>512.70</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519.05</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Bottom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531.00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2</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532.00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  &amp;  GG W-3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2  &amp;  GG W-7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3  &amp;  GG W-11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540.25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Secondary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4  &amp;  GG W-15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548.00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5  &amp;  GG W-19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558.00</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0000"/>
                          </a:solidFill>
                          <a:effectLst/>
                          <a:latin typeface="Calibri" panose="020F0502020204030204" pitchFamily="34" charset="0"/>
                        </a:rPr>
                        <a:t>Pad Row 1 - Center</a:t>
                      </a:r>
                    </a:p>
                  </a:txBody>
                  <a:tcPr marL="64972" marR="7219" marT="7219" marB="0" anchor="b">
                    <a:lnL>
                      <a:noFill/>
                    </a:lnL>
                    <a:lnR>
                      <a:noFill/>
                    </a:lnR>
                    <a:lnT>
                      <a:noFill/>
                    </a:lnT>
                    <a:lnB>
                      <a:noFill/>
                    </a:lnB>
                  </a:tcPr>
                </a:tc>
              </a:tr>
              <a:tr h="185121">
                <a:tc>
                  <a:txBody>
                    <a:bodyPr/>
                    <a:lstStyle/>
                    <a:p>
                      <a:pPr algn="r" fontAlgn="b"/>
                      <a:r>
                        <a:rPr lang="en-US" sz="800" b="1" i="0" u="none" strike="noStrike">
                          <a:solidFill>
                            <a:srgbClr val="000000"/>
                          </a:solidFill>
                          <a:effectLst/>
                          <a:latin typeface="Calibri" panose="020F0502020204030204" pitchFamily="34" charset="0"/>
                        </a:rPr>
                        <a:t>574.00</a:t>
                      </a:r>
                    </a:p>
                  </a:txBody>
                  <a:tcPr marL="7219" marR="389831" marT="7219" marB="0" anchor="b">
                    <a:lnL>
                      <a:noFill/>
                    </a:lnL>
                    <a:lnR>
                      <a:noFill/>
                    </a:lnR>
                    <a:lnT>
                      <a:noFill/>
                    </a:lnT>
                    <a:lnB w="12700" cap="flat" cmpd="sng" algn="ctr">
                      <a:solidFill>
                        <a:srgbClr val="4F81BD"/>
                      </a:solidFill>
                      <a:prstDash val="solid"/>
                      <a:round/>
                      <a:headEnd type="none" w="med" len="med"/>
                      <a:tailEnd type="none" w="med" len="med"/>
                    </a:lnB>
                  </a:tcPr>
                </a:tc>
                <a:tc>
                  <a:txBody>
                    <a:bodyPr/>
                    <a:lstStyle/>
                    <a:p>
                      <a:pPr algn="l" fontAlgn="b"/>
                      <a:r>
                        <a:rPr lang="en-US" sz="800" b="1" i="0" u="none" strike="noStrike">
                          <a:solidFill>
                            <a:srgbClr val="808080"/>
                          </a:solidFill>
                          <a:effectLst/>
                          <a:latin typeface="Calibri" panose="020F0502020204030204" pitchFamily="34" charset="0"/>
                        </a:rPr>
                        <a:t>Pad Row 2 - Center</a:t>
                      </a:r>
                    </a:p>
                  </a:txBody>
                  <a:tcPr marL="64972" marR="7219" marT="7219" marB="0" anchor="b">
                    <a:lnL>
                      <a:noFill/>
                    </a:lnL>
                    <a:lnR>
                      <a:noFill/>
                    </a:lnR>
                    <a:lnT>
                      <a:noFill/>
                    </a:lnT>
                    <a:lnB w="12700" cap="flat" cmpd="sng" algn="ctr">
                      <a:solidFill>
                        <a:srgbClr val="4F81BD"/>
                      </a:solidFill>
                      <a:prstDash val="solid"/>
                      <a:round/>
                      <a:headEnd type="none" w="med" len="med"/>
                      <a:tailEnd type="none" w="med" len="med"/>
                    </a:lnB>
                  </a:tcPr>
                </a:tc>
              </a:tr>
              <a:tr h="176305">
                <a:tc>
                  <a:txBody>
                    <a:bodyPr/>
                    <a:lstStyle/>
                    <a:p>
                      <a:pPr algn="r" fontAlgn="b"/>
                      <a:r>
                        <a:rPr lang="en-US" sz="800" b="1" i="0" u="none" strike="noStrike">
                          <a:solidFill>
                            <a:srgbClr val="000000"/>
                          </a:solidFill>
                          <a:effectLst/>
                          <a:latin typeface="Calibri" panose="020F0502020204030204" pitchFamily="34" charset="0"/>
                        </a:rPr>
                        <a:t>1166.00</a:t>
                      </a:r>
                    </a:p>
                  </a:txBody>
                  <a:tcPr marL="7219" marR="389831" marT="7219" marB="0" anchor="b">
                    <a:lnL>
                      <a:noFill/>
                    </a:lnL>
                    <a:lnR>
                      <a:noFill/>
                    </a:lnR>
                    <a:lnT w="12700" cap="flat" cmpd="sng" algn="ctr">
                      <a:solidFill>
                        <a:srgbClr val="4F81BD"/>
                      </a:solidFill>
                      <a:prstDash val="solid"/>
                      <a:round/>
                      <a:headEnd type="none" w="med" len="med"/>
                      <a:tailEnd type="none" w="med" len="med"/>
                    </a:lnT>
                    <a:lnB>
                      <a:noFill/>
                    </a:lnB>
                  </a:tcPr>
                </a:tc>
                <a:tc>
                  <a:txBody>
                    <a:bodyPr/>
                    <a:lstStyle/>
                    <a:p>
                      <a:pPr algn="l" fontAlgn="b"/>
                      <a:r>
                        <a:rPr lang="en-US" sz="800" b="1" i="0" u="none" strike="noStrike">
                          <a:solidFill>
                            <a:srgbClr val="808080"/>
                          </a:solidFill>
                          <a:effectLst/>
                          <a:latin typeface="Calibri" panose="020F0502020204030204" pitchFamily="34" charset="0"/>
                        </a:rPr>
                        <a:t>Pad Row 39 - Center</a:t>
                      </a:r>
                    </a:p>
                  </a:txBody>
                  <a:tcPr marL="64972" marR="7219" marT="7219" marB="0" anchor="b">
                    <a:lnL>
                      <a:noFill/>
                    </a:lnL>
                    <a:lnR>
                      <a:noFill/>
                    </a:lnR>
                    <a:lnT w="12700" cap="flat" cmpd="sng" algn="ctr">
                      <a:solidFill>
                        <a:srgbClr val="4F81BD"/>
                      </a:solidFill>
                      <a:prstDash val="solid"/>
                      <a:round/>
                      <a:headEnd type="none" w="med" len="med"/>
                      <a:tailEnd type="none" w="med" len="med"/>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1179.45</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70C0"/>
                          </a:solidFill>
                          <a:effectLst/>
                          <a:latin typeface="Calibri" panose="020F0502020204030204" pitchFamily="34" charset="0"/>
                        </a:rPr>
                        <a:t>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1182.00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Pad Row 40 - Center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1192.00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166  &amp;  GG W-663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167  &amp;  GG W-667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168  &amp;  GG W-671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169  &amp;  GG W-675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1204.85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Alternate 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1208.00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170  &amp;  GG W-679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1209.00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680</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681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1214.32</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Top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1220.67</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1235.42</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C00000"/>
                          </a:solidFill>
                          <a:effectLst/>
                          <a:latin typeface="Calibri" panose="020F0502020204030204" pitchFamily="34" charset="0"/>
                        </a:rPr>
                        <a:t>Top of Full size PC Board</a:t>
                      </a:r>
                    </a:p>
                  </a:txBody>
                  <a:tcPr marL="64972" marR="7219" marT="7219" marB="0" anchor="b">
                    <a:lnL>
                      <a:noFill/>
                    </a:lnL>
                    <a:lnR>
                      <a:noFill/>
                    </a:lnR>
                    <a:lnT>
                      <a:noFill/>
                    </a:lnT>
                    <a:lnB>
                      <a:noFill/>
                    </a:lnB>
                  </a:tcPr>
                </a:tc>
              </a:tr>
            </a:tbl>
          </a:graphicData>
        </a:graphic>
      </p:graphicFrame>
      <p:sp>
        <p:nvSpPr>
          <p:cNvPr id="35" name="TextBox 34"/>
          <p:cNvSpPr txBox="1"/>
          <p:nvPr/>
        </p:nvSpPr>
        <p:spPr>
          <a:xfrm>
            <a:off x="2819400" y="3501329"/>
            <a:ext cx="1409700" cy="369332"/>
          </a:xfrm>
          <a:prstGeom prst="rect">
            <a:avLst/>
          </a:prstGeom>
          <a:noFill/>
        </p:spPr>
        <p:txBody>
          <a:bodyPr wrap="square" rtlCol="0">
            <a:spAutoFit/>
          </a:bodyPr>
          <a:lstStyle/>
          <a:p>
            <a:r>
              <a:rPr lang="en-US" sz="900" dirty="0" smtClean="0">
                <a:solidFill>
                  <a:schemeClr val="tx1"/>
                </a:solidFill>
              </a:rPr>
              <a:t>Repeat pad rows every 16 mm</a:t>
            </a:r>
            <a:endParaRPr lang="en-US" sz="900" dirty="0">
              <a:solidFill>
                <a:schemeClr val="tx1"/>
              </a:solidFill>
            </a:endParaRPr>
          </a:p>
        </p:txBody>
      </p:sp>
      <p:sp>
        <p:nvSpPr>
          <p:cNvPr id="36" name="TextBox 35"/>
          <p:cNvSpPr txBox="1"/>
          <p:nvPr/>
        </p:nvSpPr>
        <p:spPr>
          <a:xfrm>
            <a:off x="1600200" y="6263643"/>
            <a:ext cx="6705600" cy="461665"/>
          </a:xfrm>
          <a:prstGeom prst="rect">
            <a:avLst/>
          </a:prstGeom>
          <a:solidFill>
            <a:schemeClr val="accent1">
              <a:lumMod val="20000"/>
              <a:lumOff val="80000"/>
            </a:schemeClr>
          </a:solidFill>
          <a:ln w="12700">
            <a:solidFill>
              <a:schemeClr val="tx1"/>
            </a:solidFill>
          </a:ln>
        </p:spPr>
        <p:txBody>
          <a:bodyPr wrap="square" rtlCol="0">
            <a:spAutoFit/>
          </a:bodyPr>
          <a:lstStyle/>
          <a:p>
            <a:r>
              <a:rPr lang="en-US" sz="1200" dirty="0" smtClean="0">
                <a:solidFill>
                  <a:schemeClr val="tx1"/>
                </a:solidFill>
              </a:rPr>
              <a:t>Wire Locations are the same as before except for the replacement of 6 thin anode wires with larger diameter anode wires (0.020 mm </a:t>
            </a:r>
            <a:r>
              <a:rPr lang="en-US" sz="1200" dirty="0" smtClean="0">
                <a:solidFill>
                  <a:schemeClr val="tx1"/>
                </a:solidFill>
                <a:sym typeface="Symbol" panose="05050102010706020507" pitchFamily="18" charset="2"/>
              </a:rPr>
              <a:t>  0.125 mm)</a:t>
            </a:r>
            <a:endParaRPr lang="en-US" sz="1200" dirty="0">
              <a:solidFill>
                <a:schemeClr val="tx1"/>
              </a:solidFill>
            </a:endParaRPr>
          </a:p>
        </p:txBody>
      </p:sp>
      <p:sp>
        <p:nvSpPr>
          <p:cNvPr id="37" name="Oval 36"/>
          <p:cNvSpPr/>
          <p:nvPr/>
        </p:nvSpPr>
        <p:spPr bwMode="auto">
          <a:xfrm>
            <a:off x="5181600" y="5684520"/>
            <a:ext cx="2514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38" name="TextBox 37"/>
          <p:cNvSpPr txBox="1"/>
          <p:nvPr/>
        </p:nvSpPr>
        <p:spPr>
          <a:xfrm>
            <a:off x="7391400" y="990600"/>
            <a:ext cx="1295400" cy="1015663"/>
          </a:xfrm>
          <a:prstGeom prst="rect">
            <a:avLst/>
          </a:prstGeom>
          <a:noFill/>
        </p:spPr>
        <p:txBody>
          <a:bodyPr wrap="square" rtlCol="0">
            <a:spAutoFit/>
          </a:bodyPr>
          <a:lstStyle/>
          <a:p>
            <a:r>
              <a:rPr lang="en-US" sz="1200" b="0" dirty="0">
                <a:solidFill>
                  <a:srgbClr val="000000"/>
                </a:solidFill>
                <a:latin typeface="Arial" panose="020B0604020202020204" pitchFamily="34" charset="0"/>
              </a:rPr>
              <a:t>References: LBL Drawings  24A055,   24A373,   24A374</a:t>
            </a:r>
            <a:r>
              <a:rPr lang="en-US" sz="1200" dirty="0">
                <a:latin typeface="Arial" panose="020B0604020202020204" pitchFamily="34" charset="0"/>
              </a:rPr>
              <a:t> </a:t>
            </a:r>
          </a:p>
        </p:txBody>
      </p:sp>
      <p:pic>
        <p:nvPicPr>
          <p:cNvPr id="10" name="Picture 9"/>
          <p:cNvPicPr>
            <a:picLocks noChangeAspect="1"/>
          </p:cNvPicPr>
          <p:nvPr/>
        </p:nvPicPr>
        <p:blipFill>
          <a:blip r:embed="rId2"/>
          <a:stretch>
            <a:fillRect/>
          </a:stretch>
        </p:blipFill>
        <p:spPr>
          <a:xfrm>
            <a:off x="4769715" y="1155368"/>
            <a:ext cx="2926485" cy="5016831"/>
          </a:xfrm>
          <a:prstGeom prst="rect">
            <a:avLst/>
          </a:prstGeom>
        </p:spPr>
      </p:pic>
      <p:sp>
        <p:nvSpPr>
          <p:cNvPr id="18" name="Oval 17"/>
          <p:cNvSpPr/>
          <p:nvPr/>
        </p:nvSpPr>
        <p:spPr bwMode="auto">
          <a:xfrm>
            <a:off x="5022276" y="4495800"/>
            <a:ext cx="2895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897211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a:t>
            </a:r>
            <a:r>
              <a:rPr lang="en-US" dirty="0" err="1" smtClean="0"/>
              <a:t>Inner</a:t>
            </a:r>
            <a:r>
              <a:rPr lang="en-US" dirty="0" smtClean="0"/>
              <a:t> </a:t>
            </a:r>
            <a:r>
              <a:rPr lang="en-US" dirty="0" smtClean="0"/>
              <a:t>solution – first impressions</a:t>
            </a:r>
            <a:endParaRPr lang="en-US" dirty="0"/>
          </a:p>
        </p:txBody>
      </p:sp>
      <p:sp>
        <p:nvSpPr>
          <p:cNvPr id="3" name="Content Placeholder 2"/>
          <p:cNvSpPr>
            <a:spLocks noGrp="1"/>
          </p:cNvSpPr>
          <p:nvPr>
            <p:ph idx="1"/>
          </p:nvPr>
        </p:nvSpPr>
        <p:spPr>
          <a:xfrm>
            <a:off x="1038225" y="1458913"/>
            <a:ext cx="7067550" cy="1512887"/>
          </a:xfrm>
        </p:spPr>
        <p:txBody>
          <a:bodyPr/>
          <a:lstStyle/>
          <a:p>
            <a:r>
              <a:rPr lang="en-US" dirty="0" smtClean="0"/>
              <a:t>Inner </a:t>
            </a:r>
            <a:r>
              <a:rPr lang="en-US" dirty="0" err="1" smtClean="0"/>
              <a:t>inner</a:t>
            </a:r>
            <a:r>
              <a:rPr lang="en-US" dirty="0" smtClean="0"/>
              <a:t> solution will be more complex because distance from edge of strongback to wires is greater.  Perhaps use the outer solution, fingers between ground plane and GG, at 40 volts.  Now we can use a notch and a fat wall (1/4”) and or fingers between the grids.</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31188" b="22435"/>
          <a:stretch/>
        </p:blipFill>
        <p:spPr>
          <a:xfrm>
            <a:off x="1143000" y="3657600"/>
            <a:ext cx="6858000" cy="2385401"/>
          </a:xfrm>
          <a:prstGeom prst="rect">
            <a:avLst/>
          </a:prstGeom>
        </p:spPr>
      </p:pic>
    </p:spTree>
    <p:extLst>
      <p:ext uri="{BB962C8B-B14F-4D97-AF65-F5344CB8AC3E}">
        <p14:creationId xmlns:p14="http://schemas.microsoft.com/office/powerpoint/2010/main" val="2922792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a:t>
            </a:r>
            <a:r>
              <a:rPr lang="en-US" dirty="0" err="1" smtClean="0"/>
              <a:t>Inner</a:t>
            </a:r>
            <a:r>
              <a:rPr lang="en-US" dirty="0" smtClean="0"/>
              <a:t> Solution #2</a:t>
            </a:r>
            <a:endParaRPr lang="en-US" dirty="0"/>
          </a:p>
        </p:txBody>
      </p:sp>
      <p:sp>
        <p:nvSpPr>
          <p:cNvPr id="3" name="Content Placeholder 2"/>
          <p:cNvSpPr>
            <a:spLocks noGrp="1"/>
          </p:cNvSpPr>
          <p:nvPr>
            <p:ph idx="1"/>
          </p:nvPr>
        </p:nvSpPr>
        <p:spPr>
          <a:xfrm>
            <a:off x="4800600" y="1615234"/>
            <a:ext cx="3409950" cy="3505200"/>
          </a:xfrm>
        </p:spPr>
        <p:txBody>
          <a:bodyPr/>
          <a:lstStyle/>
          <a:p>
            <a:r>
              <a:rPr lang="en-US" dirty="0" smtClean="0"/>
              <a:t>A metal wall at ground potential</a:t>
            </a:r>
          </a:p>
          <a:p>
            <a:endParaRPr lang="en-US" dirty="0"/>
          </a:p>
          <a:p>
            <a:r>
              <a:rPr lang="en-US" dirty="0" smtClean="0"/>
              <a:t>The main part of the wall is “fat”, but fastens to the </a:t>
            </a:r>
            <a:r>
              <a:rPr lang="en-US" dirty="0" err="1" smtClean="0"/>
              <a:t>strongback</a:t>
            </a:r>
            <a:r>
              <a:rPr lang="en-US" dirty="0" smtClean="0"/>
              <a:t> in the same way that the inner/outer grid leak walls attach</a:t>
            </a:r>
          </a:p>
          <a:p>
            <a:endParaRPr lang="en-US" dirty="0" smtClean="0"/>
          </a:p>
          <a:p>
            <a:r>
              <a:rPr lang="en-US" dirty="0" smtClean="0"/>
              <a:t>“Free Machining” Brass </a:t>
            </a:r>
          </a:p>
          <a:p>
            <a:endParaRPr lang="en-US" dirty="0"/>
          </a:p>
          <a:p>
            <a:r>
              <a:rPr lang="en-US" dirty="0" smtClean="0"/>
              <a:t>Needs simulation to prove it works … but very likely it will work if the wall is close enough to the wires.</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l="34081" t="1961" r="50865" b="8333"/>
          <a:stretch/>
        </p:blipFill>
        <p:spPr>
          <a:xfrm>
            <a:off x="1051665" y="1615234"/>
            <a:ext cx="2661594" cy="4252166"/>
          </a:xfrm>
          <a:prstGeom prst="rect">
            <a:avLst/>
          </a:prstGeom>
        </p:spPr>
      </p:pic>
      <p:grpSp>
        <p:nvGrpSpPr>
          <p:cNvPr id="7" name="Group 6"/>
          <p:cNvGrpSpPr/>
          <p:nvPr/>
        </p:nvGrpSpPr>
        <p:grpSpPr>
          <a:xfrm>
            <a:off x="3173237" y="2695494"/>
            <a:ext cx="436659" cy="1708204"/>
            <a:chOff x="3276600" y="2743200"/>
            <a:chExt cx="436659" cy="1600200"/>
          </a:xfrm>
        </p:grpSpPr>
        <p:sp>
          <p:nvSpPr>
            <p:cNvPr id="5" name="Rectangle 4"/>
            <p:cNvSpPr/>
            <p:nvPr/>
          </p:nvSpPr>
          <p:spPr bwMode="auto">
            <a:xfrm>
              <a:off x="3276600" y="2743200"/>
              <a:ext cx="304800" cy="10668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6" name="Rectangle 5"/>
            <p:cNvSpPr/>
            <p:nvPr/>
          </p:nvSpPr>
          <p:spPr bwMode="auto">
            <a:xfrm>
              <a:off x="3581400" y="2743200"/>
              <a:ext cx="131859" cy="16002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grpSp>
    </p:spTree>
    <p:extLst>
      <p:ext uri="{BB962C8B-B14F-4D97-AF65-F5344CB8AC3E}">
        <p14:creationId xmlns:p14="http://schemas.microsoft.com/office/powerpoint/2010/main" val="4075076146"/>
      </p:ext>
    </p:extLst>
  </p:cSld>
  <p:clrMapOvr>
    <a:masterClrMapping/>
  </p:clrMapOvr>
</p:sld>
</file>

<file path=ppt/theme/theme1.xml><?xml version="1.0" encoding="utf-8"?>
<a:theme xmlns:a="http://schemas.openxmlformats.org/drawingml/2006/main" name="StarTemplate">
  <a:themeElements>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fontScheme name="starmaster">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lnDef>
  </a:objectDefaults>
  <a:extraClrSchemeLst>
    <a:extraClrScheme>
      <a:clrScheme name="star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r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r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r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r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r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r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rmaster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9">
        <a:dk1>
          <a:srgbClr val="000000"/>
        </a:dk1>
        <a:lt1>
          <a:srgbClr val="FFFFFF"/>
        </a:lt1>
        <a:dk2>
          <a:srgbClr val="081D58"/>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0">
        <a:dk1>
          <a:srgbClr val="000000"/>
        </a:dk1>
        <a:lt1>
          <a:srgbClr val="FFFFFF"/>
        </a:lt1>
        <a:dk2>
          <a:srgbClr val="000000"/>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1">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D63CE2"/>
        </a:folHlink>
      </a:clrScheme>
      <a:clrMap bg1="lt1" tx1="dk1" bg2="lt2" tx2="dk2" accent1="accent1" accent2="accent2" accent3="accent3" accent4="accent4" accent5="accent5" accent6="accent6" hlink="hlink" folHlink="folHlink"/>
    </a:extraClrScheme>
    <a:extraClrScheme>
      <a:clrScheme name="starmaster 12">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3">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StarTemplate</Template>
  <TotalTime>987</TotalTime>
  <Words>1136</Words>
  <Application>Microsoft Office PowerPoint</Application>
  <PresentationFormat>On-screen Show (4:3)</PresentationFormat>
  <Paragraphs>164</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StarTemplate</vt:lpstr>
      <vt:lpstr>A proposal to close the Grid Leak “it will never die”</vt:lpstr>
      <vt:lpstr>Proposal 1 to close the “Grid Leak”</vt:lpstr>
      <vt:lpstr>Yuri’s Simulation Geometry</vt:lpstr>
      <vt:lpstr>Normal Geometry: No Wall</vt:lpstr>
      <vt:lpstr>-230 volts on outside of wall</vt:lpstr>
      <vt:lpstr>-690 Volts on outside of wall</vt:lpstr>
      <vt:lpstr>Proposal 1: Conclusions</vt:lpstr>
      <vt:lpstr>Proposal 2 to close the “Grid Leak”</vt:lpstr>
      <vt:lpstr>Grounded fingers between the grids: Inner &amp; Outer Sectors!</vt:lpstr>
      <vt:lpstr>Proposal 2: Conclusions</vt:lpstr>
      <vt:lpstr>Grand Conclusion</vt:lpstr>
      <vt:lpstr>PowerPoint Presentation</vt:lpstr>
      <vt:lpstr>Proposal 3 to close the “Grid Leak”</vt:lpstr>
      <vt:lpstr>Location of Wires and Pads </vt:lpstr>
      <vt:lpstr>Inner Inner solution – first impressions</vt:lpstr>
      <vt:lpstr>Inner Inner Solution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Pad Plane Design Proposal &amp; Specifications  Jim Thomas, John Hammond, Bob Scheetz,  Jon Wirth, etc., etc., and a cast of thousands  May 1st,  2015</dc:title>
  <dc:creator>jhthomas</dc:creator>
  <cp:lastModifiedBy>jhthomas</cp:lastModifiedBy>
  <cp:revision>73</cp:revision>
  <cp:lastPrinted>2015-09-21T22:30:10Z</cp:lastPrinted>
  <dcterms:created xsi:type="dcterms:W3CDTF">2015-05-14T19:19:04Z</dcterms:created>
  <dcterms:modified xsi:type="dcterms:W3CDTF">2017-02-01T19:52:38Z</dcterms:modified>
</cp:coreProperties>
</file>