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40"/>
  </p:notesMasterIdLst>
  <p:handoutMasterIdLst>
    <p:handoutMasterId r:id="rId41"/>
  </p:handoutMasterIdLst>
  <p:sldIdLst>
    <p:sldId id="262" r:id="rId2"/>
    <p:sldId id="326" r:id="rId3"/>
    <p:sldId id="328" r:id="rId4"/>
    <p:sldId id="329" r:id="rId5"/>
    <p:sldId id="330" r:id="rId6"/>
    <p:sldId id="327" r:id="rId7"/>
    <p:sldId id="271" r:id="rId8"/>
    <p:sldId id="301" r:id="rId9"/>
    <p:sldId id="274" r:id="rId10"/>
    <p:sldId id="314" r:id="rId11"/>
    <p:sldId id="319" r:id="rId12"/>
    <p:sldId id="270" r:id="rId13"/>
    <p:sldId id="266" r:id="rId14"/>
    <p:sldId id="267" r:id="rId15"/>
    <p:sldId id="320" r:id="rId16"/>
    <p:sldId id="321" r:id="rId17"/>
    <p:sldId id="333" r:id="rId18"/>
    <p:sldId id="331" r:id="rId19"/>
    <p:sldId id="332" r:id="rId20"/>
    <p:sldId id="322" r:id="rId21"/>
    <p:sldId id="318" r:id="rId22"/>
    <p:sldId id="304" r:id="rId23"/>
    <p:sldId id="302" r:id="rId24"/>
    <p:sldId id="334" r:id="rId25"/>
    <p:sldId id="310" r:id="rId26"/>
    <p:sldId id="323" r:id="rId27"/>
    <p:sldId id="282" r:id="rId28"/>
    <p:sldId id="280" r:id="rId29"/>
    <p:sldId id="285" r:id="rId30"/>
    <p:sldId id="313" r:id="rId31"/>
    <p:sldId id="279" r:id="rId32"/>
    <p:sldId id="276" r:id="rId33"/>
    <p:sldId id="278" r:id="rId34"/>
    <p:sldId id="315" r:id="rId35"/>
    <p:sldId id="325" r:id="rId36"/>
    <p:sldId id="324" r:id="rId37"/>
    <p:sldId id="273" r:id="rId38"/>
    <p:sldId id="292" r:id="rId39"/>
  </p:sldIdLst>
  <p:sldSz cx="9144000" cy="6858000" type="screen4x3"/>
  <p:notesSz cx="7102475" cy="9388475"/>
  <p:defaultTextStyle>
    <a:defPPr>
      <a:defRPr lang="en-US"/>
    </a:defPPr>
    <a:lvl1pPr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1pPr>
    <a:lvl2pPr marL="4572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2pPr>
    <a:lvl3pPr marL="9144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xmlns="">
        <p15:guide id="1" orient="horz" pos="624">
          <p15:clr>
            <a:srgbClr val="A4A3A4"/>
          </p15:clr>
        </p15:guide>
        <p15:guide id="2" pos="288" userDrawn="1">
          <p15:clr>
            <a:srgbClr val="A4A3A4"/>
          </p15:clr>
        </p15:guide>
      </p15:sldGuideLst>
    </p:ext>
    <p:ext uri="{2D200454-40CA-4A62-9FC3-DE9A4176ACB9}">
      <p15:notesGuideLst xmlns:p15="http://schemas.microsoft.com/office/powerpoint/2012/main" xmlns="">
        <p15:guide id="1" orient="horz" pos="2958"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063DE8"/>
    <a:srgbClr val="00CC99"/>
    <a:srgbClr val="009900"/>
    <a:srgbClr val="F8F8F8"/>
    <a:srgbClr val="B0AC00"/>
    <a:srgbClr val="00CC00"/>
    <a:srgbClr val="CC99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4" autoAdjust="0"/>
    <p:restoredTop sz="92765" autoAdjust="0"/>
  </p:normalViewPr>
  <p:slideViewPr>
    <p:cSldViewPr showGuides="1">
      <p:cViewPr>
        <p:scale>
          <a:sx n="140" d="100"/>
          <a:sy n="140" d="100"/>
        </p:scale>
        <p:origin x="1032" y="1272"/>
      </p:cViewPr>
      <p:guideLst>
        <p:guide orient="horz" pos="388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71" d="100"/>
          <a:sy n="71" d="100"/>
        </p:scale>
        <p:origin x="-2454" y="-96"/>
      </p:cViewPr>
      <p:guideLst>
        <p:guide orient="horz" pos="2958"/>
        <p:guide pos="223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1" y="1"/>
            <a:ext cx="3078065"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43011" name="Rectangle 3"/>
          <p:cNvSpPr>
            <a:spLocks noGrp="1" noChangeArrowheads="1"/>
          </p:cNvSpPr>
          <p:nvPr>
            <p:ph type="dt" sz="quarter" idx="1"/>
          </p:nvPr>
        </p:nvSpPr>
        <p:spPr bwMode="auto">
          <a:xfrm>
            <a:off x="4024412" y="1"/>
            <a:ext cx="3078064"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algn="r" eaLnBrk="1" hangingPunct="1">
              <a:lnSpc>
                <a:spcPct val="100000"/>
              </a:lnSpc>
              <a:defRPr sz="1200">
                <a:latin typeface="Times New Roman" pitchFamily="18" charset="0"/>
              </a:defRPr>
            </a:lvl1pPr>
          </a:lstStyle>
          <a:p>
            <a:pPr>
              <a:defRPr/>
            </a:pPr>
            <a:endParaRPr lang="en-US"/>
          </a:p>
        </p:txBody>
      </p:sp>
      <p:sp>
        <p:nvSpPr>
          <p:cNvPr id="43012" name="Rectangle 4"/>
          <p:cNvSpPr>
            <a:spLocks noGrp="1" noChangeArrowheads="1"/>
          </p:cNvSpPr>
          <p:nvPr>
            <p:ph type="ftr" sz="quarter" idx="2"/>
          </p:nvPr>
        </p:nvSpPr>
        <p:spPr bwMode="auto">
          <a:xfrm>
            <a:off x="1" y="8919052"/>
            <a:ext cx="3078065"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43013" name="Rectangle 5"/>
          <p:cNvSpPr>
            <a:spLocks noGrp="1" noChangeArrowheads="1"/>
          </p:cNvSpPr>
          <p:nvPr>
            <p:ph type="sldNum" sz="quarter" idx="3"/>
          </p:nvPr>
        </p:nvSpPr>
        <p:spPr bwMode="auto">
          <a:xfrm>
            <a:off x="4024412" y="8919052"/>
            <a:ext cx="3078064"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algn="r" eaLnBrk="1" hangingPunct="1">
              <a:lnSpc>
                <a:spcPct val="100000"/>
              </a:lnSpc>
              <a:defRPr sz="1200">
                <a:latin typeface="Times New Roman" pitchFamily="18" charset="0"/>
              </a:defRPr>
            </a:lvl1pPr>
          </a:lstStyle>
          <a:p>
            <a:pPr>
              <a:defRPr/>
            </a:pPr>
            <a:fld id="{0B0F3534-0C50-4C64-A9A8-3480F0885D97}" type="slidenum">
              <a:rPr lang="en-US"/>
              <a:pPr>
                <a:defRPr/>
              </a:pPr>
              <a:t>‹#›</a:t>
            </a:fld>
            <a:endParaRPr lang="en-US"/>
          </a:p>
        </p:txBody>
      </p:sp>
    </p:spTree>
    <p:extLst>
      <p:ext uri="{BB962C8B-B14F-4D97-AF65-F5344CB8AC3E}">
        <p14:creationId xmlns:p14="http://schemas.microsoft.com/office/powerpoint/2010/main" val="33177686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1"/>
            <a:ext cx="3078065"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7171" name="Rectangle 3"/>
          <p:cNvSpPr>
            <a:spLocks noGrp="1" noChangeArrowheads="1"/>
          </p:cNvSpPr>
          <p:nvPr>
            <p:ph type="dt" idx="1"/>
          </p:nvPr>
        </p:nvSpPr>
        <p:spPr bwMode="auto">
          <a:xfrm>
            <a:off x="4024412" y="1"/>
            <a:ext cx="3078064"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algn="r" eaLnBrk="1" hangingPunct="1">
              <a:lnSpc>
                <a:spcPct val="100000"/>
              </a:lnSpc>
              <a:defRPr sz="1200">
                <a:latin typeface="Times New Roman" pitchFamily="18" charset="0"/>
              </a:defRPr>
            </a:lvl1pPr>
          </a:lstStyle>
          <a:p>
            <a:pPr>
              <a:defRPr/>
            </a:pPr>
            <a:endParaRPr lang="en-US"/>
          </a:p>
        </p:txBody>
      </p:sp>
      <p:sp>
        <p:nvSpPr>
          <p:cNvPr id="69636" name="Rectangle 4"/>
          <p:cNvSpPr>
            <a:spLocks noGrp="1" noRot="1" noChangeAspect="1" noChangeArrowheads="1" noTextEdit="1"/>
          </p:cNvSpPr>
          <p:nvPr>
            <p:ph type="sldImg" idx="2"/>
          </p:nvPr>
        </p:nvSpPr>
        <p:spPr bwMode="auto">
          <a:xfrm>
            <a:off x="1203325" y="703263"/>
            <a:ext cx="4695825" cy="3522662"/>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46347" y="4459526"/>
            <a:ext cx="5209782" cy="422481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1" y="8919052"/>
            <a:ext cx="3078065"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7175" name="Rectangle 7"/>
          <p:cNvSpPr>
            <a:spLocks noGrp="1" noChangeArrowheads="1"/>
          </p:cNvSpPr>
          <p:nvPr>
            <p:ph type="sldNum" sz="quarter" idx="5"/>
          </p:nvPr>
        </p:nvSpPr>
        <p:spPr bwMode="auto">
          <a:xfrm>
            <a:off x="4024412" y="8919052"/>
            <a:ext cx="3078064"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algn="r" eaLnBrk="1" hangingPunct="1">
              <a:lnSpc>
                <a:spcPct val="100000"/>
              </a:lnSpc>
              <a:defRPr sz="1200">
                <a:latin typeface="Times New Roman" pitchFamily="18" charset="0"/>
              </a:defRPr>
            </a:lvl1pPr>
          </a:lstStyle>
          <a:p>
            <a:pPr>
              <a:defRPr/>
            </a:pPr>
            <a:fld id="{F0614C41-857D-4C4F-BF0E-D03B8D1C2561}" type="slidenum">
              <a:rPr lang="en-US"/>
              <a:pPr>
                <a:defRPr/>
              </a:pPr>
              <a:t>‹#›</a:t>
            </a:fld>
            <a:endParaRPr lang="en-US"/>
          </a:p>
        </p:txBody>
      </p:sp>
    </p:spTree>
    <p:extLst>
      <p:ext uri="{BB962C8B-B14F-4D97-AF65-F5344CB8AC3E}">
        <p14:creationId xmlns:p14="http://schemas.microsoft.com/office/powerpoint/2010/main" val="30108161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a:t>
            </a:fld>
            <a:endParaRPr lang="en-US"/>
          </a:p>
        </p:txBody>
      </p:sp>
    </p:spTree>
    <p:extLst>
      <p:ext uri="{BB962C8B-B14F-4D97-AF65-F5344CB8AC3E}">
        <p14:creationId xmlns:p14="http://schemas.microsoft.com/office/powerpoint/2010/main" val="1282079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a:t>
            </a:fld>
            <a:endParaRPr lang="en-US"/>
          </a:p>
        </p:txBody>
      </p:sp>
    </p:spTree>
    <p:extLst>
      <p:ext uri="{BB962C8B-B14F-4D97-AF65-F5344CB8AC3E}">
        <p14:creationId xmlns:p14="http://schemas.microsoft.com/office/powerpoint/2010/main" val="3088189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a:t>
            </a:fld>
            <a:endParaRPr lang="en-US"/>
          </a:p>
        </p:txBody>
      </p:sp>
    </p:spTree>
    <p:extLst>
      <p:ext uri="{BB962C8B-B14F-4D97-AF65-F5344CB8AC3E}">
        <p14:creationId xmlns:p14="http://schemas.microsoft.com/office/powerpoint/2010/main" val="1563122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4</a:t>
            </a:fld>
            <a:endParaRPr lang="en-US"/>
          </a:p>
        </p:txBody>
      </p:sp>
    </p:spTree>
    <p:extLst>
      <p:ext uri="{BB962C8B-B14F-4D97-AF65-F5344CB8AC3E}">
        <p14:creationId xmlns:p14="http://schemas.microsoft.com/office/powerpoint/2010/main" val="787428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5</a:t>
            </a:fld>
            <a:endParaRPr lang="en-US"/>
          </a:p>
        </p:txBody>
      </p:sp>
    </p:spTree>
    <p:extLst>
      <p:ext uri="{BB962C8B-B14F-4D97-AF65-F5344CB8AC3E}">
        <p14:creationId xmlns:p14="http://schemas.microsoft.com/office/powerpoint/2010/main" val="3771599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6</a:t>
            </a:fld>
            <a:endParaRPr lang="en-US"/>
          </a:p>
        </p:txBody>
      </p:sp>
    </p:spTree>
    <p:extLst>
      <p:ext uri="{BB962C8B-B14F-4D97-AF65-F5344CB8AC3E}">
        <p14:creationId xmlns:p14="http://schemas.microsoft.com/office/powerpoint/2010/main" val="2556879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7</a:t>
            </a:fld>
            <a:endParaRPr lang="en-US"/>
          </a:p>
        </p:txBody>
      </p:sp>
    </p:spTree>
    <p:extLst>
      <p:ext uri="{BB962C8B-B14F-4D97-AF65-F5344CB8AC3E}">
        <p14:creationId xmlns:p14="http://schemas.microsoft.com/office/powerpoint/2010/main" val="2616550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8</a:t>
            </a:fld>
            <a:endParaRPr lang="en-US"/>
          </a:p>
        </p:txBody>
      </p:sp>
    </p:spTree>
    <p:extLst>
      <p:ext uri="{BB962C8B-B14F-4D97-AF65-F5344CB8AC3E}">
        <p14:creationId xmlns:p14="http://schemas.microsoft.com/office/powerpoint/2010/main" val="1169464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9</a:t>
            </a:fld>
            <a:endParaRPr lang="en-US"/>
          </a:p>
        </p:txBody>
      </p:sp>
    </p:spTree>
    <p:extLst>
      <p:ext uri="{BB962C8B-B14F-4D97-AF65-F5344CB8AC3E}">
        <p14:creationId xmlns:p14="http://schemas.microsoft.com/office/powerpoint/2010/main" val="1939998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10</a:t>
            </a:fld>
            <a:endParaRPr lang="en-US"/>
          </a:p>
        </p:txBody>
      </p:sp>
    </p:spTree>
    <p:extLst>
      <p:ext uri="{BB962C8B-B14F-4D97-AF65-F5344CB8AC3E}">
        <p14:creationId xmlns:p14="http://schemas.microsoft.com/office/powerpoint/2010/main" val="471963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11</a:t>
            </a:fld>
            <a:endParaRPr lang="en-US"/>
          </a:p>
        </p:txBody>
      </p:sp>
    </p:spTree>
    <p:extLst>
      <p:ext uri="{BB962C8B-B14F-4D97-AF65-F5344CB8AC3E}">
        <p14:creationId xmlns:p14="http://schemas.microsoft.com/office/powerpoint/2010/main" val="2225869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E0740B-197D-4309-8A9C-E8C2EADA0D26}" type="slidenum">
              <a:rPr lang="en-US" altLang="en-US" smtClean="0"/>
              <a:pPr/>
              <a:t>12</a:t>
            </a:fld>
            <a:endParaRPr lang="en-US" altLang="en-US"/>
          </a:p>
        </p:txBody>
      </p:sp>
    </p:spTree>
    <p:extLst>
      <p:ext uri="{BB962C8B-B14F-4D97-AF65-F5344CB8AC3E}">
        <p14:creationId xmlns:p14="http://schemas.microsoft.com/office/powerpoint/2010/main" val="1417121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13</a:t>
            </a:fld>
            <a:endParaRPr lang="en-US"/>
          </a:p>
        </p:txBody>
      </p:sp>
    </p:spTree>
    <p:extLst>
      <p:ext uri="{BB962C8B-B14F-4D97-AF65-F5344CB8AC3E}">
        <p14:creationId xmlns:p14="http://schemas.microsoft.com/office/powerpoint/2010/main" val="1882219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14</a:t>
            </a:fld>
            <a:endParaRPr lang="en-US"/>
          </a:p>
        </p:txBody>
      </p:sp>
    </p:spTree>
    <p:extLst>
      <p:ext uri="{BB962C8B-B14F-4D97-AF65-F5344CB8AC3E}">
        <p14:creationId xmlns:p14="http://schemas.microsoft.com/office/powerpoint/2010/main" val="1936565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15</a:t>
            </a:fld>
            <a:endParaRPr lang="en-US"/>
          </a:p>
        </p:txBody>
      </p:sp>
    </p:spTree>
    <p:extLst>
      <p:ext uri="{BB962C8B-B14F-4D97-AF65-F5344CB8AC3E}">
        <p14:creationId xmlns:p14="http://schemas.microsoft.com/office/powerpoint/2010/main" val="3896598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16</a:t>
            </a:fld>
            <a:endParaRPr lang="en-US"/>
          </a:p>
        </p:txBody>
      </p:sp>
    </p:spTree>
    <p:extLst>
      <p:ext uri="{BB962C8B-B14F-4D97-AF65-F5344CB8AC3E}">
        <p14:creationId xmlns:p14="http://schemas.microsoft.com/office/powerpoint/2010/main" val="1233821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17</a:t>
            </a:fld>
            <a:endParaRPr lang="en-US"/>
          </a:p>
        </p:txBody>
      </p:sp>
    </p:spTree>
    <p:extLst>
      <p:ext uri="{BB962C8B-B14F-4D97-AF65-F5344CB8AC3E}">
        <p14:creationId xmlns:p14="http://schemas.microsoft.com/office/powerpoint/2010/main" val="417327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Missing electronics</a:t>
            </a:r>
            <a:endParaRPr lang="en-US" dirty="0"/>
          </a:p>
        </p:txBody>
      </p:sp>
      <p:sp>
        <p:nvSpPr>
          <p:cNvPr id="4" name="Slide Number Placeholder 3"/>
          <p:cNvSpPr>
            <a:spLocks noGrp="1"/>
          </p:cNvSpPr>
          <p:nvPr>
            <p:ph type="sldNum" sz="quarter" idx="10"/>
          </p:nvPr>
        </p:nvSpPr>
        <p:spPr/>
        <p:txBody>
          <a:bodyPr/>
          <a:lstStyle/>
          <a:p>
            <a:fld id="{1EAAACE7-A931-A849-B1F0-4D667D0A4180}" type="slidenum">
              <a:rPr lang="en-US" smtClean="0"/>
              <a:pPr/>
              <a:t>18</a:t>
            </a:fld>
            <a:endParaRPr lang="en-US"/>
          </a:p>
        </p:txBody>
      </p:sp>
    </p:spTree>
    <p:extLst>
      <p:ext uri="{BB962C8B-B14F-4D97-AF65-F5344CB8AC3E}">
        <p14:creationId xmlns:p14="http://schemas.microsoft.com/office/powerpoint/2010/main" val="562132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Contingency </a:t>
            </a:r>
            <a:endParaRPr lang="en-US" dirty="0"/>
          </a:p>
        </p:txBody>
      </p:sp>
      <p:sp>
        <p:nvSpPr>
          <p:cNvPr id="4" name="Slide Number Placeholder 3"/>
          <p:cNvSpPr>
            <a:spLocks noGrp="1"/>
          </p:cNvSpPr>
          <p:nvPr>
            <p:ph type="sldNum" sz="quarter" idx="10"/>
          </p:nvPr>
        </p:nvSpPr>
        <p:spPr/>
        <p:txBody>
          <a:bodyPr/>
          <a:lstStyle/>
          <a:p>
            <a:fld id="{1EAAACE7-A931-A849-B1F0-4D667D0A4180}" type="slidenum">
              <a:rPr lang="en-US" smtClean="0"/>
              <a:pPr/>
              <a:t>19</a:t>
            </a:fld>
            <a:endParaRPr lang="en-US"/>
          </a:p>
        </p:txBody>
      </p:sp>
    </p:spTree>
    <p:extLst>
      <p:ext uri="{BB962C8B-B14F-4D97-AF65-F5344CB8AC3E}">
        <p14:creationId xmlns:p14="http://schemas.microsoft.com/office/powerpoint/2010/main" val="1446049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E0740B-197D-4309-8A9C-E8C2EADA0D26}" type="slidenum">
              <a:rPr lang="en-US" altLang="en-US" smtClean="0"/>
              <a:pPr/>
              <a:t>22</a:t>
            </a:fld>
            <a:endParaRPr lang="en-US" altLang="en-US"/>
          </a:p>
        </p:txBody>
      </p:sp>
    </p:spTree>
    <p:extLst>
      <p:ext uri="{BB962C8B-B14F-4D97-AF65-F5344CB8AC3E}">
        <p14:creationId xmlns:p14="http://schemas.microsoft.com/office/powerpoint/2010/main" val="3113559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8225" y="1458913"/>
            <a:ext cx="3457575" cy="4243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58913"/>
            <a:ext cx="3457575" cy="4243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51563" y="311150"/>
            <a:ext cx="1954212" cy="5391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5750" y="311150"/>
            <a:ext cx="5713413" cy="5391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070725" cy="53498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38225" y="1458913"/>
            <a:ext cx="3457575" cy="4243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58913"/>
            <a:ext cx="3457575" cy="204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56013"/>
            <a:ext cx="3457575" cy="2046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8530" name="Rectangle 2"/>
          <p:cNvSpPr>
            <a:spLocks noChangeArrowheads="1"/>
          </p:cNvSpPr>
          <p:nvPr/>
        </p:nvSpPr>
        <p:spPr bwMode="auto">
          <a:xfrm>
            <a:off x="6858000" y="6550025"/>
            <a:ext cx="1965325" cy="149225"/>
          </a:xfrm>
          <a:prstGeom prst="rect">
            <a:avLst/>
          </a:prstGeom>
          <a:noFill/>
          <a:ln w="12700">
            <a:noFill/>
            <a:miter lim="800000"/>
            <a:headEnd/>
            <a:tailEnd/>
          </a:ln>
          <a:effectLst/>
        </p:spPr>
        <p:txBody>
          <a:bodyPr lIns="62682" tIns="25642" rIns="62682" bIns="25642">
            <a:spAutoFit/>
          </a:bodyPr>
          <a:lstStyle/>
          <a:p>
            <a:pPr marL="339725" indent="-339725" algn="r" defTabSz="901700">
              <a:lnSpc>
                <a:spcPct val="80000"/>
              </a:lnSpc>
              <a:spcBef>
                <a:spcPct val="20000"/>
              </a:spcBef>
              <a:defRPr/>
            </a:pPr>
            <a:fld id="{6176944F-5705-433F-BDAF-B497E9CD693A}" type="slidenum">
              <a:rPr lang="en-US" sz="800" b="1">
                <a:latin typeface="Helvetica" pitchFamily="34" charset="0"/>
              </a:rPr>
              <a:pPr marL="339725" indent="-339725" algn="r" defTabSz="901700">
                <a:lnSpc>
                  <a:spcPct val="80000"/>
                </a:lnSpc>
                <a:spcBef>
                  <a:spcPct val="20000"/>
                </a:spcBef>
                <a:defRPr/>
              </a:pPr>
              <a:t>‹#›</a:t>
            </a:fld>
            <a:endParaRPr lang="en-US" sz="800" b="1">
              <a:latin typeface="Helvetica" pitchFamily="34" charset="0"/>
            </a:endParaRPr>
          </a:p>
        </p:txBody>
      </p:sp>
      <p:sp>
        <p:nvSpPr>
          <p:cNvPr id="7171" name="Rectangle 3"/>
          <p:cNvSpPr>
            <a:spLocks noGrp="1" noChangeArrowheads="1"/>
          </p:cNvSpPr>
          <p:nvPr>
            <p:ph type="body" idx="1"/>
          </p:nvPr>
        </p:nvSpPr>
        <p:spPr bwMode="auto">
          <a:xfrm>
            <a:off x="1038225" y="1458913"/>
            <a:ext cx="7067550" cy="4243387"/>
          </a:xfrm>
          <a:prstGeom prst="rect">
            <a:avLst/>
          </a:prstGeom>
          <a:noFill/>
          <a:ln w="12700">
            <a:noFill/>
            <a:miter lim="800000"/>
            <a:headEnd/>
            <a:tailEnd/>
          </a:ln>
        </p:spPr>
        <p:txBody>
          <a:bodyPr vert="horz" wrap="square" lIns="91173" tIns="45587" rIns="91173" bIns="4558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2" name="Rectangle 4"/>
          <p:cNvSpPr>
            <a:spLocks noGrp="1" noChangeArrowheads="1"/>
          </p:cNvSpPr>
          <p:nvPr>
            <p:ph type="title"/>
          </p:nvPr>
        </p:nvSpPr>
        <p:spPr bwMode="auto">
          <a:xfrm>
            <a:off x="285750" y="311150"/>
            <a:ext cx="7070725" cy="534988"/>
          </a:xfrm>
          <a:prstGeom prst="rect">
            <a:avLst/>
          </a:prstGeom>
          <a:noFill/>
          <a:ln w="12700">
            <a:noFill/>
            <a:miter lim="800000"/>
            <a:headEnd/>
            <a:tailEnd/>
          </a:ln>
        </p:spPr>
        <p:txBody>
          <a:bodyPr vert="horz" wrap="square" lIns="91173" tIns="45587" rIns="91173" bIns="45587" numCol="1" anchor="ctr" anchorCtr="0" compatLnSpc="1">
            <a:prstTxWarp prst="textNoShape">
              <a:avLst/>
            </a:prstTxWarp>
          </a:bodyPr>
          <a:lstStyle/>
          <a:p>
            <a:pPr lvl="0"/>
            <a:r>
              <a:rPr lang="en-US" smtClean="0"/>
              <a:t>Click to edit Master title style</a:t>
            </a:r>
          </a:p>
        </p:txBody>
      </p:sp>
      <p:sp>
        <p:nvSpPr>
          <p:cNvPr id="278533" name="Line 5"/>
          <p:cNvSpPr>
            <a:spLocks noChangeShapeType="1"/>
          </p:cNvSpPr>
          <p:nvPr/>
        </p:nvSpPr>
        <p:spPr bwMode="auto">
          <a:xfrm>
            <a:off x="381000" y="768350"/>
            <a:ext cx="7696200" cy="0"/>
          </a:xfrm>
          <a:prstGeom prst="line">
            <a:avLst/>
          </a:prstGeom>
          <a:noFill/>
          <a:ln w="50800">
            <a:solidFill>
              <a:srgbClr val="000000"/>
            </a:solidFill>
            <a:round/>
            <a:headEnd/>
            <a:tailEnd/>
          </a:ln>
          <a:effectLst/>
        </p:spPr>
        <p:txBody>
          <a:bodyPr wrap="none" anchor="ctr"/>
          <a:lstStyle/>
          <a:p>
            <a:pPr>
              <a:defRPr/>
            </a:pPr>
            <a:endParaRPr lang="en-US"/>
          </a:p>
        </p:txBody>
      </p:sp>
      <p:sp>
        <p:nvSpPr>
          <p:cNvPr id="278535" name="Rectangle 7"/>
          <p:cNvSpPr>
            <a:spLocks noChangeArrowheads="1"/>
          </p:cNvSpPr>
          <p:nvPr/>
        </p:nvSpPr>
        <p:spPr bwMode="auto">
          <a:xfrm>
            <a:off x="3581400" y="6551613"/>
            <a:ext cx="1965325" cy="149225"/>
          </a:xfrm>
          <a:prstGeom prst="rect">
            <a:avLst/>
          </a:prstGeom>
          <a:noFill/>
          <a:ln w="12700">
            <a:noFill/>
            <a:miter lim="800000"/>
            <a:headEnd/>
            <a:tailEnd/>
          </a:ln>
          <a:effectLst/>
        </p:spPr>
        <p:txBody>
          <a:bodyPr lIns="62682" tIns="25642" rIns="62682" bIns="25642">
            <a:spAutoFit/>
          </a:bodyPr>
          <a:lstStyle/>
          <a:p>
            <a:pPr marL="339725" indent="-339725" algn="ctr" defTabSz="901700">
              <a:lnSpc>
                <a:spcPct val="80000"/>
              </a:lnSpc>
              <a:spcBef>
                <a:spcPct val="20000"/>
              </a:spcBef>
              <a:defRPr/>
            </a:pPr>
            <a:r>
              <a:rPr lang="en-US" sz="800" b="1" dirty="0">
                <a:latin typeface="Helvetica" pitchFamily="34" charset="0"/>
              </a:rPr>
              <a:t>Jim Thomas </a:t>
            </a:r>
            <a:r>
              <a:rPr lang="en-US" sz="800" b="1" dirty="0" smtClean="0">
                <a:latin typeface="Helvetica" pitchFamily="34" charset="0"/>
              </a:rPr>
              <a:t> </a:t>
            </a:r>
            <a:endParaRPr lang="en-US" sz="800" b="1" dirty="0">
              <a:latin typeface="Helvetica" pitchFamily="34" charset="0"/>
            </a:endParaRPr>
          </a:p>
        </p:txBody>
      </p:sp>
      <p:pic>
        <p:nvPicPr>
          <p:cNvPr id="8" name="Picture 7" descr="Picture1 copy.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6575" y="296840"/>
            <a:ext cx="68262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userDrawn="1"/>
        </p:nvPicPr>
        <p:blipFill>
          <a:blip r:embed="rId15" cstate="print"/>
          <a:srcRect/>
          <a:stretch>
            <a:fillRect/>
          </a:stretch>
        </p:blipFill>
        <p:spPr bwMode="auto">
          <a:xfrm>
            <a:off x="383218" y="6180786"/>
            <a:ext cx="925830" cy="560070"/>
          </a:xfrm>
          <a:prstGeom prst="rect">
            <a:avLst/>
          </a:prstGeom>
          <a:noFill/>
          <a:ln w="9525" cap="flat" algn="ctr">
            <a:noFill/>
            <a:prstDash val="solid"/>
            <a:miter lim="800000"/>
            <a:headEnd/>
            <a:tailEnd/>
          </a:ln>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txStyles>
    <p:titleStyle>
      <a:lvl1pPr algn="l" defTabSz="901700" rtl="0" eaLnBrk="0" fontAlgn="base" hangingPunct="0">
        <a:lnSpc>
          <a:spcPct val="90000"/>
        </a:lnSpc>
        <a:spcBef>
          <a:spcPct val="0"/>
        </a:spcBef>
        <a:spcAft>
          <a:spcPct val="0"/>
        </a:spcAft>
        <a:defRPr sz="2600" b="1">
          <a:solidFill>
            <a:srgbClr val="B0AC00"/>
          </a:solidFill>
          <a:latin typeface="+mj-lt"/>
          <a:ea typeface="+mj-ea"/>
          <a:cs typeface="+mj-cs"/>
        </a:defRPr>
      </a:lvl1pPr>
      <a:lvl2pPr algn="l" defTabSz="901700" rtl="0" eaLnBrk="0" fontAlgn="base" hangingPunct="0">
        <a:lnSpc>
          <a:spcPct val="90000"/>
        </a:lnSpc>
        <a:spcBef>
          <a:spcPct val="0"/>
        </a:spcBef>
        <a:spcAft>
          <a:spcPct val="0"/>
        </a:spcAft>
        <a:defRPr sz="2600" b="1">
          <a:solidFill>
            <a:srgbClr val="B0AC00"/>
          </a:solidFill>
          <a:latin typeface="Helvetica" pitchFamily="34" charset="0"/>
        </a:defRPr>
      </a:lvl2pPr>
      <a:lvl3pPr algn="l" defTabSz="901700" rtl="0" eaLnBrk="0" fontAlgn="base" hangingPunct="0">
        <a:lnSpc>
          <a:spcPct val="90000"/>
        </a:lnSpc>
        <a:spcBef>
          <a:spcPct val="0"/>
        </a:spcBef>
        <a:spcAft>
          <a:spcPct val="0"/>
        </a:spcAft>
        <a:defRPr sz="2600" b="1">
          <a:solidFill>
            <a:srgbClr val="B0AC00"/>
          </a:solidFill>
          <a:latin typeface="Helvetica" pitchFamily="34" charset="0"/>
        </a:defRPr>
      </a:lvl3pPr>
      <a:lvl4pPr algn="l" defTabSz="901700" rtl="0" eaLnBrk="0" fontAlgn="base" hangingPunct="0">
        <a:lnSpc>
          <a:spcPct val="90000"/>
        </a:lnSpc>
        <a:spcBef>
          <a:spcPct val="0"/>
        </a:spcBef>
        <a:spcAft>
          <a:spcPct val="0"/>
        </a:spcAft>
        <a:defRPr sz="2600" b="1">
          <a:solidFill>
            <a:srgbClr val="B0AC00"/>
          </a:solidFill>
          <a:latin typeface="Helvetica" pitchFamily="34" charset="0"/>
        </a:defRPr>
      </a:lvl4pPr>
      <a:lvl5pPr algn="l" defTabSz="901700" rtl="0" eaLnBrk="0" fontAlgn="base" hangingPunct="0">
        <a:lnSpc>
          <a:spcPct val="90000"/>
        </a:lnSpc>
        <a:spcBef>
          <a:spcPct val="0"/>
        </a:spcBef>
        <a:spcAft>
          <a:spcPct val="0"/>
        </a:spcAft>
        <a:defRPr sz="2600" b="1">
          <a:solidFill>
            <a:srgbClr val="B0AC00"/>
          </a:solidFill>
          <a:latin typeface="Helvetica" pitchFamily="34" charset="0"/>
        </a:defRPr>
      </a:lvl5pPr>
      <a:lvl6pPr marL="457200" algn="l" defTabSz="901700" rtl="0" eaLnBrk="0" fontAlgn="base" hangingPunct="0">
        <a:lnSpc>
          <a:spcPct val="90000"/>
        </a:lnSpc>
        <a:spcBef>
          <a:spcPct val="0"/>
        </a:spcBef>
        <a:spcAft>
          <a:spcPct val="0"/>
        </a:spcAft>
        <a:defRPr sz="2600" b="1">
          <a:solidFill>
            <a:srgbClr val="B0AC00"/>
          </a:solidFill>
          <a:latin typeface="Helvetica" pitchFamily="34" charset="0"/>
        </a:defRPr>
      </a:lvl6pPr>
      <a:lvl7pPr marL="914400" algn="l" defTabSz="901700" rtl="0" eaLnBrk="0" fontAlgn="base" hangingPunct="0">
        <a:lnSpc>
          <a:spcPct val="90000"/>
        </a:lnSpc>
        <a:spcBef>
          <a:spcPct val="0"/>
        </a:spcBef>
        <a:spcAft>
          <a:spcPct val="0"/>
        </a:spcAft>
        <a:defRPr sz="2600" b="1">
          <a:solidFill>
            <a:srgbClr val="B0AC00"/>
          </a:solidFill>
          <a:latin typeface="Helvetica" pitchFamily="34" charset="0"/>
        </a:defRPr>
      </a:lvl7pPr>
      <a:lvl8pPr marL="1371600" algn="l" defTabSz="901700" rtl="0" eaLnBrk="0" fontAlgn="base" hangingPunct="0">
        <a:lnSpc>
          <a:spcPct val="90000"/>
        </a:lnSpc>
        <a:spcBef>
          <a:spcPct val="0"/>
        </a:spcBef>
        <a:spcAft>
          <a:spcPct val="0"/>
        </a:spcAft>
        <a:defRPr sz="2600" b="1">
          <a:solidFill>
            <a:srgbClr val="B0AC00"/>
          </a:solidFill>
          <a:latin typeface="Helvetica" pitchFamily="34" charset="0"/>
        </a:defRPr>
      </a:lvl8pPr>
      <a:lvl9pPr marL="1828800" algn="l" defTabSz="901700" rtl="0" eaLnBrk="0" fontAlgn="base" hangingPunct="0">
        <a:lnSpc>
          <a:spcPct val="90000"/>
        </a:lnSpc>
        <a:spcBef>
          <a:spcPct val="0"/>
        </a:spcBef>
        <a:spcAft>
          <a:spcPct val="0"/>
        </a:spcAft>
        <a:defRPr sz="2600" b="1">
          <a:solidFill>
            <a:srgbClr val="B0AC00"/>
          </a:solidFill>
          <a:latin typeface="Helvetica" pitchFamily="34" charset="0"/>
        </a:defRPr>
      </a:lvl9pPr>
    </p:titleStyle>
    <p:bodyStyle>
      <a:lvl1pPr marL="282575" indent="-282575" algn="l" defTabSz="901700" rtl="0" eaLnBrk="0" fontAlgn="base" hangingPunct="0">
        <a:lnSpc>
          <a:spcPct val="90000"/>
        </a:lnSpc>
        <a:spcBef>
          <a:spcPct val="30000"/>
        </a:spcBef>
        <a:spcAft>
          <a:spcPct val="0"/>
        </a:spcAft>
        <a:buSzPct val="100000"/>
        <a:buChar char="•"/>
        <a:defRPr b="1">
          <a:solidFill>
            <a:schemeClr val="tx1"/>
          </a:solidFill>
          <a:latin typeface="+mn-lt"/>
          <a:ea typeface="+mn-ea"/>
          <a:cs typeface="+mn-cs"/>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mn-lt"/>
        </a:defRPr>
      </a:lvl2pPr>
      <a:lvl3pPr marL="1127125" indent="-225425" algn="l" defTabSz="901700" rtl="0" eaLnBrk="0" fontAlgn="base" hangingPunct="0">
        <a:lnSpc>
          <a:spcPct val="90000"/>
        </a:lnSpc>
        <a:spcBef>
          <a:spcPct val="30000"/>
        </a:spcBef>
        <a:spcAft>
          <a:spcPct val="0"/>
        </a:spcAft>
        <a:buSzPct val="100000"/>
        <a:buFont typeface="Helvetica" charset="0"/>
        <a:buChar char="–"/>
        <a:defRPr sz="1600" b="1">
          <a:solidFill>
            <a:schemeClr val="hlink"/>
          </a:solidFill>
          <a:latin typeface="+mn-lt"/>
        </a:defRPr>
      </a:lvl3pPr>
      <a:lvl4pPr marL="1522413" indent="-169863" algn="l" defTabSz="901700" rtl="0" eaLnBrk="0" fontAlgn="base" hangingPunct="0">
        <a:lnSpc>
          <a:spcPct val="90000"/>
        </a:lnSpc>
        <a:spcBef>
          <a:spcPct val="30000"/>
        </a:spcBef>
        <a:spcAft>
          <a:spcPct val="0"/>
        </a:spcAft>
        <a:buSzPct val="100000"/>
        <a:buFont typeface="Helvetica" charset="0"/>
        <a:buChar char="–"/>
        <a:defRPr sz="1400" b="1">
          <a:solidFill>
            <a:schemeClr val="tx1"/>
          </a:solidFill>
          <a:latin typeface="+mn-lt"/>
        </a:defRPr>
      </a:lvl4pPr>
      <a:lvl5pPr marL="1974850" indent="-169863" algn="l" defTabSz="901700" rtl="0" eaLnBrk="0" fontAlgn="base" hangingPunct="0">
        <a:lnSpc>
          <a:spcPct val="90000"/>
        </a:lnSpc>
        <a:spcBef>
          <a:spcPct val="30000"/>
        </a:spcBef>
        <a:spcAft>
          <a:spcPct val="0"/>
        </a:spcAft>
        <a:buSzPct val="100000"/>
        <a:buFont typeface="Helvetica" charset="0"/>
        <a:buChar char="–"/>
        <a:defRPr sz="1200" b="1">
          <a:solidFill>
            <a:srgbClr val="FF3300"/>
          </a:solidFill>
          <a:latin typeface="+mn-lt"/>
        </a:defRPr>
      </a:lvl5pPr>
      <a:lvl6pPr marL="24320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6pPr>
      <a:lvl7pPr marL="28892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7pPr>
      <a:lvl8pPr marL="33464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8pPr>
      <a:lvl9pPr marL="38036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landau.phy.uic.edu/~misha/highmom-star/acceptance.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reviews.123rf.com/images/jjspring/jjspring1103/jjspring110300117/9204846-Terracotta-warriors-museum-Xian-China-July-26-2010-Stock-Phot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09800" y="3019568"/>
            <a:ext cx="4714875" cy="314325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ctrTitle"/>
          </p:nvPr>
        </p:nvSpPr>
        <p:spPr>
          <a:xfrm>
            <a:off x="685800" y="1273175"/>
            <a:ext cx="7772400" cy="1470025"/>
          </a:xfrm>
        </p:spPr>
        <p:txBody>
          <a:bodyPr/>
          <a:lstStyle/>
          <a:p>
            <a:pPr algn="ctr"/>
            <a:r>
              <a:rPr lang="en-US" dirty="0" smtClean="0"/>
              <a:t>The STAR </a:t>
            </a:r>
            <a:r>
              <a:rPr lang="en-US" dirty="0" err="1" smtClean="0"/>
              <a:t>iTPC</a:t>
            </a:r>
            <a:r>
              <a:rPr lang="en-US" dirty="0" smtClean="0"/>
              <a:t> Upgrade – status and news</a:t>
            </a:r>
            <a:br>
              <a:rPr lang="en-US" dirty="0" smtClean="0"/>
            </a:br>
            <a:r>
              <a:rPr lang="en-US" dirty="0" smtClean="0"/>
              <a:t/>
            </a:r>
            <a:br>
              <a:rPr lang="en-US" dirty="0" smtClean="0"/>
            </a:br>
            <a:r>
              <a:rPr lang="en-US" sz="1600" dirty="0" smtClean="0">
                <a:solidFill>
                  <a:schemeClr val="tx1"/>
                </a:solidFill>
              </a:rPr>
              <a:t>Jim Thomas, and a cast of thousands </a:t>
            </a:r>
            <a:br>
              <a:rPr lang="en-US" sz="1600" dirty="0" smtClean="0">
                <a:solidFill>
                  <a:schemeClr val="tx1"/>
                </a:solidFill>
              </a:rPr>
            </a:br>
            <a:r>
              <a:rPr lang="en-US" sz="1600" dirty="0">
                <a:solidFill>
                  <a:schemeClr val="tx1"/>
                </a:solidFill>
              </a:rPr>
              <a:t/>
            </a:r>
            <a:br>
              <a:rPr lang="en-US" sz="1600" dirty="0">
                <a:solidFill>
                  <a:schemeClr val="tx1"/>
                </a:solidFill>
              </a:rPr>
            </a:br>
            <a:r>
              <a:rPr lang="en-US" sz="1600" dirty="0" smtClean="0">
                <a:solidFill>
                  <a:schemeClr val="tx1"/>
                </a:solidFill>
              </a:rPr>
              <a:t>March </a:t>
            </a:r>
            <a:r>
              <a:rPr lang="en-US" sz="1600" dirty="0">
                <a:solidFill>
                  <a:schemeClr val="tx1"/>
                </a:solidFill>
              </a:rPr>
              <a:t>1</a:t>
            </a:r>
            <a:r>
              <a:rPr lang="en-US" sz="1600" dirty="0" smtClean="0">
                <a:solidFill>
                  <a:schemeClr val="tx1"/>
                </a:solidFill>
              </a:rPr>
              <a:t>5</a:t>
            </a:r>
            <a:r>
              <a:rPr lang="en-US" sz="1600" baseline="30000" dirty="0" smtClean="0">
                <a:solidFill>
                  <a:schemeClr val="tx1"/>
                </a:solidFill>
              </a:rPr>
              <a:t>th</a:t>
            </a:r>
            <a:r>
              <a:rPr lang="en-US" sz="1600" dirty="0" smtClean="0">
                <a:solidFill>
                  <a:schemeClr val="tx1"/>
                </a:solidFill>
              </a:rPr>
              <a:t>,  2016</a:t>
            </a:r>
            <a:endParaRPr lang="en-US" sz="1600" dirty="0">
              <a:solidFill>
                <a:schemeClr val="tx1"/>
              </a:solidFill>
            </a:endParaRPr>
          </a:p>
        </p:txBody>
      </p:sp>
      <p:sp>
        <p:nvSpPr>
          <p:cNvPr id="2" name="TextBox 1"/>
          <p:cNvSpPr txBox="1"/>
          <p:nvPr/>
        </p:nvSpPr>
        <p:spPr>
          <a:xfrm>
            <a:off x="6010275" y="6324600"/>
            <a:ext cx="1828800" cy="461665"/>
          </a:xfrm>
          <a:prstGeom prst="rect">
            <a:avLst/>
          </a:prstGeom>
          <a:noFill/>
        </p:spPr>
        <p:txBody>
          <a:bodyPr wrap="square" rtlCol="0">
            <a:spAutoFit/>
          </a:bodyPr>
          <a:lstStyle/>
          <a:p>
            <a:pPr>
              <a:lnSpc>
                <a:spcPct val="100000"/>
              </a:lnSpc>
            </a:pPr>
            <a:r>
              <a:rPr lang="en-US" sz="800" dirty="0" smtClean="0"/>
              <a:t>I was not able to find a picture of a cast of thousands, but I was able to find a picture of a thousand casts</a:t>
            </a:r>
            <a:endParaRPr lang="en-US" sz="800" dirty="0"/>
          </a:p>
        </p:txBody>
      </p:sp>
    </p:spTree>
    <p:extLst>
      <p:ext uri="{BB962C8B-B14F-4D97-AF65-F5344CB8AC3E}">
        <p14:creationId xmlns:p14="http://schemas.microsoft.com/office/powerpoint/2010/main" val="569290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what, when, where, why and how</a:t>
            </a:r>
            <a:endParaRPr lang="en-US" dirty="0"/>
          </a:p>
        </p:txBody>
      </p:sp>
      <p:sp>
        <p:nvSpPr>
          <p:cNvPr id="3" name="Content Placeholder 2"/>
          <p:cNvSpPr>
            <a:spLocks noGrp="1"/>
          </p:cNvSpPr>
          <p:nvPr>
            <p:ph idx="1"/>
          </p:nvPr>
        </p:nvSpPr>
        <p:spPr>
          <a:xfrm>
            <a:off x="809625" y="1014413"/>
            <a:ext cx="8029575" cy="4243387"/>
          </a:xfrm>
        </p:spPr>
        <p:txBody>
          <a:bodyPr/>
          <a:lstStyle/>
          <a:p>
            <a:r>
              <a:rPr lang="en-US" dirty="0" smtClean="0"/>
              <a:t>Who</a:t>
            </a:r>
          </a:p>
          <a:p>
            <a:pPr lvl="1"/>
            <a:r>
              <a:rPr lang="en-US" dirty="0" smtClean="0"/>
              <a:t>BNL, CTU Prague, Kent State, LBL, NPI Prague, SDU Shandong, SINAP Shanghai, UC Davis, UTA, USTC Hefei</a:t>
            </a:r>
          </a:p>
          <a:p>
            <a:r>
              <a:rPr lang="en-US" dirty="0" smtClean="0"/>
              <a:t>What</a:t>
            </a:r>
          </a:p>
          <a:p>
            <a:pPr lvl="1"/>
            <a:r>
              <a:rPr lang="en-US" dirty="0" smtClean="0"/>
              <a:t>Upgrade the inner sectors of the STAR TPC to increase rapidity coverage and improve tracking and </a:t>
            </a:r>
            <a:r>
              <a:rPr lang="en-US" dirty="0" err="1" smtClean="0"/>
              <a:t>dE</a:t>
            </a:r>
            <a:r>
              <a:rPr lang="en-US" dirty="0" smtClean="0"/>
              <a:t>/dx at forward </a:t>
            </a:r>
            <a:r>
              <a:rPr lang="en-US" dirty="0" err="1" smtClean="0"/>
              <a:t>rapidities</a:t>
            </a:r>
            <a:endParaRPr lang="en-US" dirty="0" smtClean="0"/>
          </a:p>
          <a:p>
            <a:r>
              <a:rPr lang="en-US" dirty="0" smtClean="0"/>
              <a:t>When</a:t>
            </a:r>
          </a:p>
          <a:p>
            <a:pPr lvl="1"/>
            <a:r>
              <a:rPr lang="en-US" dirty="0"/>
              <a:t>P</a:t>
            </a:r>
            <a:r>
              <a:rPr lang="en-US" dirty="0" smtClean="0"/>
              <a:t>roposed to BNL in 2011, presented to Tribble Committee in 2012</a:t>
            </a:r>
          </a:p>
          <a:p>
            <a:pPr lvl="1"/>
            <a:r>
              <a:rPr lang="en-US" dirty="0" smtClean="0"/>
              <a:t>Funding to STAR this month (maybe), ready to take beam in March 2019</a:t>
            </a:r>
          </a:p>
          <a:p>
            <a:r>
              <a:rPr lang="en-US" dirty="0" smtClean="0"/>
              <a:t>Where</a:t>
            </a:r>
          </a:p>
          <a:p>
            <a:pPr lvl="1"/>
            <a:r>
              <a:rPr lang="en-US" dirty="0" smtClean="0"/>
              <a:t>Key Science Institutions: BNL, Kent, LBL, UC Davis, USTC …</a:t>
            </a:r>
          </a:p>
          <a:p>
            <a:pPr lvl="1"/>
            <a:r>
              <a:rPr lang="en-US" dirty="0" smtClean="0"/>
              <a:t>Key Projects at BNL </a:t>
            </a:r>
            <a:r>
              <a:rPr lang="en-US" sz="1100" dirty="0" smtClean="0"/>
              <a:t>(electronics &amp; installation)</a:t>
            </a:r>
            <a:r>
              <a:rPr lang="en-US" dirty="0" smtClean="0"/>
              <a:t>, LBL </a:t>
            </a:r>
            <a:r>
              <a:rPr lang="en-US" sz="1100" dirty="0" smtClean="0"/>
              <a:t>(sector mechanics)</a:t>
            </a:r>
            <a:r>
              <a:rPr lang="en-US" dirty="0" smtClean="0"/>
              <a:t>, SDU </a:t>
            </a:r>
            <a:r>
              <a:rPr lang="en-US" sz="1100" dirty="0" smtClean="0"/>
              <a:t>(MWPCs)</a:t>
            </a:r>
          </a:p>
          <a:p>
            <a:r>
              <a:rPr lang="en-US" dirty="0" smtClean="0"/>
              <a:t>Why</a:t>
            </a:r>
          </a:p>
          <a:p>
            <a:pPr lvl="1"/>
            <a:r>
              <a:rPr lang="en-US" dirty="0" smtClean="0"/>
              <a:t>Beam Energy Scan in 2019/2020</a:t>
            </a:r>
          </a:p>
          <a:p>
            <a:r>
              <a:rPr lang="en-US" dirty="0" smtClean="0"/>
              <a:t>How</a:t>
            </a:r>
          </a:p>
          <a:p>
            <a:pPr lvl="1"/>
            <a:r>
              <a:rPr lang="en-US" dirty="0" smtClean="0"/>
              <a:t>Make as few changes to the existing apparatus as possible because this is a high risk upgrade due to the limited time left in the schedule</a:t>
            </a:r>
          </a:p>
          <a:p>
            <a:pPr lvl="1"/>
            <a:endParaRPr lang="en-US" dirty="0" smtClean="0"/>
          </a:p>
        </p:txBody>
      </p:sp>
      <p:sp>
        <p:nvSpPr>
          <p:cNvPr id="4" name="TextBox 3"/>
          <p:cNvSpPr txBox="1"/>
          <p:nvPr/>
        </p:nvSpPr>
        <p:spPr>
          <a:xfrm>
            <a:off x="1440350" y="6144700"/>
            <a:ext cx="7094050" cy="584775"/>
          </a:xfrm>
          <a:prstGeom prst="rect">
            <a:avLst/>
          </a:prstGeom>
          <a:solidFill>
            <a:srgbClr val="FFFFCC"/>
          </a:solidFill>
          <a:ln w="9525">
            <a:solidFill>
              <a:schemeClr val="tx1"/>
            </a:solidFill>
          </a:ln>
        </p:spPr>
        <p:txBody>
          <a:bodyPr wrap="square" rtlCol="0">
            <a:spAutoFit/>
          </a:bodyPr>
          <a:lstStyle/>
          <a:p>
            <a:pPr>
              <a:lnSpc>
                <a:spcPct val="100000"/>
              </a:lnSpc>
            </a:pPr>
            <a:r>
              <a:rPr lang="en-US" sz="1600" dirty="0" smtClean="0"/>
              <a:t>Alex says I’ve been giving the same talk for 5 years.  He is correct.  If he starts snoring, just poke him gently to stop the noise but don’t wake him up.</a:t>
            </a:r>
            <a:endParaRPr lang="en-US" sz="1600" dirty="0"/>
          </a:p>
        </p:txBody>
      </p:sp>
    </p:spTree>
    <p:extLst>
      <p:ext uri="{BB962C8B-B14F-4D97-AF65-F5344CB8AC3E}">
        <p14:creationId xmlns:p14="http://schemas.microsoft.com/office/powerpoint/2010/main" val="705337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srcRect r="7694"/>
          <a:stretch/>
        </p:blipFill>
        <p:spPr bwMode="auto">
          <a:xfrm>
            <a:off x="346625" y="1198575"/>
            <a:ext cx="8069457" cy="4552950"/>
          </a:xfrm>
          <a:prstGeom prst="rect">
            <a:avLst/>
          </a:prstGeom>
          <a:noFill/>
          <a:ln w="9525">
            <a:noFill/>
            <a:miter lim="800000"/>
            <a:headEnd/>
            <a:tailEnd/>
          </a:ln>
        </p:spPr>
      </p:pic>
      <p:sp>
        <p:nvSpPr>
          <p:cNvPr id="2" name="Title 1"/>
          <p:cNvSpPr>
            <a:spLocks noGrp="1"/>
          </p:cNvSpPr>
          <p:nvPr>
            <p:ph type="title"/>
          </p:nvPr>
        </p:nvSpPr>
        <p:spPr>
          <a:xfrm>
            <a:off x="285750" y="311150"/>
            <a:ext cx="7791450" cy="534988"/>
          </a:xfrm>
        </p:spPr>
        <p:txBody>
          <a:bodyPr/>
          <a:lstStyle/>
          <a:p>
            <a:r>
              <a:rPr lang="en-US" dirty="0" smtClean="0"/>
              <a:t>Beam Energy Scan – Topics and Commitment</a:t>
            </a:r>
            <a:endParaRPr lang="en-US" dirty="0"/>
          </a:p>
        </p:txBody>
      </p:sp>
      <p:sp>
        <p:nvSpPr>
          <p:cNvPr id="4" name="TextBox 3"/>
          <p:cNvSpPr txBox="1"/>
          <p:nvPr/>
        </p:nvSpPr>
        <p:spPr>
          <a:xfrm>
            <a:off x="2133600" y="5943600"/>
            <a:ext cx="5486400" cy="414985"/>
          </a:xfrm>
          <a:prstGeom prst="rect">
            <a:avLst/>
          </a:prstGeom>
          <a:noFill/>
        </p:spPr>
        <p:txBody>
          <a:bodyPr wrap="square" rtlCol="0">
            <a:spAutoFit/>
          </a:bodyPr>
          <a:lstStyle/>
          <a:p>
            <a:r>
              <a:rPr lang="en-US" dirty="0" smtClean="0"/>
              <a:t>BESII: an NSAC endorsed milestone in the LRP</a:t>
            </a:r>
            <a:endParaRPr lang="en-US" dirty="0"/>
          </a:p>
        </p:txBody>
      </p:sp>
      <p:grpSp>
        <p:nvGrpSpPr>
          <p:cNvPr id="8" name="Group 7"/>
          <p:cNvGrpSpPr/>
          <p:nvPr/>
        </p:nvGrpSpPr>
        <p:grpSpPr>
          <a:xfrm>
            <a:off x="203389" y="2978675"/>
            <a:ext cx="156411" cy="1905000"/>
            <a:chOff x="203389" y="2978675"/>
            <a:chExt cx="156411" cy="1905000"/>
          </a:xfrm>
        </p:grpSpPr>
        <p:sp>
          <p:nvSpPr>
            <p:cNvPr id="7" name="Oval 6"/>
            <p:cNvSpPr/>
            <p:nvPr/>
          </p:nvSpPr>
          <p:spPr bwMode="auto">
            <a:xfrm>
              <a:off x="207400" y="2978675"/>
              <a:ext cx="152400" cy="152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9" name="Oval 8"/>
            <p:cNvSpPr/>
            <p:nvPr/>
          </p:nvSpPr>
          <p:spPr bwMode="auto">
            <a:xfrm>
              <a:off x="203389" y="4731275"/>
              <a:ext cx="152400" cy="152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0" name="Oval 9"/>
            <p:cNvSpPr/>
            <p:nvPr/>
          </p:nvSpPr>
          <p:spPr bwMode="auto">
            <a:xfrm>
              <a:off x="207400" y="4010525"/>
              <a:ext cx="152400" cy="152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12300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5750" y="311150"/>
            <a:ext cx="8172450" cy="534988"/>
          </a:xfrm>
        </p:spPr>
        <p:txBody>
          <a:bodyPr/>
          <a:lstStyle/>
          <a:p>
            <a:r>
              <a:rPr lang="en-US" dirty="0" err="1"/>
              <a:t>iTPC</a:t>
            </a:r>
            <a:r>
              <a:rPr lang="en-US" dirty="0"/>
              <a:t> </a:t>
            </a:r>
            <a:r>
              <a:rPr lang="en-US" sz="2400" dirty="0"/>
              <a:t>PID/acceptance </a:t>
            </a:r>
            <a:r>
              <a:rPr lang="en-US" sz="2400" dirty="0" smtClean="0"/>
              <a:t>needed </a:t>
            </a:r>
            <a:r>
              <a:rPr lang="en-US" sz="2400" dirty="0"/>
              <a:t>for net-proton </a:t>
            </a:r>
            <a:r>
              <a:rPr lang="en-US" sz="2400" dirty="0" smtClean="0"/>
              <a:t>Kurtosis</a:t>
            </a:r>
            <a:endParaRPr lang="en-US" sz="2400" dirty="0"/>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143000" y="1168162"/>
            <a:ext cx="6400800" cy="348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a:xfrm>
            <a:off x="304800" y="4724400"/>
            <a:ext cx="8763000" cy="674687"/>
          </a:xfrm>
        </p:spPr>
        <p:txBody>
          <a:bodyPr/>
          <a:lstStyle/>
          <a:p>
            <a:r>
              <a:rPr lang="en-US" sz="1600" dirty="0" smtClean="0"/>
              <a:t>Net proton kurtosis expected to rise as the 4</a:t>
            </a:r>
            <a:r>
              <a:rPr lang="en-US" sz="1600" baseline="30000" dirty="0" smtClean="0"/>
              <a:t>th</a:t>
            </a:r>
            <a:r>
              <a:rPr lang="en-US" sz="1600" dirty="0" smtClean="0"/>
              <a:t> power of acceptance if </a:t>
            </a:r>
            <a:r>
              <a:rPr lang="en-US" sz="1600" dirty="0" smtClean="0">
                <a:sym typeface="Symbol"/>
              </a:rPr>
              <a:t></a:t>
            </a:r>
            <a:r>
              <a:rPr lang="en-US" sz="1600" dirty="0" err="1" smtClean="0">
                <a:sym typeface="Symbol"/>
              </a:rPr>
              <a:t>y</a:t>
            </a:r>
            <a:r>
              <a:rPr lang="en-US" sz="1600" baseline="-25000" dirty="0" err="1" smtClean="0">
                <a:sym typeface="Symbol"/>
              </a:rPr>
              <a:t>acc</a:t>
            </a:r>
            <a:r>
              <a:rPr lang="en-US" sz="1600" dirty="0" smtClean="0">
                <a:sym typeface="Symbol"/>
              </a:rPr>
              <a:t>  </a:t>
            </a:r>
            <a:r>
              <a:rPr lang="en-US" sz="1600" dirty="0" err="1" smtClean="0">
                <a:sym typeface="Symbol"/>
              </a:rPr>
              <a:t>y</a:t>
            </a:r>
            <a:r>
              <a:rPr lang="en-US" sz="1600" baseline="-25000" dirty="0" err="1" smtClean="0">
                <a:sym typeface="Symbol"/>
              </a:rPr>
              <a:t>corr</a:t>
            </a:r>
            <a:r>
              <a:rPr lang="en-US" sz="1600" baseline="-25000" dirty="0">
                <a:sym typeface="Symbol"/>
              </a:rPr>
              <a:t> </a:t>
            </a:r>
            <a:endParaRPr lang="en-US" sz="1600" baseline="-25000" dirty="0" smtClean="0">
              <a:sym typeface="Symbol"/>
            </a:endParaRPr>
          </a:p>
          <a:p>
            <a:r>
              <a:rPr lang="en-US" sz="1600" dirty="0">
                <a:sym typeface="Symbol"/>
              </a:rPr>
              <a:t>O</a:t>
            </a:r>
            <a:r>
              <a:rPr lang="en-US" sz="1600" dirty="0" smtClean="0">
                <a:sym typeface="Symbol"/>
              </a:rPr>
              <a:t>therwise the growth is linear</a:t>
            </a:r>
            <a:r>
              <a:rPr lang="en-US" sz="1600" dirty="0" smtClean="0"/>
              <a:t> … so our results are sensitive to correlation length</a:t>
            </a:r>
          </a:p>
          <a:p>
            <a:r>
              <a:rPr lang="en-US" sz="1600" dirty="0" smtClean="0"/>
              <a:t>Significant measurements at high y are possible due to decrease in error bars</a:t>
            </a:r>
          </a:p>
          <a:p>
            <a:pPr lvl="1"/>
            <a:r>
              <a:rPr lang="en-US" sz="1200" dirty="0" smtClean="0"/>
              <a:t>AMPT simulations shown, significance of measurements </a:t>
            </a:r>
            <a:r>
              <a:rPr lang="en-US" sz="1200" dirty="0" err="1" smtClean="0"/>
              <a:t>wrt</a:t>
            </a:r>
            <a:r>
              <a:rPr lang="en-US" sz="1200" dirty="0" smtClean="0"/>
              <a:t> theory is important</a:t>
            </a:r>
          </a:p>
          <a:p>
            <a:pPr lvl="1"/>
            <a:r>
              <a:rPr lang="en-US" sz="1200" dirty="0" err="1" smtClean="0"/>
              <a:t>Xiaofeng</a:t>
            </a:r>
            <a:r>
              <a:rPr lang="en-US" sz="1200" dirty="0" smtClean="0"/>
              <a:t> Luo and Misha </a:t>
            </a:r>
            <a:r>
              <a:rPr lang="en-US" sz="1200" dirty="0" err="1" smtClean="0"/>
              <a:t>Stephanov</a:t>
            </a:r>
            <a:r>
              <a:rPr lang="en-US" sz="1200" dirty="0" smtClean="0"/>
              <a:t> have made important contributions to the theory/experiment interface</a:t>
            </a:r>
            <a:endParaRPr lang="en-US" sz="1200" dirty="0" smtClean="0">
              <a:hlinkClick r:id="rId4"/>
            </a:endParaRPr>
          </a:p>
          <a:p>
            <a:pPr lvl="2"/>
            <a:r>
              <a:rPr lang="en-US" sz="1200" dirty="0" smtClean="0">
                <a:hlinkClick r:id="rId4"/>
              </a:rPr>
              <a:t>http</a:t>
            </a:r>
            <a:r>
              <a:rPr lang="en-US" sz="1200" dirty="0">
                <a:hlinkClick r:id="rId4"/>
              </a:rPr>
              <a:t>://landau.phy.uic.edu/~misha/highmom-star/acceptance.pdf</a:t>
            </a:r>
            <a:r>
              <a:rPr lang="en-US" sz="1200" dirty="0"/>
              <a:t> </a:t>
            </a:r>
          </a:p>
          <a:p>
            <a:endParaRPr lang="en-US" sz="1600" dirty="0"/>
          </a:p>
          <a:p>
            <a:endParaRPr lang="en-US" dirty="0"/>
          </a:p>
        </p:txBody>
      </p:sp>
      <p:sp>
        <p:nvSpPr>
          <p:cNvPr id="2" name="TextBox 1"/>
          <p:cNvSpPr txBox="1"/>
          <p:nvPr/>
        </p:nvSpPr>
        <p:spPr>
          <a:xfrm rot="2138487">
            <a:off x="7279096" y="1287762"/>
            <a:ext cx="1676400" cy="414985"/>
          </a:xfrm>
          <a:prstGeom prst="rect">
            <a:avLst/>
          </a:prstGeom>
          <a:noFill/>
        </p:spPr>
        <p:txBody>
          <a:bodyPr wrap="square" rtlCol="0">
            <a:spAutoFit/>
          </a:bodyPr>
          <a:lstStyle/>
          <a:p>
            <a:r>
              <a:rPr lang="en-US" dirty="0" smtClean="0">
                <a:solidFill>
                  <a:srgbClr val="FF0000"/>
                </a:solidFill>
              </a:rPr>
              <a:t>Money Plot #1</a:t>
            </a:r>
            <a:endParaRPr lang="en-US" dirty="0">
              <a:solidFill>
                <a:srgbClr val="FF0000"/>
              </a:solidFill>
            </a:endParaRPr>
          </a:p>
        </p:txBody>
      </p:sp>
    </p:spTree>
    <p:extLst>
      <p:ext uri="{BB962C8B-B14F-4D97-AF65-F5344CB8AC3E}">
        <p14:creationId xmlns:p14="http://schemas.microsoft.com/office/powerpoint/2010/main" val="423650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762000" y="4267200"/>
            <a:ext cx="7964645" cy="1793842"/>
          </a:xfrm>
        </p:spPr>
        <p:txBody>
          <a:bodyPr/>
          <a:lstStyle/>
          <a:p>
            <a:r>
              <a:rPr lang="en-US" sz="1600" dirty="0"/>
              <a:t>Systematic study of di-electron continuum from √𝑆</a:t>
            </a:r>
            <a:r>
              <a:rPr lang="en-US" sz="1600" baseline="-25000" dirty="0"/>
              <a:t>𝑁𝑁</a:t>
            </a:r>
            <a:r>
              <a:rPr lang="en-US" sz="1600" dirty="0"/>
              <a:t>  = 7.7 – 19.6 GeV</a:t>
            </a:r>
          </a:p>
          <a:p>
            <a:pPr lvl="1"/>
            <a:r>
              <a:rPr lang="en-US" sz="1400" dirty="0" smtClean="0"/>
              <a:t>Vector meson suppression due to (possible) Chiral symmetry restoration</a:t>
            </a:r>
          </a:p>
          <a:p>
            <a:r>
              <a:rPr lang="en-US" sz="1600" dirty="0" smtClean="0"/>
              <a:t>Inner </a:t>
            </a:r>
            <a:r>
              <a:rPr lang="en-US" sz="1600" dirty="0"/>
              <a:t>Time Projection Chamber (</a:t>
            </a:r>
            <a:r>
              <a:rPr lang="en-US" sz="1600" dirty="0" err="1"/>
              <a:t>iTPC</a:t>
            </a:r>
            <a:r>
              <a:rPr lang="en-US" sz="1600" dirty="0"/>
              <a:t>) upgrade: reduce </a:t>
            </a:r>
            <a:r>
              <a:rPr lang="en-US" sz="1600" dirty="0" smtClean="0"/>
              <a:t>systematic error of the background </a:t>
            </a:r>
            <a:r>
              <a:rPr lang="en-US" sz="1100" dirty="0" smtClean="0"/>
              <a:t>(important), </a:t>
            </a:r>
            <a:r>
              <a:rPr lang="en-US" sz="1600" dirty="0" smtClean="0"/>
              <a:t>and improves acceptance for signal at 0.4 &lt; </a:t>
            </a:r>
            <a:r>
              <a:rPr lang="en-US" sz="1600" dirty="0" err="1" smtClean="0"/>
              <a:t>M</a:t>
            </a:r>
            <a:r>
              <a:rPr lang="en-US" sz="1600" baseline="-25000" dirty="0" err="1" smtClean="0"/>
              <a:t>ee</a:t>
            </a:r>
            <a:r>
              <a:rPr lang="en-US" sz="1600" dirty="0" smtClean="0"/>
              <a:t> &lt; 0.7</a:t>
            </a:r>
            <a:endParaRPr lang="en-US" sz="1100" dirty="0"/>
          </a:p>
          <a:p>
            <a:r>
              <a:rPr lang="en-US" sz="1600" dirty="0"/>
              <a:t>Distinguish models with different </a:t>
            </a:r>
            <a:r>
              <a:rPr lang="el-GR" sz="1600" dirty="0"/>
              <a:t>ρ-</a:t>
            </a:r>
            <a:r>
              <a:rPr lang="en-US" sz="1600" dirty="0"/>
              <a:t>meson broadening mechanisms </a:t>
            </a:r>
            <a:r>
              <a:rPr lang="en-US" sz="1600" dirty="0" smtClean="0"/>
              <a:t>(e.g. Rapp’s </a:t>
            </a:r>
            <a:r>
              <a:rPr lang="en-US" sz="1600" dirty="0"/>
              <a:t>method vs. PHSD)</a:t>
            </a:r>
          </a:p>
          <a:p>
            <a:r>
              <a:rPr lang="en-US" sz="1600" dirty="0"/>
              <a:t>Study the total baryon density effect on LMR excess </a:t>
            </a:r>
            <a:r>
              <a:rPr lang="en-US" sz="1600" dirty="0" smtClean="0"/>
              <a:t>… projected error bars shown</a:t>
            </a:r>
            <a:endParaRPr lang="en-US" sz="1600" dirty="0"/>
          </a:p>
        </p:txBody>
      </p:sp>
      <p:grpSp>
        <p:nvGrpSpPr>
          <p:cNvPr id="12" name="Group 11"/>
          <p:cNvGrpSpPr/>
          <p:nvPr/>
        </p:nvGrpSpPr>
        <p:grpSpPr>
          <a:xfrm>
            <a:off x="152400" y="876581"/>
            <a:ext cx="8809354" cy="3466819"/>
            <a:chOff x="188754" y="1155679"/>
            <a:chExt cx="8809354" cy="3466819"/>
          </a:xfrm>
        </p:grpSpPr>
        <p:pic>
          <p:nvPicPr>
            <p:cNvPr id="10" name="图片 9"/>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375683" y="1155679"/>
              <a:ext cx="4622425" cy="3466819"/>
            </a:xfrm>
            <a:prstGeom prst="rect">
              <a:avLst/>
            </a:prstGeom>
          </p:spPr>
        </p:pic>
        <p:pic>
          <p:nvPicPr>
            <p:cNvPr id="9" name="图片 8"/>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88754" y="1401536"/>
              <a:ext cx="4140178" cy="2975103"/>
            </a:xfrm>
            <a:prstGeom prst="rect">
              <a:avLst/>
            </a:prstGeom>
          </p:spPr>
        </p:pic>
      </p:grpSp>
      <p:sp>
        <p:nvSpPr>
          <p:cNvPr id="13" name="Title 12"/>
          <p:cNvSpPr>
            <a:spLocks noGrp="1"/>
          </p:cNvSpPr>
          <p:nvPr>
            <p:ph type="title"/>
          </p:nvPr>
        </p:nvSpPr>
        <p:spPr/>
        <p:txBody>
          <a:bodyPr/>
          <a:lstStyle/>
          <a:p>
            <a:r>
              <a:rPr lang="en-US" dirty="0" smtClean="0"/>
              <a:t>Enable Di-Electron Measurements</a:t>
            </a:r>
            <a:endParaRPr lang="en-US" dirty="0"/>
          </a:p>
        </p:txBody>
      </p:sp>
      <p:sp>
        <p:nvSpPr>
          <p:cNvPr id="7" name="TextBox 6"/>
          <p:cNvSpPr txBox="1"/>
          <p:nvPr/>
        </p:nvSpPr>
        <p:spPr>
          <a:xfrm rot="1247624">
            <a:off x="6232307" y="483937"/>
            <a:ext cx="1676400" cy="452432"/>
          </a:xfrm>
          <a:prstGeom prst="rect">
            <a:avLst/>
          </a:prstGeom>
          <a:noFill/>
        </p:spPr>
        <p:txBody>
          <a:bodyPr wrap="square" rtlCol="0">
            <a:spAutoFit/>
          </a:bodyPr>
          <a:lstStyle/>
          <a:p>
            <a:r>
              <a:rPr lang="en-US" dirty="0" smtClean="0">
                <a:solidFill>
                  <a:srgbClr val="FF0000"/>
                </a:solidFill>
              </a:rPr>
              <a:t>Money Plot #2</a:t>
            </a:r>
            <a:endParaRPr lang="en-US" dirty="0">
              <a:solidFill>
                <a:srgbClr val="FF0000"/>
              </a:solidFill>
            </a:endParaRPr>
          </a:p>
        </p:txBody>
      </p:sp>
    </p:spTree>
    <p:extLst>
      <p:ext uri="{BB962C8B-B14F-4D97-AF65-F5344CB8AC3E}">
        <p14:creationId xmlns:p14="http://schemas.microsoft.com/office/powerpoint/2010/main" val="121781115"/>
      </p:ext>
    </p:extLst>
  </p:cSld>
  <p:clrMapOvr>
    <a:masterClrMapping/>
  </p:clrMapOvr>
  <mc:AlternateContent xmlns:mc="http://schemas.openxmlformats.org/markup-compatibility/2006" xmlns:p14="http://schemas.microsoft.com/office/powerpoint/2010/main">
    <mc:Choice Requires="p14">
      <p:transition spd="slow" p14:dur="2000" advTm="222352"/>
    </mc:Choice>
    <mc:Fallback xmlns="">
      <p:transition spd="slow" advTm="222352"/>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a:xfrm>
            <a:off x="4343400" y="990600"/>
            <a:ext cx="4585063" cy="5332192"/>
            <a:chOff x="381000" y="924228"/>
            <a:chExt cx="5094515" cy="5924657"/>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060" t="10457" r="11745"/>
            <a:stretch/>
          </p:blipFill>
          <p:spPr bwMode="auto">
            <a:xfrm>
              <a:off x="381000" y="924228"/>
              <a:ext cx="5094515" cy="3816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0244" t="18186" r="11666" b="1581"/>
            <a:stretch/>
          </p:blipFill>
          <p:spPr bwMode="auto">
            <a:xfrm>
              <a:off x="387111" y="3429000"/>
              <a:ext cx="5087639" cy="3419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itle 1"/>
          <p:cNvSpPr>
            <a:spLocks noGrp="1"/>
          </p:cNvSpPr>
          <p:nvPr>
            <p:ph type="title"/>
          </p:nvPr>
        </p:nvSpPr>
        <p:spPr/>
        <p:txBody>
          <a:bodyPr/>
          <a:lstStyle/>
          <a:p>
            <a:r>
              <a:rPr lang="en-US" dirty="0" smtClean="0"/>
              <a:t>Recent Reviews and Publications</a:t>
            </a:r>
            <a:endParaRPr lang="en-US" dirty="0"/>
          </a:p>
        </p:txBody>
      </p:sp>
      <p:sp>
        <p:nvSpPr>
          <p:cNvPr id="3" name="Content Placeholder 2"/>
          <p:cNvSpPr>
            <a:spLocks noGrp="1"/>
          </p:cNvSpPr>
          <p:nvPr>
            <p:ph idx="1"/>
          </p:nvPr>
        </p:nvSpPr>
        <p:spPr>
          <a:xfrm>
            <a:off x="228600" y="1752600"/>
            <a:ext cx="4038600" cy="4243387"/>
          </a:xfrm>
        </p:spPr>
        <p:txBody>
          <a:bodyPr/>
          <a:lstStyle/>
          <a:p>
            <a:r>
              <a:rPr lang="en-US" sz="1400" dirty="0" err="1" smtClean="0"/>
              <a:t>iTPC</a:t>
            </a:r>
            <a:r>
              <a:rPr lang="en-US" sz="1400" dirty="0" smtClean="0"/>
              <a:t> Short Summary</a:t>
            </a:r>
          </a:p>
          <a:p>
            <a:pPr lvl="1"/>
            <a:r>
              <a:rPr lang="en-US" sz="1200" dirty="0"/>
              <a:t>https://drupal.star.bnl.gov/STAR/system/files/Summary_September14th_iTPC_final.pdf</a:t>
            </a:r>
            <a:endParaRPr lang="en-US" sz="1200" dirty="0" smtClean="0"/>
          </a:p>
          <a:p>
            <a:endParaRPr lang="en-US" sz="1400" dirty="0"/>
          </a:p>
          <a:p>
            <a:r>
              <a:rPr lang="en-US" sz="1400" dirty="0" err="1" smtClean="0"/>
              <a:t>iTPC</a:t>
            </a:r>
            <a:r>
              <a:rPr lang="en-US" sz="1400" dirty="0" smtClean="0"/>
              <a:t> Proposal and CDR</a:t>
            </a:r>
          </a:p>
          <a:p>
            <a:pPr lvl="1"/>
            <a:r>
              <a:rPr lang="en-US" sz="1200" dirty="0" smtClean="0"/>
              <a:t>STAR Note SN0629</a:t>
            </a:r>
          </a:p>
          <a:p>
            <a:pPr lvl="1"/>
            <a:r>
              <a:rPr lang="en-US" sz="1200" dirty="0" smtClean="0"/>
              <a:t>https</a:t>
            </a:r>
            <a:r>
              <a:rPr lang="en-US" sz="1200" dirty="0"/>
              <a:t>://</a:t>
            </a:r>
            <a:r>
              <a:rPr lang="en-US" sz="1200" dirty="0" smtClean="0"/>
              <a:t>drupal.star.bnl.gov/STAR/starnotes/public/sn0619</a:t>
            </a:r>
          </a:p>
          <a:p>
            <a:endParaRPr lang="en-US" sz="1400" dirty="0" smtClean="0"/>
          </a:p>
          <a:p>
            <a:r>
              <a:rPr lang="en-US" sz="1400" dirty="0" smtClean="0"/>
              <a:t>Technical Design Report</a:t>
            </a:r>
          </a:p>
          <a:p>
            <a:pPr lvl="1"/>
            <a:r>
              <a:rPr lang="en-US" sz="1200" dirty="0" smtClean="0"/>
              <a:t>STAR Note SN0644</a:t>
            </a:r>
          </a:p>
          <a:p>
            <a:pPr lvl="1"/>
            <a:r>
              <a:rPr lang="en-US" sz="1200" dirty="0" smtClean="0"/>
              <a:t>https</a:t>
            </a:r>
            <a:r>
              <a:rPr lang="en-US" sz="1200" dirty="0"/>
              <a:t>://drupal.star.bnl.gov/STAR/starnotes/public/sn0644</a:t>
            </a:r>
          </a:p>
          <a:p>
            <a:endParaRPr lang="en-US" sz="1400" dirty="0" smtClean="0"/>
          </a:p>
          <a:p>
            <a:r>
              <a:rPr lang="en-US" sz="1400" dirty="0" smtClean="0"/>
              <a:t>Cost and Schedule review</a:t>
            </a:r>
            <a:endParaRPr lang="en-US" sz="1200" dirty="0"/>
          </a:p>
          <a:p>
            <a:pPr lvl="1"/>
            <a:r>
              <a:rPr lang="en-US" sz="1200" dirty="0" smtClean="0"/>
              <a:t>https</a:t>
            </a:r>
            <a:r>
              <a:rPr lang="en-US" sz="1200" dirty="0"/>
              <a:t>://indico.bnl.gov/conferenceDisplay.py?confId=1711</a:t>
            </a:r>
          </a:p>
        </p:txBody>
      </p:sp>
    </p:spTree>
    <p:extLst>
      <p:ext uri="{BB962C8B-B14F-4D97-AF65-F5344CB8AC3E}">
        <p14:creationId xmlns:p14="http://schemas.microsoft.com/office/powerpoint/2010/main" val="1689671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85749" y="311150"/>
            <a:ext cx="7820025" cy="534988"/>
          </a:xfrm>
        </p:spPr>
        <p:txBody>
          <a:bodyPr/>
          <a:lstStyle/>
          <a:p>
            <a:r>
              <a:rPr lang="en-US" altLang="en-US" dirty="0" smtClean="0"/>
              <a:t>The STAR Detector at RHIC</a:t>
            </a:r>
            <a:endParaRPr lang="en-US" altLang="en-US" sz="1800" dirty="0" smtClean="0"/>
          </a:p>
        </p:txBody>
      </p:sp>
      <p:pic>
        <p:nvPicPr>
          <p:cNvPr id="12292" name="Picture 2" descr="C:\Users\jhthomas\Desktop\STAR\SSD\SSD 2011\Photos and Diagrams 2011\SSDInstallAug2013\IMG_2289.JPG"/>
          <p:cNvPicPr>
            <a:picLocks noChangeAspect="1" noChangeArrowheads="1"/>
          </p:cNvPicPr>
          <p:nvPr/>
        </p:nvPicPr>
        <p:blipFill>
          <a:blip r:embed="rId3">
            <a:extLst>
              <a:ext uri="{28A0092B-C50C-407E-A947-70E740481C1C}">
                <a14:useLocalDpi xmlns:a14="http://schemas.microsoft.com/office/drawing/2010/main" val="0"/>
              </a:ext>
            </a:extLst>
          </a:blip>
          <a:srcRect l="25189" t="3053" r="20036" b="29771"/>
          <a:stretch>
            <a:fillRect/>
          </a:stretch>
        </p:blipFill>
        <p:spPr bwMode="auto">
          <a:xfrm>
            <a:off x="1473200" y="933438"/>
            <a:ext cx="6299200"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381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85750" y="311150"/>
            <a:ext cx="7715250" cy="534988"/>
          </a:xfrm>
        </p:spPr>
        <p:txBody>
          <a:bodyPr/>
          <a:lstStyle/>
          <a:p>
            <a:r>
              <a:rPr lang="en-US" altLang="en-US" dirty="0" smtClean="0"/>
              <a:t>Sector Insertion – special tools required  </a:t>
            </a:r>
            <a:r>
              <a:rPr lang="en-US" altLang="en-US" sz="1600" dirty="0" smtClean="0">
                <a:sym typeface="Symbol"/>
              </a:rPr>
              <a:t> BNL</a:t>
            </a:r>
            <a:endParaRPr lang="en-US" altLang="en-US" sz="1600" dirty="0" smtClean="0"/>
          </a:p>
        </p:txBody>
      </p:sp>
      <p:sp>
        <p:nvSpPr>
          <p:cNvPr id="12291" name="Content Placeholder 2"/>
          <p:cNvSpPr>
            <a:spLocks noGrp="1"/>
          </p:cNvSpPr>
          <p:nvPr>
            <p:ph idx="1"/>
          </p:nvPr>
        </p:nvSpPr>
        <p:spPr/>
        <p:txBody>
          <a:bodyPr/>
          <a:lstStyle/>
          <a:p>
            <a:endParaRPr lang="en-US" altLang="en-US" smtClean="0"/>
          </a:p>
        </p:txBody>
      </p:sp>
      <p:pic>
        <p:nvPicPr>
          <p:cNvPr id="12292"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613" y="1208088"/>
            <a:ext cx="74803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61855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85750" y="311150"/>
            <a:ext cx="7943850" cy="534988"/>
          </a:xfrm>
        </p:spPr>
        <p:txBody>
          <a:bodyPr/>
          <a:lstStyle/>
          <a:p>
            <a:r>
              <a:rPr lang="en-US" altLang="en-US" dirty="0" smtClean="0"/>
              <a:t>Goal: Hermetic coverage &amp; better acceptance</a:t>
            </a:r>
          </a:p>
        </p:txBody>
      </p:sp>
      <p:grpSp>
        <p:nvGrpSpPr>
          <p:cNvPr id="13315" name="Group 2057"/>
          <p:cNvGrpSpPr>
            <a:grpSpLocks noChangeAspect="1"/>
          </p:cNvGrpSpPr>
          <p:nvPr/>
        </p:nvGrpSpPr>
        <p:grpSpPr bwMode="auto">
          <a:xfrm>
            <a:off x="1446213" y="882650"/>
            <a:ext cx="6251575" cy="3942958"/>
            <a:chOff x="318" y="672"/>
            <a:chExt cx="5250" cy="3312"/>
          </a:xfrm>
        </p:grpSpPr>
        <p:pic>
          <p:nvPicPr>
            <p:cNvPr id="13318" name="Picture 2052"/>
            <p:cNvPicPr>
              <a:picLocks noChangeArrowheads="1"/>
            </p:cNvPicPr>
            <p:nvPr/>
          </p:nvPicPr>
          <p:blipFill>
            <a:blip r:embed="rId3">
              <a:extLst>
                <a:ext uri="{28A0092B-C50C-407E-A947-70E740481C1C}">
                  <a14:useLocalDpi xmlns:a14="http://schemas.microsoft.com/office/drawing/2010/main" val="0"/>
                </a:ext>
              </a:extLst>
            </a:blip>
            <a:srcRect t="7941"/>
            <a:stretch>
              <a:fillRect/>
            </a:stretch>
          </p:blipFill>
          <p:spPr bwMode="auto">
            <a:xfrm>
              <a:off x="318" y="672"/>
              <a:ext cx="4536" cy="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19" name="Line 2053"/>
            <p:cNvSpPr>
              <a:spLocks noChangeShapeType="1"/>
            </p:cNvSpPr>
            <p:nvPr/>
          </p:nvSpPr>
          <p:spPr bwMode="auto">
            <a:xfrm>
              <a:off x="480" y="3984"/>
              <a:ext cx="5088" cy="0"/>
            </a:xfrm>
            <a:prstGeom prst="line">
              <a:avLst/>
            </a:prstGeom>
            <a:noFill/>
            <a:ln w="28575">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20" name="Line 2054"/>
            <p:cNvSpPr>
              <a:spLocks noChangeShapeType="1"/>
            </p:cNvSpPr>
            <p:nvPr/>
          </p:nvSpPr>
          <p:spPr bwMode="auto">
            <a:xfrm>
              <a:off x="4464" y="3600"/>
              <a:ext cx="1104" cy="0"/>
            </a:xfrm>
            <a:prstGeom prst="line">
              <a:avLst/>
            </a:prstGeom>
            <a:noFill/>
            <a:ln w="28575">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ext Box 2055"/>
            <p:cNvSpPr txBox="1">
              <a:spLocks noChangeArrowheads="1"/>
            </p:cNvSpPr>
            <p:nvPr/>
          </p:nvSpPr>
          <p:spPr bwMode="auto">
            <a:xfrm>
              <a:off x="4752" y="3323"/>
              <a:ext cx="624" cy="259"/>
            </a:xfrm>
            <a:prstGeom prst="rect">
              <a:avLst/>
            </a:prstGeom>
            <a:noFill/>
            <a:ln w="12700">
              <a:noFill/>
              <a:miter lim="800000"/>
              <a:headEnd/>
              <a:tailEnd/>
            </a:ln>
          </p:spPr>
          <p:txBody>
            <a:bodyPr>
              <a:spAutoFit/>
            </a:bodyPr>
            <a:lstStyle/>
            <a:p>
              <a:pPr algn="r">
                <a:spcBef>
                  <a:spcPct val="50000"/>
                </a:spcBef>
                <a:defRPr/>
              </a:pPr>
              <a:r>
                <a:rPr lang="en-US" sz="1400" dirty="0">
                  <a:solidFill>
                    <a:schemeClr val="accent6"/>
                  </a:solidFill>
                  <a:latin typeface="Helvetica"/>
                </a:rPr>
                <a:t>60 cm</a:t>
              </a:r>
            </a:p>
          </p:txBody>
        </p:sp>
        <p:sp>
          <p:nvSpPr>
            <p:cNvPr id="6154" name="Text Box 2056"/>
            <p:cNvSpPr txBox="1">
              <a:spLocks noChangeArrowheads="1"/>
            </p:cNvSpPr>
            <p:nvPr/>
          </p:nvSpPr>
          <p:spPr bwMode="auto">
            <a:xfrm>
              <a:off x="4608" y="3707"/>
              <a:ext cx="768" cy="259"/>
            </a:xfrm>
            <a:prstGeom prst="rect">
              <a:avLst/>
            </a:prstGeom>
            <a:noFill/>
            <a:ln w="12700">
              <a:noFill/>
              <a:miter lim="800000"/>
              <a:headEnd/>
              <a:tailEnd/>
            </a:ln>
          </p:spPr>
          <p:txBody>
            <a:bodyPr>
              <a:spAutoFit/>
            </a:bodyPr>
            <a:lstStyle/>
            <a:p>
              <a:pPr algn="r">
                <a:spcBef>
                  <a:spcPct val="50000"/>
                </a:spcBef>
                <a:defRPr/>
              </a:pPr>
              <a:r>
                <a:rPr lang="en-US" sz="1400" dirty="0">
                  <a:solidFill>
                    <a:schemeClr val="accent6"/>
                  </a:solidFill>
                  <a:latin typeface="Helvetica"/>
                </a:rPr>
                <a:t>190 cm</a:t>
              </a:r>
            </a:p>
          </p:txBody>
        </p:sp>
      </p:grpSp>
      <p:sp>
        <p:nvSpPr>
          <p:cNvPr id="10" name="Rectangle 2051"/>
          <p:cNvSpPr txBox="1">
            <a:spLocks noChangeArrowheads="1"/>
          </p:cNvSpPr>
          <p:nvPr/>
        </p:nvSpPr>
        <p:spPr bwMode="auto">
          <a:xfrm>
            <a:off x="905365" y="5226050"/>
            <a:ext cx="7962900" cy="1098550"/>
          </a:xfrm>
          <a:prstGeom prst="rect">
            <a:avLst/>
          </a:prstGeom>
          <a:noFill/>
          <a:ln w="12700">
            <a:noFill/>
            <a:miter lim="800000"/>
            <a:headEnd/>
            <a:tailEnd/>
          </a:ln>
        </p:spPr>
        <p:txBody>
          <a:bodyPr lIns="91173" tIns="45587" rIns="91173" bIns="45587"/>
          <a:lstStyle/>
          <a:p>
            <a:pPr marL="282575" indent="-282575" defTabSz="901700" eaLnBrk="0" hangingPunct="0">
              <a:lnSpc>
                <a:spcPct val="90000"/>
              </a:lnSpc>
              <a:spcBef>
                <a:spcPct val="30000"/>
              </a:spcBef>
              <a:buSzPct val="100000"/>
              <a:buFont typeface="Arial" pitchFamily="34" charset="0"/>
              <a:buChar char="•"/>
              <a:defRPr/>
            </a:pPr>
            <a:r>
              <a:rPr lang="en-US" kern="0" dirty="0" smtClean="0"/>
              <a:t>Currently, the </a:t>
            </a:r>
            <a:r>
              <a:rPr lang="en-US" sz="1800" kern="0" dirty="0" smtClean="0">
                <a:solidFill>
                  <a:schemeClr val="tx1"/>
                </a:solidFill>
                <a:latin typeface="Arial" pitchFamily="34" charset="0"/>
              </a:rPr>
              <a:t>outer </a:t>
            </a:r>
            <a:r>
              <a:rPr lang="en-US" sz="1800" kern="0" dirty="0">
                <a:solidFill>
                  <a:schemeClr val="tx1"/>
                </a:solidFill>
                <a:latin typeface="Arial" pitchFamily="34" charset="0"/>
              </a:rPr>
              <a:t>pad plane is </a:t>
            </a:r>
            <a:r>
              <a:rPr lang="en-US" sz="1800" kern="0" dirty="0" smtClean="0">
                <a:solidFill>
                  <a:schemeClr val="tx1"/>
                </a:solidFill>
                <a:latin typeface="Arial" pitchFamily="34" charset="0"/>
              </a:rPr>
              <a:t>hermetic while </a:t>
            </a:r>
            <a:r>
              <a:rPr lang="en-US" sz="1800" kern="0" dirty="0">
                <a:solidFill>
                  <a:schemeClr val="tx1"/>
                </a:solidFill>
                <a:latin typeface="Arial" pitchFamily="34" charset="0"/>
              </a:rPr>
              <a:t>the inner pad plane is not</a:t>
            </a:r>
          </a:p>
          <a:p>
            <a:pPr marL="739775" lvl="1" indent="-282575" defTabSz="901700" eaLnBrk="0" hangingPunct="0">
              <a:lnSpc>
                <a:spcPct val="70000"/>
              </a:lnSpc>
              <a:spcBef>
                <a:spcPct val="30000"/>
              </a:spcBef>
              <a:buSzPct val="100000"/>
              <a:buFont typeface="Arial" pitchFamily="34" charset="0"/>
              <a:buChar char="•"/>
              <a:defRPr/>
            </a:pPr>
            <a:r>
              <a:rPr lang="en-US" kern="0" dirty="0" smtClean="0">
                <a:solidFill>
                  <a:schemeClr val="accent6"/>
                </a:solidFill>
              </a:rPr>
              <a:t>Goal:</a:t>
            </a:r>
            <a:r>
              <a:rPr lang="en-US" sz="1800" kern="0" dirty="0" smtClean="0">
                <a:solidFill>
                  <a:schemeClr val="accent6"/>
                </a:solidFill>
                <a:latin typeface="Arial" pitchFamily="34" charset="0"/>
              </a:rPr>
              <a:t> Add more pad rows on the inner sector, 2X total pad count </a:t>
            </a:r>
            <a:endParaRPr lang="en-US" sz="1800" kern="0" dirty="0">
              <a:solidFill>
                <a:schemeClr val="accent6"/>
              </a:solidFill>
              <a:latin typeface="Arial" pitchFamily="34" charset="0"/>
            </a:endParaRPr>
          </a:p>
          <a:p>
            <a:pPr marL="282575" indent="-282575" defTabSz="901700" eaLnBrk="0" hangingPunct="0">
              <a:lnSpc>
                <a:spcPct val="90000"/>
              </a:lnSpc>
              <a:spcBef>
                <a:spcPct val="30000"/>
              </a:spcBef>
              <a:buSzPct val="100000"/>
              <a:buFont typeface="Arial" pitchFamily="34" charset="0"/>
              <a:buChar char="•"/>
              <a:defRPr/>
            </a:pPr>
            <a:endParaRPr lang="en-US" sz="1800" kern="0" dirty="0">
              <a:solidFill>
                <a:schemeClr val="accent6"/>
              </a:solidFill>
              <a:latin typeface="Arial" pitchFamily="34" charset="0"/>
            </a:endParaRPr>
          </a:p>
        </p:txBody>
      </p:sp>
      <p:sp>
        <p:nvSpPr>
          <p:cNvPr id="11" name="TextBox 10"/>
          <p:cNvSpPr txBox="1"/>
          <p:nvPr/>
        </p:nvSpPr>
        <p:spPr>
          <a:xfrm>
            <a:off x="1447800" y="6094413"/>
            <a:ext cx="6629400" cy="646331"/>
          </a:xfrm>
          <a:prstGeom prst="rect">
            <a:avLst/>
          </a:prstGeom>
          <a:solidFill>
            <a:srgbClr val="FFFFCC"/>
          </a:solidFill>
          <a:ln>
            <a:solidFill>
              <a:schemeClr val="tx1"/>
            </a:solidFill>
          </a:ln>
        </p:spPr>
        <p:txBody>
          <a:bodyPr>
            <a:spAutoFit/>
          </a:bodyPr>
          <a:lstStyle/>
          <a:p>
            <a:pPr algn="ctr">
              <a:lnSpc>
                <a:spcPct val="100000"/>
              </a:lnSpc>
              <a:defRPr/>
            </a:pPr>
            <a:r>
              <a:rPr lang="en-US" kern="0" dirty="0">
                <a:solidFill>
                  <a:schemeClr val="tx1"/>
                </a:solidFill>
                <a:latin typeface="Arial" pitchFamily="34" charset="0"/>
              </a:rPr>
              <a:t>The upgrade will provide better momentum resolution, better </a:t>
            </a:r>
            <a:r>
              <a:rPr lang="en-US" kern="0" dirty="0" err="1">
                <a:solidFill>
                  <a:schemeClr val="tx1"/>
                </a:solidFill>
                <a:latin typeface="Arial" pitchFamily="34" charset="0"/>
              </a:rPr>
              <a:t>dE</a:t>
            </a:r>
            <a:r>
              <a:rPr lang="en-US" kern="0" dirty="0">
                <a:solidFill>
                  <a:schemeClr val="tx1"/>
                </a:solidFill>
                <a:latin typeface="Arial" pitchFamily="34" charset="0"/>
              </a:rPr>
              <a:t>/</a:t>
            </a:r>
            <a:r>
              <a:rPr lang="en-US" kern="0" dirty="0" err="1">
                <a:solidFill>
                  <a:schemeClr val="tx1"/>
                </a:solidFill>
                <a:latin typeface="Arial" pitchFamily="34" charset="0"/>
              </a:rPr>
              <a:t>dx</a:t>
            </a:r>
            <a:r>
              <a:rPr lang="en-US" kern="0" dirty="0">
                <a:solidFill>
                  <a:schemeClr val="tx1"/>
                </a:solidFill>
                <a:latin typeface="Arial" pitchFamily="34" charset="0"/>
              </a:rPr>
              <a:t> resolution, and improved acceptance at high </a:t>
            </a:r>
            <a:r>
              <a:rPr lang="en-US" kern="0" dirty="0">
                <a:solidFill>
                  <a:schemeClr val="tx1"/>
                </a:solidFill>
                <a:latin typeface="Arial" pitchFamily="34" charset="0"/>
                <a:sym typeface="Symbol"/>
              </a:rPr>
              <a:t> </a:t>
            </a:r>
            <a:endParaRPr lang="en-US" kern="0" dirty="0">
              <a:solidFill>
                <a:schemeClr val="tx1"/>
              </a:solidFill>
              <a:latin typeface="Arial" pitchFamily="34" charset="0"/>
            </a:endParaRPr>
          </a:p>
        </p:txBody>
      </p:sp>
    </p:spTree>
    <p:extLst>
      <p:ext uri="{BB962C8B-B14F-4D97-AF65-F5344CB8AC3E}">
        <p14:creationId xmlns:p14="http://schemas.microsoft.com/office/powerpoint/2010/main" val="1207372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Pad Plane design and layout</a:t>
            </a:r>
            <a:endParaRPr lang="en-US" dirty="0"/>
          </a:p>
        </p:txBody>
      </p:sp>
      <p:sp>
        <p:nvSpPr>
          <p:cNvPr id="3" name="Content Placeholder 2"/>
          <p:cNvSpPr>
            <a:spLocks noGrp="1"/>
          </p:cNvSpPr>
          <p:nvPr>
            <p:ph idx="1"/>
          </p:nvPr>
        </p:nvSpPr>
        <p:spPr>
          <a:xfrm>
            <a:off x="258977" y="1231900"/>
            <a:ext cx="1722223" cy="1435100"/>
          </a:xfrm>
        </p:spPr>
        <p:txBody>
          <a:bodyPr/>
          <a:lstStyle/>
          <a:p>
            <a:pPr marL="0" indent="0">
              <a:buNone/>
            </a:pPr>
            <a:r>
              <a:rPr lang="en-US" dirty="0" smtClean="0"/>
              <a:t>A corner of the new inner pad plane  layout   </a:t>
            </a:r>
          </a:p>
          <a:p>
            <a:pPr marL="0" indent="0">
              <a:buNone/>
            </a:pPr>
            <a:r>
              <a:rPr lang="en-US" sz="1600" dirty="0" smtClean="0"/>
              <a:t>by John Hammond &amp; Bob Scheetz</a:t>
            </a:r>
            <a:endParaRPr lang="en-US" sz="1600" dirty="0"/>
          </a:p>
        </p:txBody>
      </p:sp>
      <p:grpSp>
        <p:nvGrpSpPr>
          <p:cNvPr id="14" name="Group 13"/>
          <p:cNvGrpSpPr/>
          <p:nvPr/>
        </p:nvGrpSpPr>
        <p:grpSpPr>
          <a:xfrm>
            <a:off x="2198938" y="914400"/>
            <a:ext cx="5497262" cy="4680964"/>
            <a:chOff x="1981200" y="1458651"/>
            <a:chExt cx="5497262" cy="4680964"/>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981200" y="1458651"/>
              <a:ext cx="5497262" cy="4027749"/>
            </a:xfrm>
            <a:prstGeom prst="rect">
              <a:avLst/>
            </a:prstGeom>
          </p:spPr>
        </p:pic>
        <p:cxnSp>
          <p:nvCxnSpPr>
            <p:cNvPr id="10" name="Straight Arrow Connector 9"/>
            <p:cNvCxnSpPr/>
            <p:nvPr/>
          </p:nvCxnSpPr>
          <p:spPr bwMode="auto">
            <a:xfrm flipH="1">
              <a:off x="5327227" y="4419600"/>
              <a:ext cx="381000" cy="1371600"/>
            </a:xfrm>
            <a:prstGeom prst="straightConnector1">
              <a:avLst/>
            </a:prstGeom>
            <a:solidFill>
              <a:schemeClr val="accent1"/>
            </a:solidFill>
            <a:ln w="22225" cap="flat" cmpd="sng" algn="ctr">
              <a:solidFill>
                <a:srgbClr val="FF0000"/>
              </a:solidFill>
              <a:prstDash val="solid"/>
              <a:round/>
              <a:headEnd type="triangle" w="lg" len="med"/>
              <a:tailEnd type="none"/>
            </a:ln>
            <a:effectLst/>
          </p:spPr>
        </p:cxnSp>
        <p:sp>
          <p:nvSpPr>
            <p:cNvPr id="12" name="TextBox 11"/>
            <p:cNvSpPr txBox="1"/>
            <p:nvPr/>
          </p:nvSpPr>
          <p:spPr>
            <a:xfrm>
              <a:off x="4848011" y="5831838"/>
              <a:ext cx="990600" cy="307777"/>
            </a:xfrm>
            <a:prstGeom prst="rect">
              <a:avLst/>
            </a:prstGeom>
            <a:noFill/>
          </p:spPr>
          <p:txBody>
            <a:bodyPr wrap="square" rtlCol="0">
              <a:spAutoFit/>
            </a:bodyPr>
            <a:lstStyle/>
            <a:p>
              <a:r>
                <a:rPr lang="en-US" sz="1400" dirty="0" smtClean="0">
                  <a:solidFill>
                    <a:schemeClr val="accent2">
                      <a:lumMod val="60000"/>
                      <a:lumOff val="40000"/>
                    </a:schemeClr>
                  </a:solidFill>
                </a:rPr>
                <a:t>Row  40</a:t>
              </a:r>
              <a:endParaRPr lang="en-US" sz="1400" dirty="0">
                <a:solidFill>
                  <a:schemeClr val="accent2">
                    <a:lumMod val="60000"/>
                    <a:lumOff val="40000"/>
                  </a:schemeClr>
                </a:solidFill>
              </a:endParaRPr>
            </a:p>
          </p:txBody>
        </p:sp>
        <p:cxnSp>
          <p:nvCxnSpPr>
            <p:cNvPr id="9" name="Straight Arrow Connector 8"/>
            <p:cNvCxnSpPr/>
            <p:nvPr/>
          </p:nvCxnSpPr>
          <p:spPr bwMode="auto">
            <a:xfrm flipH="1">
              <a:off x="4787054" y="4280746"/>
              <a:ext cx="381000" cy="1371600"/>
            </a:xfrm>
            <a:prstGeom prst="straightConnector1">
              <a:avLst/>
            </a:prstGeom>
            <a:solidFill>
              <a:schemeClr val="accent1"/>
            </a:solidFill>
            <a:ln w="22225" cap="flat" cmpd="sng" algn="ctr">
              <a:solidFill>
                <a:srgbClr val="FF0000"/>
              </a:solidFill>
              <a:prstDash val="solid"/>
              <a:round/>
              <a:headEnd type="triangle" w="lg" len="med"/>
              <a:tailEnd type="none"/>
            </a:ln>
            <a:effectLst/>
          </p:spPr>
        </p:cxnSp>
        <p:sp>
          <p:nvSpPr>
            <p:cNvPr id="11" name="TextBox 10"/>
            <p:cNvSpPr txBox="1"/>
            <p:nvPr/>
          </p:nvSpPr>
          <p:spPr>
            <a:xfrm>
              <a:off x="4302762" y="5625254"/>
              <a:ext cx="990600" cy="307777"/>
            </a:xfrm>
            <a:prstGeom prst="rect">
              <a:avLst/>
            </a:prstGeom>
            <a:noFill/>
          </p:spPr>
          <p:txBody>
            <a:bodyPr wrap="square" rtlCol="0">
              <a:spAutoFit/>
            </a:bodyPr>
            <a:lstStyle/>
            <a:p>
              <a:r>
                <a:rPr lang="en-US" sz="1400" dirty="0" smtClean="0">
                  <a:solidFill>
                    <a:schemeClr val="accent2">
                      <a:lumMod val="60000"/>
                      <a:lumOff val="40000"/>
                    </a:schemeClr>
                  </a:solidFill>
                </a:rPr>
                <a:t>Row  39</a:t>
              </a:r>
              <a:endParaRPr lang="en-US" sz="1400" dirty="0">
                <a:solidFill>
                  <a:schemeClr val="accent2">
                    <a:lumMod val="60000"/>
                    <a:lumOff val="40000"/>
                  </a:schemeClr>
                </a:solidFill>
              </a:endParaRPr>
            </a:p>
          </p:txBody>
        </p:sp>
      </p:grpSp>
      <p:pic>
        <p:nvPicPr>
          <p:cNvPr id="204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1224" y="928150"/>
            <a:ext cx="961776" cy="533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a:ext>
            </a:extLst>
          </a:blip>
          <a:srcRect b="-1"/>
          <a:stretch/>
        </p:blipFill>
        <p:spPr bwMode="auto">
          <a:xfrm>
            <a:off x="76200" y="5006182"/>
            <a:ext cx="2705793" cy="1767512"/>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cxnSp>
        <p:nvCxnSpPr>
          <p:cNvPr id="17" name="Straight Arrow Connector 16"/>
          <p:cNvCxnSpPr/>
          <p:nvPr/>
        </p:nvCxnSpPr>
        <p:spPr bwMode="auto">
          <a:xfrm flipV="1">
            <a:off x="1325765" y="5024315"/>
            <a:ext cx="0" cy="538285"/>
          </a:xfrm>
          <a:prstGeom prst="straightConnector1">
            <a:avLst/>
          </a:prstGeom>
          <a:solidFill>
            <a:schemeClr val="accent1"/>
          </a:solidFill>
          <a:ln w="22225" cap="flat" cmpd="sng" algn="ctr">
            <a:solidFill>
              <a:srgbClr val="FF0000"/>
            </a:solidFill>
            <a:prstDash val="solid"/>
            <a:round/>
            <a:headEnd type="triangle" w="lg" len="med"/>
            <a:tailEnd type="none"/>
          </a:ln>
          <a:effectLst/>
        </p:spPr>
      </p:cxnSp>
      <p:sp>
        <p:nvSpPr>
          <p:cNvPr id="22" name="TextBox 21"/>
          <p:cNvSpPr txBox="1"/>
          <p:nvPr/>
        </p:nvSpPr>
        <p:spPr>
          <a:xfrm>
            <a:off x="2895600" y="6026675"/>
            <a:ext cx="4800600" cy="738664"/>
          </a:xfrm>
          <a:prstGeom prst="rect">
            <a:avLst/>
          </a:prstGeom>
          <a:solidFill>
            <a:srgbClr val="FFFFCC"/>
          </a:solidFill>
          <a:ln w="9525">
            <a:solidFill>
              <a:schemeClr val="tx1"/>
            </a:solidFill>
          </a:ln>
        </p:spPr>
        <p:txBody>
          <a:bodyPr wrap="square" rtlCol="0">
            <a:spAutoFit/>
          </a:bodyPr>
          <a:lstStyle/>
          <a:p>
            <a:pPr>
              <a:lnSpc>
                <a:spcPct val="100000"/>
              </a:lnSpc>
            </a:pPr>
            <a:r>
              <a:rPr lang="en-US" sz="1400" dirty="0" smtClean="0"/>
              <a:t>Momentum (and spatial) resolution not strongly dependent on pad design within the range studies … it’s the extra rows that are important</a:t>
            </a:r>
            <a:endParaRPr lang="en-US" sz="1400" dirty="0"/>
          </a:p>
        </p:txBody>
      </p:sp>
    </p:spTree>
    <p:extLst>
      <p:ext uri="{BB962C8B-B14F-4D97-AF65-F5344CB8AC3E}">
        <p14:creationId xmlns:p14="http://schemas.microsoft.com/office/powerpoint/2010/main" val="2917895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t>
            </a:r>
            <a:r>
              <a:rPr lang="en-US" dirty="0" err="1" smtClean="0"/>
              <a:t>PadPlane</a:t>
            </a:r>
            <a:r>
              <a:rPr lang="en-US" dirty="0" smtClean="0"/>
              <a:t> Performance</a:t>
            </a:r>
            <a:endParaRPr lang="en-US" dirty="0"/>
          </a:p>
        </p:txBody>
      </p:sp>
      <p:sp>
        <p:nvSpPr>
          <p:cNvPr id="3" name="Content Placeholder 2"/>
          <p:cNvSpPr>
            <a:spLocks noGrp="1"/>
          </p:cNvSpPr>
          <p:nvPr>
            <p:ph idx="1"/>
          </p:nvPr>
        </p:nvSpPr>
        <p:spPr>
          <a:xfrm>
            <a:off x="152400" y="1917700"/>
            <a:ext cx="2895600" cy="825500"/>
          </a:xfrm>
        </p:spPr>
        <p:txBody>
          <a:bodyPr/>
          <a:lstStyle/>
          <a:p>
            <a:r>
              <a:rPr lang="en-US" dirty="0" smtClean="0"/>
              <a:t>Efficiency as a function of </a:t>
            </a:r>
            <a:r>
              <a:rPr lang="en-US" dirty="0" smtClean="0">
                <a:sym typeface="Symbol"/>
              </a:rPr>
              <a:t> and </a:t>
            </a:r>
            <a:r>
              <a:rPr lang="en-US" dirty="0" err="1" smtClean="0">
                <a:sym typeface="Symbol"/>
              </a:rPr>
              <a:t>p</a:t>
            </a:r>
            <a:r>
              <a:rPr lang="en-US" baseline="-25000" dirty="0" err="1" smtClean="0">
                <a:sym typeface="Symbol"/>
              </a:rPr>
              <a:t>T</a:t>
            </a:r>
            <a:endParaRPr lang="en-US" baseline="-25000" dirty="0" smtClean="0">
              <a:sym typeface="Symbol"/>
            </a:endParaRPr>
          </a:p>
          <a:p>
            <a:endParaRPr lang="en-US" baseline="-25000" dirty="0" smtClean="0"/>
          </a:p>
          <a:p>
            <a:r>
              <a:rPr lang="en-US" dirty="0" smtClean="0"/>
              <a:t>Acceptance increases from |</a:t>
            </a:r>
            <a:r>
              <a:rPr lang="en-US" dirty="0" smtClean="0">
                <a:sym typeface="Symbol"/>
              </a:rPr>
              <a:t>| &lt; 1 to </a:t>
            </a:r>
            <a:r>
              <a:rPr lang="en-US" dirty="0"/>
              <a:t>|</a:t>
            </a:r>
            <a:r>
              <a:rPr lang="en-US" dirty="0">
                <a:sym typeface="Symbol"/>
              </a:rPr>
              <a:t>| &lt; </a:t>
            </a:r>
            <a:r>
              <a:rPr lang="en-US" dirty="0" smtClean="0">
                <a:sym typeface="Symbol"/>
              </a:rPr>
              <a:t>1.5</a:t>
            </a:r>
            <a:endParaRPr lang="en-US" dirty="0"/>
          </a:p>
        </p:txBody>
      </p:sp>
      <p:pic>
        <p:nvPicPr>
          <p:cNvPr id="4" name="Picture 3" descr="C:\Users\xzb\AppData\Local\Microsoft\Windows\Temporary Internet Files\Content.Outlook\CT48GIX6\newPlot.gif"/>
          <p:cNvPicPr/>
          <p:nvPr/>
        </p:nvPicPr>
        <p:blipFill>
          <a:blip r:embed="rId3" cstate="email">
            <a:extLst>
              <a:ext uri="{28A0092B-C50C-407E-A947-70E740481C1C}">
                <a14:useLocalDpi xmlns:a14="http://schemas.microsoft.com/office/drawing/2010/main"/>
              </a:ext>
            </a:extLst>
          </a:blip>
          <a:srcRect l="1469"/>
          <a:stretch>
            <a:fillRect/>
          </a:stretch>
        </p:blipFill>
        <p:spPr bwMode="auto">
          <a:xfrm>
            <a:off x="3354705" y="990600"/>
            <a:ext cx="5408295" cy="4039235"/>
          </a:xfrm>
          <a:prstGeom prst="rect">
            <a:avLst/>
          </a:prstGeom>
          <a:noFill/>
          <a:ln>
            <a:noFill/>
          </a:ln>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7904" y="4681244"/>
            <a:ext cx="3354221" cy="2100556"/>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3533274" y="5341203"/>
            <a:ext cx="4086725" cy="830997"/>
          </a:xfrm>
          <a:prstGeom prst="rect">
            <a:avLst/>
          </a:prstGeom>
          <a:noFill/>
        </p:spPr>
        <p:txBody>
          <a:bodyPr wrap="square" rtlCol="0">
            <a:spAutoFit/>
          </a:bodyPr>
          <a:lstStyle/>
          <a:p>
            <a:pPr>
              <a:lnSpc>
                <a:spcPct val="100000"/>
              </a:lnSpc>
            </a:pPr>
            <a:r>
              <a:rPr lang="en-US" sz="1200" dirty="0"/>
              <a:t>The pad response function for the outer sector is shown by the black line, the existing inner sector by the blue line, and the proposed inner sector by the red line.  The pad spacing is  6.7 mm, 3.35 mm, and 5 mm respectively.</a:t>
            </a:r>
          </a:p>
        </p:txBody>
      </p:sp>
    </p:spTree>
    <p:extLst>
      <p:ext uri="{BB962C8B-B14F-4D97-AF65-F5344CB8AC3E}">
        <p14:creationId xmlns:p14="http://schemas.microsoft.com/office/powerpoint/2010/main" val="199731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8020050" cy="534988"/>
          </a:xfrm>
        </p:spPr>
        <p:txBody>
          <a:bodyPr/>
          <a:lstStyle/>
          <a:p>
            <a:r>
              <a:rPr lang="en-US" dirty="0" smtClean="0"/>
              <a:t>Project Scope: Mechanics, Electronics &amp; MWPCs</a:t>
            </a:r>
            <a:endParaRPr lang="en-US" dirty="0"/>
          </a:p>
        </p:txBody>
      </p:sp>
      <p:sp>
        <p:nvSpPr>
          <p:cNvPr id="3" name="Content Placeholder 2"/>
          <p:cNvSpPr>
            <a:spLocks noGrp="1"/>
          </p:cNvSpPr>
          <p:nvPr>
            <p:ph idx="1"/>
          </p:nvPr>
        </p:nvSpPr>
        <p:spPr/>
        <p:txBody>
          <a:bodyPr/>
          <a:lstStyle/>
          <a:p>
            <a:r>
              <a:rPr lang="en-US" dirty="0" smtClean="0"/>
              <a:t>hi</a:t>
            </a:r>
            <a:endParaRPr lang="en-US" dirty="0"/>
          </a:p>
        </p:txBody>
      </p:sp>
      <p:pic>
        <p:nvPicPr>
          <p:cNvPr id="1026" name="Picture 2" descr="C:\Users\jhthomas\Desktop\STAR\TPCUpgrade\Photos and Pictures\InnerSectorPhotos\IMG_134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258"/>
          <a:stretch/>
        </p:blipFill>
        <p:spPr bwMode="auto">
          <a:xfrm>
            <a:off x="935600" y="955650"/>
            <a:ext cx="7315200" cy="530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36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Items: Definition &amp; Scope</a:t>
            </a: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219200"/>
            <a:ext cx="5173663"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377072" y="4154269"/>
            <a:ext cx="2994660" cy="646331"/>
          </a:xfrm>
          <a:prstGeom prst="rect">
            <a:avLst/>
          </a:prstGeom>
          <a:noFill/>
        </p:spPr>
        <p:txBody>
          <a:bodyPr wrap="square" rtlCol="0">
            <a:spAutoFit/>
          </a:bodyPr>
          <a:lstStyle/>
          <a:p>
            <a:pPr>
              <a:lnSpc>
                <a:spcPct val="100000"/>
              </a:lnSpc>
            </a:pPr>
            <a:r>
              <a:rPr lang="en-US" dirty="0" smtClean="0"/>
              <a:t>Pad Plane with larger </a:t>
            </a:r>
            <a:r>
              <a:rPr lang="en-US" sz="1400" dirty="0" smtClean="0"/>
              <a:t>(5x16) </a:t>
            </a:r>
            <a:r>
              <a:rPr lang="en-US" dirty="0" smtClean="0"/>
              <a:t>pads, hermetic coverage</a:t>
            </a:r>
          </a:p>
        </p:txBody>
      </p:sp>
      <p:sp>
        <p:nvSpPr>
          <p:cNvPr id="9" name="TextBox 8"/>
          <p:cNvSpPr txBox="1"/>
          <p:nvPr/>
        </p:nvSpPr>
        <p:spPr>
          <a:xfrm>
            <a:off x="381000" y="5147137"/>
            <a:ext cx="2743200" cy="414985"/>
          </a:xfrm>
          <a:prstGeom prst="rect">
            <a:avLst/>
          </a:prstGeom>
          <a:noFill/>
        </p:spPr>
        <p:txBody>
          <a:bodyPr wrap="square" rtlCol="0" anchor="ctr">
            <a:spAutoFit/>
          </a:bodyPr>
          <a:lstStyle/>
          <a:p>
            <a:r>
              <a:rPr lang="en-US" dirty="0" err="1" smtClean="0">
                <a:solidFill>
                  <a:schemeClr val="tx2">
                    <a:lumMod val="75000"/>
                    <a:lumOff val="25000"/>
                  </a:schemeClr>
                </a:solidFill>
              </a:rPr>
              <a:t>Strongback</a:t>
            </a:r>
            <a:endParaRPr lang="en-US" dirty="0" smtClean="0">
              <a:solidFill>
                <a:schemeClr val="tx2">
                  <a:lumMod val="75000"/>
                  <a:lumOff val="25000"/>
                </a:schemeClr>
              </a:solidFill>
            </a:endParaRPr>
          </a:p>
        </p:txBody>
      </p:sp>
      <p:cxnSp>
        <p:nvCxnSpPr>
          <p:cNvPr id="12" name="Straight Arrow Connector 11"/>
          <p:cNvCxnSpPr/>
          <p:nvPr/>
        </p:nvCxnSpPr>
        <p:spPr bwMode="auto">
          <a:xfrm flipV="1">
            <a:off x="2286000" y="4876800"/>
            <a:ext cx="2362200" cy="47783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13" name="Straight Arrow Connector 12"/>
          <p:cNvCxnSpPr/>
          <p:nvPr/>
        </p:nvCxnSpPr>
        <p:spPr bwMode="auto">
          <a:xfrm flipV="1">
            <a:off x="3276600" y="3648174"/>
            <a:ext cx="1188720" cy="619026"/>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3" name="TextBox 2"/>
          <p:cNvSpPr txBox="1"/>
          <p:nvPr/>
        </p:nvSpPr>
        <p:spPr>
          <a:xfrm>
            <a:off x="6400800" y="5181600"/>
            <a:ext cx="1828800" cy="738664"/>
          </a:xfrm>
          <a:prstGeom prst="rect">
            <a:avLst/>
          </a:prstGeom>
          <a:noFill/>
        </p:spPr>
        <p:txBody>
          <a:bodyPr wrap="square" rtlCol="0">
            <a:spAutoFit/>
          </a:bodyPr>
          <a:lstStyle/>
          <a:p>
            <a:pPr>
              <a:lnSpc>
                <a:spcPct val="100000"/>
              </a:lnSpc>
            </a:pPr>
            <a:r>
              <a:rPr lang="en-US" sz="1400" dirty="0" smtClean="0"/>
              <a:t>Outer Sector, but a good proxy for Inner Sector discussion</a:t>
            </a:r>
            <a:endParaRPr lang="en-US" sz="1400" dirty="0"/>
          </a:p>
        </p:txBody>
      </p:sp>
      <p:sp>
        <p:nvSpPr>
          <p:cNvPr id="14" name="TextBox 13"/>
          <p:cNvSpPr txBox="1"/>
          <p:nvPr/>
        </p:nvSpPr>
        <p:spPr>
          <a:xfrm>
            <a:off x="381000" y="1836501"/>
            <a:ext cx="2743200" cy="1754326"/>
          </a:xfrm>
          <a:prstGeom prst="rect">
            <a:avLst/>
          </a:prstGeom>
          <a:noFill/>
        </p:spPr>
        <p:txBody>
          <a:bodyPr wrap="square" rtlCol="0">
            <a:spAutoFit/>
          </a:bodyPr>
          <a:lstStyle/>
          <a:p>
            <a:pPr>
              <a:lnSpc>
                <a:spcPct val="100000"/>
              </a:lnSpc>
            </a:pPr>
            <a:r>
              <a:rPr lang="en-US" dirty="0" smtClean="0"/>
              <a:t>Wire Mounts for Grids</a:t>
            </a:r>
          </a:p>
          <a:p>
            <a:pPr>
              <a:lnSpc>
                <a:spcPct val="100000"/>
              </a:lnSpc>
            </a:pPr>
            <a:endParaRPr lang="en-US" dirty="0"/>
          </a:p>
          <a:p>
            <a:pPr>
              <a:lnSpc>
                <a:spcPct val="100000"/>
              </a:lnSpc>
            </a:pPr>
            <a:endParaRPr lang="en-US" dirty="0" smtClean="0"/>
          </a:p>
          <a:p>
            <a:pPr>
              <a:lnSpc>
                <a:spcPct val="100000"/>
              </a:lnSpc>
            </a:pPr>
            <a:r>
              <a:rPr lang="en-US" dirty="0" smtClean="0">
                <a:solidFill>
                  <a:schemeClr val="tx2">
                    <a:lumMod val="75000"/>
                    <a:lumOff val="25000"/>
                  </a:schemeClr>
                </a:solidFill>
              </a:rPr>
              <a:t>Wire Planes: </a:t>
            </a:r>
          </a:p>
          <a:p>
            <a:pPr>
              <a:lnSpc>
                <a:spcPct val="100000"/>
              </a:lnSpc>
            </a:pPr>
            <a:r>
              <a:rPr lang="en-US" dirty="0" smtClean="0">
                <a:solidFill>
                  <a:schemeClr val="tx2">
                    <a:lumMod val="75000"/>
                    <a:lumOff val="25000"/>
                  </a:schemeClr>
                </a:solidFill>
              </a:rPr>
              <a:t>Gated Grind, Cathode Grid, and Ground Grid</a:t>
            </a:r>
          </a:p>
        </p:txBody>
      </p:sp>
      <p:cxnSp>
        <p:nvCxnSpPr>
          <p:cNvPr id="15" name="Straight Arrow Connector 14"/>
          <p:cNvCxnSpPr/>
          <p:nvPr/>
        </p:nvCxnSpPr>
        <p:spPr bwMode="auto">
          <a:xfrm>
            <a:off x="2876675" y="2057400"/>
            <a:ext cx="933325" cy="6096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28" name="Freeform 27"/>
          <p:cNvSpPr/>
          <p:nvPr/>
        </p:nvSpPr>
        <p:spPr bwMode="auto">
          <a:xfrm rot="20870527">
            <a:off x="2876746" y="3142125"/>
            <a:ext cx="2375555" cy="253660"/>
          </a:xfrm>
          <a:custGeom>
            <a:avLst/>
            <a:gdLst>
              <a:gd name="connsiteX0" fmla="*/ 0 w 2375555"/>
              <a:gd name="connsiteY0" fmla="*/ 75414 h 377779"/>
              <a:gd name="connsiteX1" fmla="*/ 980388 w 2375555"/>
              <a:gd name="connsiteY1" fmla="*/ 377072 h 377779"/>
              <a:gd name="connsiteX2" fmla="*/ 2375555 w 2375555"/>
              <a:gd name="connsiteY2" fmla="*/ 0 h 377779"/>
              <a:gd name="connsiteX3" fmla="*/ 2375555 w 2375555"/>
              <a:gd name="connsiteY3" fmla="*/ 0 h 377779"/>
            </a:gdLst>
            <a:ahLst/>
            <a:cxnLst>
              <a:cxn ang="0">
                <a:pos x="connsiteX0" y="connsiteY0"/>
              </a:cxn>
              <a:cxn ang="0">
                <a:pos x="connsiteX1" y="connsiteY1"/>
              </a:cxn>
              <a:cxn ang="0">
                <a:pos x="connsiteX2" y="connsiteY2"/>
              </a:cxn>
              <a:cxn ang="0">
                <a:pos x="connsiteX3" y="connsiteY3"/>
              </a:cxn>
            </a:cxnLst>
            <a:rect l="l" t="t" r="r" b="b"/>
            <a:pathLst>
              <a:path w="2375555" h="377779">
                <a:moveTo>
                  <a:pt x="0" y="75414"/>
                </a:moveTo>
                <a:cubicBezTo>
                  <a:pt x="292231" y="232527"/>
                  <a:pt x="584462" y="389641"/>
                  <a:pt x="980388" y="377072"/>
                </a:cubicBezTo>
                <a:cubicBezTo>
                  <a:pt x="1376314" y="364503"/>
                  <a:pt x="2375555" y="0"/>
                  <a:pt x="2375555" y="0"/>
                </a:cubicBezTo>
                <a:lnTo>
                  <a:pt x="2375555" y="0"/>
                </a:ln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785715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Mechanical Tasks</a:t>
            </a: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219200"/>
            <a:ext cx="5173663"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TextBox 9"/>
          <p:cNvSpPr txBox="1"/>
          <p:nvPr/>
        </p:nvSpPr>
        <p:spPr>
          <a:xfrm>
            <a:off x="457200" y="1143000"/>
            <a:ext cx="2743200" cy="646331"/>
          </a:xfrm>
          <a:prstGeom prst="rect">
            <a:avLst/>
          </a:prstGeom>
          <a:noFill/>
        </p:spPr>
        <p:txBody>
          <a:bodyPr wrap="square" rtlCol="0">
            <a:spAutoFit/>
          </a:bodyPr>
          <a:lstStyle/>
          <a:p>
            <a:pPr>
              <a:lnSpc>
                <a:spcPct val="100000"/>
              </a:lnSpc>
            </a:pPr>
            <a:r>
              <a:rPr lang="en-US" dirty="0" smtClean="0"/>
              <a:t>Fabricate, Align and Pin Wire Mounts  </a:t>
            </a:r>
            <a:r>
              <a:rPr lang="en-US" sz="1000" dirty="0" smtClean="0"/>
              <a:t>(BNL &amp; LBL)</a:t>
            </a:r>
          </a:p>
        </p:txBody>
      </p:sp>
      <p:cxnSp>
        <p:nvCxnSpPr>
          <p:cNvPr id="12" name="Straight Arrow Connector 11"/>
          <p:cNvCxnSpPr/>
          <p:nvPr/>
        </p:nvCxnSpPr>
        <p:spPr bwMode="auto">
          <a:xfrm>
            <a:off x="2901687" y="1828800"/>
            <a:ext cx="1044245" cy="6096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14" name="Straight Arrow Connector 13"/>
          <p:cNvCxnSpPr/>
          <p:nvPr/>
        </p:nvCxnSpPr>
        <p:spPr bwMode="auto">
          <a:xfrm flipV="1">
            <a:off x="2901687" y="3447854"/>
            <a:ext cx="1136913" cy="1524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16" name="Straight Arrow Connector 15"/>
          <p:cNvCxnSpPr/>
          <p:nvPr/>
        </p:nvCxnSpPr>
        <p:spPr bwMode="auto">
          <a:xfrm flipV="1">
            <a:off x="3276600" y="4038600"/>
            <a:ext cx="1390454" cy="5334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13" name="TextBox 12"/>
          <p:cNvSpPr txBox="1"/>
          <p:nvPr/>
        </p:nvSpPr>
        <p:spPr>
          <a:xfrm>
            <a:off x="457200" y="4895671"/>
            <a:ext cx="2971800" cy="1200329"/>
          </a:xfrm>
          <a:prstGeom prst="rect">
            <a:avLst/>
          </a:prstGeom>
          <a:noFill/>
        </p:spPr>
        <p:txBody>
          <a:bodyPr wrap="square" rtlCol="0">
            <a:spAutoFit/>
          </a:bodyPr>
          <a:lstStyle/>
          <a:p>
            <a:pPr>
              <a:lnSpc>
                <a:spcPct val="100000"/>
              </a:lnSpc>
            </a:pPr>
            <a:r>
              <a:rPr lang="en-US" dirty="0" smtClean="0"/>
              <a:t>Cut to height, machine </a:t>
            </a:r>
          </a:p>
          <a:p>
            <a:pPr>
              <a:lnSpc>
                <a:spcPct val="100000"/>
              </a:lnSpc>
            </a:pPr>
            <a:r>
              <a:rPr lang="en-US" dirty="0" smtClean="0"/>
              <a:t>O Ring groove,</a:t>
            </a:r>
          </a:p>
          <a:p>
            <a:pPr>
              <a:lnSpc>
                <a:spcPct val="100000"/>
              </a:lnSpc>
            </a:pPr>
            <a:r>
              <a:rPr lang="en-US" dirty="0" smtClean="0"/>
              <a:t>Survey padplane &amp; </a:t>
            </a:r>
          </a:p>
          <a:p>
            <a:pPr>
              <a:lnSpc>
                <a:spcPct val="100000"/>
              </a:lnSpc>
            </a:pPr>
            <a:r>
              <a:rPr lang="en-US" dirty="0" smtClean="0"/>
              <a:t>Document mech. specs </a:t>
            </a:r>
            <a:r>
              <a:rPr lang="en-US" sz="1000" dirty="0" smtClean="0"/>
              <a:t>(LBL)</a:t>
            </a:r>
          </a:p>
        </p:txBody>
      </p:sp>
      <p:sp>
        <p:nvSpPr>
          <p:cNvPr id="15" name="TextBox 14"/>
          <p:cNvSpPr txBox="1"/>
          <p:nvPr/>
        </p:nvSpPr>
        <p:spPr>
          <a:xfrm>
            <a:off x="450915" y="2712184"/>
            <a:ext cx="2743200" cy="1631216"/>
          </a:xfrm>
          <a:prstGeom prst="rect">
            <a:avLst/>
          </a:prstGeom>
          <a:noFill/>
        </p:spPr>
        <p:txBody>
          <a:bodyPr wrap="square" rtlCol="0">
            <a:spAutoFit/>
          </a:bodyPr>
          <a:lstStyle/>
          <a:p>
            <a:pPr>
              <a:lnSpc>
                <a:spcPct val="100000"/>
              </a:lnSpc>
            </a:pPr>
            <a:r>
              <a:rPr lang="en-US" dirty="0" smtClean="0"/>
              <a:t>Fabricate, QA check</a:t>
            </a:r>
          </a:p>
          <a:p>
            <a:pPr>
              <a:lnSpc>
                <a:spcPct val="100000"/>
              </a:lnSpc>
            </a:pPr>
            <a:r>
              <a:rPr lang="en-US" dirty="0" smtClean="0"/>
              <a:t>Align (50 </a:t>
            </a:r>
            <a:r>
              <a:rPr lang="en-US" dirty="0" smtClean="0">
                <a:sym typeface="Symbol" panose="05050102010706020507" pitchFamily="18" charset="2"/>
              </a:rPr>
              <a:t>m)</a:t>
            </a:r>
            <a:endParaRPr lang="en-US" dirty="0" smtClean="0"/>
          </a:p>
          <a:p>
            <a:pPr>
              <a:lnSpc>
                <a:spcPct val="100000"/>
              </a:lnSpc>
            </a:pPr>
            <a:r>
              <a:rPr lang="en-US" dirty="0" smtClean="0"/>
              <a:t>Glue (&lt; 20 </a:t>
            </a:r>
            <a:r>
              <a:rPr lang="en-US" dirty="0">
                <a:sym typeface="Symbol" panose="05050102010706020507" pitchFamily="18" charset="2"/>
              </a:rPr>
              <a:t></a:t>
            </a:r>
            <a:r>
              <a:rPr lang="en-US" dirty="0" smtClean="0">
                <a:sym typeface="Symbol" panose="05050102010706020507" pitchFamily="18" charset="2"/>
              </a:rPr>
              <a:t>m flat ) </a:t>
            </a:r>
          </a:p>
          <a:p>
            <a:pPr>
              <a:lnSpc>
                <a:spcPct val="100000"/>
              </a:lnSpc>
            </a:pPr>
            <a:r>
              <a:rPr lang="en-US" dirty="0" smtClean="0"/>
              <a:t>&amp; Trim </a:t>
            </a:r>
            <a:r>
              <a:rPr lang="en-US" dirty="0" err="1" smtClean="0"/>
              <a:t>padplane</a:t>
            </a:r>
            <a:r>
              <a:rPr lang="en-US" dirty="0" smtClean="0"/>
              <a:t>  </a:t>
            </a:r>
            <a:r>
              <a:rPr lang="en-US" sz="1000" dirty="0" smtClean="0"/>
              <a:t>(</a:t>
            </a:r>
            <a:r>
              <a:rPr lang="en-US" sz="1000" dirty="0"/>
              <a:t>BNL &amp; LBL</a:t>
            </a:r>
            <a:r>
              <a:rPr lang="en-US" sz="1000" dirty="0" smtClean="0"/>
              <a:t>)</a:t>
            </a:r>
          </a:p>
          <a:p>
            <a:pPr>
              <a:lnSpc>
                <a:spcPct val="100000"/>
              </a:lnSpc>
            </a:pPr>
            <a:r>
              <a:rPr lang="en-US" sz="1000" dirty="0" smtClean="0"/>
              <a:t>(See </a:t>
            </a:r>
            <a:r>
              <a:rPr lang="en-US" sz="1000" dirty="0" err="1" smtClean="0"/>
              <a:t>Tonko</a:t>
            </a:r>
            <a:r>
              <a:rPr lang="en-US" sz="1000" dirty="0"/>
              <a:t> </a:t>
            </a:r>
            <a:r>
              <a:rPr lang="en-US" sz="1000" dirty="0" err="1" smtClean="0"/>
              <a:t>Ljubicic’s</a:t>
            </a:r>
            <a:r>
              <a:rPr lang="en-US" sz="1000" dirty="0" smtClean="0"/>
              <a:t> talk)</a:t>
            </a:r>
            <a:endParaRPr lang="en-US" sz="1000" dirty="0"/>
          </a:p>
          <a:p>
            <a:pPr>
              <a:lnSpc>
                <a:spcPct val="100000"/>
              </a:lnSpc>
            </a:pPr>
            <a:endParaRPr lang="en-US" dirty="0" smtClean="0">
              <a:solidFill>
                <a:schemeClr val="tx2">
                  <a:lumMod val="75000"/>
                  <a:lumOff val="25000"/>
                </a:schemeClr>
              </a:solidFill>
            </a:endParaRPr>
          </a:p>
        </p:txBody>
      </p:sp>
      <p:sp>
        <p:nvSpPr>
          <p:cNvPr id="17" name="TextBox 16"/>
          <p:cNvSpPr txBox="1"/>
          <p:nvPr/>
        </p:nvSpPr>
        <p:spPr>
          <a:xfrm>
            <a:off x="457200" y="1981200"/>
            <a:ext cx="2743200" cy="538609"/>
          </a:xfrm>
          <a:prstGeom prst="rect">
            <a:avLst/>
          </a:prstGeom>
          <a:noFill/>
        </p:spPr>
        <p:txBody>
          <a:bodyPr wrap="square" rtlCol="0">
            <a:spAutoFit/>
          </a:bodyPr>
          <a:lstStyle/>
          <a:p>
            <a:pPr>
              <a:lnSpc>
                <a:spcPct val="100000"/>
              </a:lnSpc>
            </a:pPr>
            <a:r>
              <a:rPr lang="en-US" dirty="0" smtClean="0">
                <a:solidFill>
                  <a:schemeClr val="tx2">
                    <a:lumMod val="75000"/>
                    <a:lumOff val="25000"/>
                  </a:schemeClr>
                </a:solidFill>
              </a:rPr>
              <a:t>Wind wire grids</a:t>
            </a:r>
          </a:p>
          <a:p>
            <a:pPr>
              <a:lnSpc>
                <a:spcPct val="100000"/>
              </a:lnSpc>
            </a:pPr>
            <a:r>
              <a:rPr lang="en-US" sz="1100" dirty="0" smtClean="0">
                <a:solidFill>
                  <a:schemeClr val="tx2">
                    <a:lumMod val="75000"/>
                    <a:lumOff val="25000"/>
                  </a:schemeClr>
                </a:solidFill>
              </a:rPr>
              <a:t>(SDU, see </a:t>
            </a:r>
            <a:r>
              <a:rPr lang="en-US" sz="1100" dirty="0" err="1">
                <a:solidFill>
                  <a:schemeClr val="tx2">
                    <a:lumMod val="75000"/>
                    <a:lumOff val="25000"/>
                  </a:schemeClr>
                </a:solidFill>
              </a:rPr>
              <a:t>Qinghua</a:t>
            </a:r>
            <a:r>
              <a:rPr lang="en-US" sz="1100" dirty="0">
                <a:solidFill>
                  <a:schemeClr val="tx2">
                    <a:lumMod val="75000"/>
                    <a:lumOff val="25000"/>
                  </a:schemeClr>
                </a:solidFill>
              </a:rPr>
              <a:t> Xu’s </a:t>
            </a:r>
            <a:r>
              <a:rPr lang="en-US" sz="1100" dirty="0" smtClean="0">
                <a:solidFill>
                  <a:schemeClr val="tx2">
                    <a:lumMod val="75000"/>
                    <a:lumOff val="25000"/>
                  </a:schemeClr>
                </a:solidFill>
              </a:rPr>
              <a:t>talk)</a:t>
            </a:r>
          </a:p>
        </p:txBody>
      </p:sp>
      <p:sp>
        <p:nvSpPr>
          <p:cNvPr id="18" name="TextBox 17"/>
          <p:cNvSpPr txBox="1"/>
          <p:nvPr/>
        </p:nvSpPr>
        <p:spPr>
          <a:xfrm>
            <a:off x="457200" y="4191000"/>
            <a:ext cx="2971800" cy="646331"/>
          </a:xfrm>
          <a:prstGeom prst="rect">
            <a:avLst/>
          </a:prstGeom>
          <a:noFill/>
        </p:spPr>
        <p:txBody>
          <a:bodyPr wrap="square" rtlCol="0">
            <a:spAutoFit/>
          </a:bodyPr>
          <a:lstStyle/>
          <a:p>
            <a:pPr>
              <a:lnSpc>
                <a:spcPct val="100000"/>
              </a:lnSpc>
            </a:pPr>
            <a:r>
              <a:rPr lang="en-US" dirty="0" smtClean="0">
                <a:solidFill>
                  <a:schemeClr val="tx2">
                    <a:lumMod val="75000"/>
                    <a:lumOff val="25000"/>
                  </a:schemeClr>
                </a:solidFill>
              </a:rPr>
              <a:t>Fabricate </a:t>
            </a:r>
            <a:r>
              <a:rPr lang="en-US" dirty="0" err="1" smtClean="0">
                <a:solidFill>
                  <a:schemeClr val="tx2">
                    <a:lumMod val="75000"/>
                    <a:lumOff val="25000"/>
                  </a:schemeClr>
                </a:solidFill>
              </a:rPr>
              <a:t>strongback</a:t>
            </a:r>
            <a:endParaRPr lang="en-US" dirty="0">
              <a:solidFill>
                <a:schemeClr val="tx2">
                  <a:lumMod val="75000"/>
                  <a:lumOff val="25000"/>
                </a:schemeClr>
              </a:solidFill>
            </a:endParaRPr>
          </a:p>
          <a:p>
            <a:pPr>
              <a:lnSpc>
                <a:spcPct val="100000"/>
              </a:lnSpc>
            </a:pPr>
            <a:r>
              <a:rPr lang="en-US" dirty="0" smtClean="0">
                <a:solidFill>
                  <a:schemeClr val="tx2">
                    <a:lumMod val="75000"/>
                    <a:lumOff val="25000"/>
                  </a:schemeClr>
                </a:solidFill>
              </a:rPr>
              <a:t>&amp; inspect (QA) </a:t>
            </a:r>
            <a:r>
              <a:rPr lang="en-US" sz="1100" dirty="0" smtClean="0">
                <a:solidFill>
                  <a:schemeClr val="tx2">
                    <a:lumMod val="75000"/>
                    <a:lumOff val="25000"/>
                  </a:schemeClr>
                </a:solidFill>
              </a:rPr>
              <a:t>(Outside vendor)</a:t>
            </a:r>
          </a:p>
        </p:txBody>
      </p:sp>
      <p:cxnSp>
        <p:nvCxnSpPr>
          <p:cNvPr id="19" name="Straight Arrow Connector 18"/>
          <p:cNvCxnSpPr/>
          <p:nvPr/>
        </p:nvCxnSpPr>
        <p:spPr bwMode="auto">
          <a:xfrm flipV="1">
            <a:off x="3270315" y="5334001"/>
            <a:ext cx="1682685" cy="193248"/>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24" name="Straight Arrow Connector 23"/>
          <p:cNvCxnSpPr/>
          <p:nvPr/>
        </p:nvCxnSpPr>
        <p:spPr bwMode="auto">
          <a:xfrm flipV="1">
            <a:off x="3276600" y="4038600"/>
            <a:ext cx="2819400" cy="148865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29" name="Freeform 28"/>
          <p:cNvSpPr/>
          <p:nvPr/>
        </p:nvSpPr>
        <p:spPr bwMode="auto">
          <a:xfrm rot="390846">
            <a:off x="2694111" y="2511697"/>
            <a:ext cx="2676091" cy="713110"/>
          </a:xfrm>
          <a:custGeom>
            <a:avLst/>
            <a:gdLst>
              <a:gd name="connsiteX0" fmla="*/ 0 w 2375555"/>
              <a:gd name="connsiteY0" fmla="*/ 75414 h 377779"/>
              <a:gd name="connsiteX1" fmla="*/ 980388 w 2375555"/>
              <a:gd name="connsiteY1" fmla="*/ 377072 h 377779"/>
              <a:gd name="connsiteX2" fmla="*/ 2375555 w 2375555"/>
              <a:gd name="connsiteY2" fmla="*/ 0 h 377779"/>
              <a:gd name="connsiteX3" fmla="*/ 2375555 w 2375555"/>
              <a:gd name="connsiteY3" fmla="*/ 0 h 377779"/>
            </a:gdLst>
            <a:ahLst/>
            <a:cxnLst>
              <a:cxn ang="0">
                <a:pos x="connsiteX0" y="connsiteY0"/>
              </a:cxn>
              <a:cxn ang="0">
                <a:pos x="connsiteX1" y="connsiteY1"/>
              </a:cxn>
              <a:cxn ang="0">
                <a:pos x="connsiteX2" y="connsiteY2"/>
              </a:cxn>
              <a:cxn ang="0">
                <a:pos x="connsiteX3" y="connsiteY3"/>
              </a:cxn>
            </a:cxnLst>
            <a:rect l="l" t="t" r="r" b="b"/>
            <a:pathLst>
              <a:path w="2375555" h="377779">
                <a:moveTo>
                  <a:pt x="0" y="75414"/>
                </a:moveTo>
                <a:cubicBezTo>
                  <a:pt x="292231" y="232527"/>
                  <a:pt x="584462" y="389641"/>
                  <a:pt x="980388" y="377072"/>
                </a:cubicBezTo>
                <a:cubicBezTo>
                  <a:pt x="1376314" y="364503"/>
                  <a:pt x="2375555" y="0"/>
                  <a:pt x="2375555" y="0"/>
                </a:cubicBezTo>
                <a:lnTo>
                  <a:pt x="2375555" y="0"/>
                </a:ln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558484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Drivers</a:t>
            </a:r>
            <a:endParaRPr lang="en-US" dirty="0"/>
          </a:p>
        </p:txBody>
      </p:sp>
      <p:sp>
        <p:nvSpPr>
          <p:cNvPr id="3" name="Content Placeholder 2"/>
          <p:cNvSpPr>
            <a:spLocks noGrp="1"/>
          </p:cNvSpPr>
          <p:nvPr>
            <p:ph idx="1"/>
          </p:nvPr>
        </p:nvSpPr>
        <p:spPr>
          <a:xfrm>
            <a:off x="823912" y="1066800"/>
            <a:ext cx="7496175" cy="4243387"/>
          </a:xfrm>
        </p:spPr>
        <p:txBody>
          <a:bodyPr/>
          <a:lstStyle/>
          <a:p>
            <a:r>
              <a:rPr lang="en-US" dirty="0" err="1" smtClean="0"/>
              <a:t>Padplane</a:t>
            </a:r>
            <a:r>
              <a:rPr lang="en-US" dirty="0" smtClean="0"/>
              <a:t> &amp; Electronics </a:t>
            </a:r>
            <a:r>
              <a:rPr lang="en-US" dirty="0" smtClean="0">
                <a:solidFill>
                  <a:schemeClr val="bg1">
                    <a:lumMod val="50000"/>
                  </a:schemeClr>
                </a:solidFill>
              </a:rPr>
              <a:t>(BNL)</a:t>
            </a:r>
          </a:p>
          <a:p>
            <a:pPr lvl="1"/>
            <a:r>
              <a:rPr lang="en-US" dirty="0" smtClean="0"/>
              <a:t>$96.4K for </a:t>
            </a:r>
            <a:r>
              <a:rPr lang="en-US" dirty="0" err="1" smtClean="0"/>
              <a:t>Padplanes</a:t>
            </a:r>
            <a:endParaRPr lang="en-US" dirty="0" smtClean="0"/>
          </a:p>
          <a:p>
            <a:pPr lvl="1"/>
            <a:r>
              <a:rPr lang="en-US" dirty="0" smtClean="0"/>
              <a:t>$1.4 M (approximately) for DAQ boards &amp; electronics</a:t>
            </a:r>
          </a:p>
          <a:p>
            <a:pPr lvl="1"/>
            <a:endParaRPr lang="en-US" sz="800" dirty="0"/>
          </a:p>
          <a:p>
            <a:r>
              <a:rPr lang="en-US" dirty="0" err="1" smtClean="0"/>
              <a:t>Strongback</a:t>
            </a:r>
            <a:r>
              <a:rPr lang="en-US" dirty="0" smtClean="0"/>
              <a:t> </a:t>
            </a:r>
            <a:r>
              <a:rPr lang="en-US" dirty="0" smtClean="0">
                <a:solidFill>
                  <a:schemeClr val="bg1">
                    <a:lumMod val="50000"/>
                  </a:schemeClr>
                </a:solidFill>
              </a:rPr>
              <a:t>(Outside vendor, BNL procurement)</a:t>
            </a:r>
          </a:p>
          <a:p>
            <a:pPr lvl="1"/>
            <a:r>
              <a:rPr lang="en-US" dirty="0" smtClean="0"/>
              <a:t>$418.9 K</a:t>
            </a:r>
          </a:p>
          <a:p>
            <a:pPr lvl="1"/>
            <a:r>
              <a:rPr lang="en-US" dirty="0" smtClean="0"/>
              <a:t>Two preliminary vendor quotes &amp; initial experience at UT Austin</a:t>
            </a:r>
          </a:p>
          <a:p>
            <a:pPr marL="452438" lvl="1" indent="0">
              <a:buNone/>
            </a:pPr>
            <a:endParaRPr lang="en-US" sz="800" dirty="0"/>
          </a:p>
          <a:p>
            <a:r>
              <a:rPr lang="en-US" dirty="0" smtClean="0"/>
              <a:t>Assembly of </a:t>
            </a:r>
            <a:r>
              <a:rPr lang="en-US" dirty="0" err="1" smtClean="0"/>
              <a:t>Padplane</a:t>
            </a:r>
            <a:r>
              <a:rPr lang="en-US" dirty="0" smtClean="0"/>
              <a:t> &amp; </a:t>
            </a:r>
            <a:r>
              <a:rPr lang="en-US" dirty="0" err="1" smtClean="0"/>
              <a:t>Strongbacks</a:t>
            </a:r>
            <a:r>
              <a:rPr lang="en-US" dirty="0" smtClean="0"/>
              <a:t> </a:t>
            </a:r>
            <a:r>
              <a:rPr lang="en-US" dirty="0" smtClean="0">
                <a:solidFill>
                  <a:schemeClr val="bg1">
                    <a:lumMod val="50000"/>
                  </a:schemeClr>
                </a:solidFill>
              </a:rPr>
              <a:t>(LBL)</a:t>
            </a:r>
          </a:p>
          <a:p>
            <a:pPr lvl="1"/>
            <a:r>
              <a:rPr lang="en-US" dirty="0" smtClean="0"/>
              <a:t>$551.8 k</a:t>
            </a:r>
          </a:p>
          <a:p>
            <a:pPr lvl="1"/>
            <a:r>
              <a:rPr lang="en-US" dirty="0" smtClean="0"/>
              <a:t>Berkeley is the preferred location for the gluing of the </a:t>
            </a:r>
            <a:r>
              <a:rPr lang="en-US" dirty="0" err="1" smtClean="0"/>
              <a:t>PadPlane</a:t>
            </a:r>
            <a:r>
              <a:rPr lang="en-US" dirty="0" smtClean="0"/>
              <a:t>, and assembly of the </a:t>
            </a:r>
            <a:r>
              <a:rPr lang="en-US" dirty="0" err="1" smtClean="0"/>
              <a:t>Strongback</a:t>
            </a:r>
            <a:r>
              <a:rPr lang="en-US" dirty="0" smtClean="0"/>
              <a:t> and Wire Mounts</a:t>
            </a:r>
          </a:p>
          <a:p>
            <a:pPr lvl="2"/>
            <a:r>
              <a:rPr lang="en-US" dirty="0" smtClean="0"/>
              <a:t>Close proximity to Engineers and Technicians who previously worked on STAR (circa 1995)</a:t>
            </a:r>
          </a:p>
          <a:p>
            <a:pPr lvl="2"/>
            <a:r>
              <a:rPr lang="en-US" dirty="0" smtClean="0"/>
              <a:t>Nicely integrated Assembly shop, Machine Shop &amp; Survey shop</a:t>
            </a:r>
          </a:p>
          <a:p>
            <a:pPr lvl="2"/>
            <a:endParaRPr lang="en-US" dirty="0" smtClean="0"/>
          </a:p>
          <a:p>
            <a:pPr marL="452438" lvl="1" indent="0">
              <a:buNone/>
            </a:pPr>
            <a:endParaRPr lang="en-US" dirty="0"/>
          </a:p>
          <a:p>
            <a:pPr lvl="1"/>
            <a:endParaRPr lang="en-US" dirty="0"/>
          </a:p>
        </p:txBody>
      </p:sp>
      <p:sp>
        <p:nvSpPr>
          <p:cNvPr id="4" name="TextBox 3"/>
          <p:cNvSpPr txBox="1"/>
          <p:nvPr/>
        </p:nvSpPr>
        <p:spPr>
          <a:xfrm>
            <a:off x="1447800" y="5375825"/>
            <a:ext cx="6424863" cy="923330"/>
          </a:xfrm>
          <a:prstGeom prst="rect">
            <a:avLst/>
          </a:prstGeom>
          <a:solidFill>
            <a:srgbClr val="FFFFCC"/>
          </a:solidFill>
          <a:ln w="9525">
            <a:solidFill>
              <a:schemeClr val="tx1"/>
            </a:solidFill>
          </a:ln>
        </p:spPr>
        <p:txBody>
          <a:bodyPr wrap="square" rtlCol="0">
            <a:spAutoFit/>
          </a:bodyPr>
          <a:lstStyle/>
          <a:p>
            <a:pPr algn="ctr">
              <a:lnSpc>
                <a:spcPct val="100000"/>
              </a:lnSpc>
            </a:pPr>
            <a:r>
              <a:rPr lang="en-US" dirty="0" smtClean="0"/>
              <a:t>We are proposing to bring the Assembly work to LBL (primarily work for Eric </a:t>
            </a:r>
            <a:r>
              <a:rPr lang="en-US" dirty="0" err="1" smtClean="0"/>
              <a:t>Anderssen’s</a:t>
            </a:r>
            <a:r>
              <a:rPr lang="en-US" dirty="0" smtClean="0"/>
              <a:t> group in B77)</a:t>
            </a:r>
          </a:p>
          <a:p>
            <a:pPr algn="ctr">
              <a:lnSpc>
                <a:spcPct val="100000"/>
              </a:lnSpc>
            </a:pPr>
            <a:r>
              <a:rPr lang="en-US" dirty="0" smtClean="0"/>
              <a:t>This will need active support from NSD in order to succeed</a:t>
            </a:r>
            <a:endParaRPr lang="en-US" dirty="0"/>
          </a:p>
        </p:txBody>
      </p:sp>
    </p:spTree>
    <p:extLst>
      <p:ext uri="{BB962C8B-B14F-4D97-AF65-F5344CB8AC3E}">
        <p14:creationId xmlns:p14="http://schemas.microsoft.com/office/powerpoint/2010/main" val="3583136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Drivers relevant to work at LBL</a:t>
            </a:r>
            <a:endParaRPr lang="en-US" dirty="0"/>
          </a:p>
        </p:txBody>
      </p:sp>
      <p:sp>
        <p:nvSpPr>
          <p:cNvPr id="3" name="Content Placeholder 2"/>
          <p:cNvSpPr>
            <a:spLocks noGrp="1"/>
          </p:cNvSpPr>
          <p:nvPr>
            <p:ph idx="1"/>
          </p:nvPr>
        </p:nvSpPr>
        <p:spPr>
          <a:xfrm>
            <a:off x="751433" y="990600"/>
            <a:ext cx="7935368" cy="4243387"/>
          </a:xfrm>
        </p:spPr>
        <p:txBody>
          <a:bodyPr/>
          <a:lstStyle/>
          <a:p>
            <a:r>
              <a:rPr lang="en-US" dirty="0" err="1" smtClean="0"/>
              <a:t>Strongback</a:t>
            </a:r>
            <a:endParaRPr lang="en-US" dirty="0" smtClean="0"/>
          </a:p>
          <a:p>
            <a:pPr lvl="1"/>
            <a:r>
              <a:rPr lang="en-US" dirty="0" smtClean="0"/>
              <a:t>We must </a:t>
            </a:r>
            <a:r>
              <a:rPr lang="en-US" dirty="0"/>
              <a:t>go to an outside vendor with multiple machines in order to fabricate the </a:t>
            </a:r>
            <a:r>
              <a:rPr lang="en-US" dirty="0" err="1"/>
              <a:t>strongbacks</a:t>
            </a:r>
            <a:endParaRPr lang="en-US" dirty="0"/>
          </a:p>
          <a:p>
            <a:pPr lvl="2"/>
            <a:r>
              <a:rPr lang="en-US" dirty="0"/>
              <a:t>UT Austin is no longer an </a:t>
            </a:r>
            <a:r>
              <a:rPr lang="en-US" dirty="0" smtClean="0"/>
              <a:t>option</a:t>
            </a:r>
          </a:p>
          <a:p>
            <a:pPr lvl="2"/>
            <a:r>
              <a:rPr lang="en-US" dirty="0" smtClean="0"/>
              <a:t>6 to 8 weeks (.vs. 1 year), preliminary quotes from outside vendors</a:t>
            </a:r>
            <a:endParaRPr lang="en-US" sz="800" dirty="0"/>
          </a:p>
          <a:p>
            <a:r>
              <a:rPr lang="en-US" dirty="0" err="1" smtClean="0"/>
              <a:t>Padplane</a:t>
            </a:r>
            <a:endParaRPr lang="en-US" dirty="0" smtClean="0"/>
          </a:p>
          <a:p>
            <a:pPr lvl="1"/>
            <a:r>
              <a:rPr lang="en-US" dirty="0" smtClean="0"/>
              <a:t>Work is being done by STAR Electronics group which is one of the projects greatest strengths.  However, sharing the wealth of good manpower is a competitive process.  Work has been delayed. (Affects QA and prototyping schedules)</a:t>
            </a:r>
          </a:p>
          <a:p>
            <a:r>
              <a:rPr lang="en-US" dirty="0" smtClean="0"/>
              <a:t>Assembly	</a:t>
            </a:r>
          </a:p>
          <a:p>
            <a:pPr lvl="1"/>
            <a:r>
              <a:rPr lang="en-US" dirty="0" smtClean="0"/>
              <a:t>Schedule is fast paced, only ~2 days allowed </a:t>
            </a:r>
            <a:r>
              <a:rPr lang="en-US" dirty="0"/>
              <a:t>per </a:t>
            </a:r>
            <a:r>
              <a:rPr lang="en-US" dirty="0" smtClean="0"/>
              <a:t>sector </a:t>
            </a:r>
          </a:p>
          <a:p>
            <a:pPr lvl="1"/>
            <a:r>
              <a:rPr lang="en-US" dirty="0"/>
              <a:t>T</a:t>
            </a:r>
            <a:r>
              <a:rPr lang="en-US" dirty="0" smtClean="0"/>
              <a:t>ooling </a:t>
            </a:r>
            <a:r>
              <a:rPr lang="en-US" dirty="0"/>
              <a:t>and time to set up work </a:t>
            </a:r>
            <a:r>
              <a:rPr lang="en-US" dirty="0" smtClean="0"/>
              <a:t>space</a:t>
            </a:r>
            <a:endParaRPr lang="en-US" dirty="0"/>
          </a:p>
          <a:p>
            <a:r>
              <a:rPr lang="en-US" dirty="0" smtClean="0"/>
              <a:t>Critical Path</a:t>
            </a:r>
          </a:p>
          <a:p>
            <a:pPr lvl="1"/>
            <a:r>
              <a:rPr lang="en-US" dirty="0" smtClean="0"/>
              <a:t>The </a:t>
            </a:r>
            <a:r>
              <a:rPr lang="en-US" dirty="0" err="1" smtClean="0"/>
              <a:t>PadPlane</a:t>
            </a:r>
            <a:r>
              <a:rPr lang="en-US" dirty="0" smtClean="0"/>
              <a:t> and the </a:t>
            </a:r>
            <a:r>
              <a:rPr lang="en-US" dirty="0" err="1" smtClean="0"/>
              <a:t>Strongback</a:t>
            </a:r>
            <a:r>
              <a:rPr lang="en-US" dirty="0" smtClean="0"/>
              <a:t> are simultaneously on the critical path</a:t>
            </a:r>
          </a:p>
          <a:p>
            <a:pPr lvl="2"/>
            <a:r>
              <a:rPr lang="en-US" dirty="0" smtClean="0"/>
              <a:t>Both must be available in Berkeley on August 1</a:t>
            </a:r>
            <a:r>
              <a:rPr lang="en-US" baseline="30000" dirty="0" smtClean="0"/>
              <a:t>st</a:t>
            </a:r>
            <a:r>
              <a:rPr lang="en-US" dirty="0" smtClean="0"/>
              <a:t> </a:t>
            </a:r>
          </a:p>
          <a:p>
            <a:pPr lvl="1"/>
            <a:r>
              <a:rPr lang="en-US" dirty="0" smtClean="0"/>
              <a:t>Berkeley assembly shops are busy with ALICE upgrade work, already</a:t>
            </a:r>
          </a:p>
          <a:p>
            <a:pPr lvl="2"/>
            <a:r>
              <a:rPr lang="en-US" dirty="0" smtClean="0"/>
              <a:t>Only way to deal with this is to  start early and Multi-task</a:t>
            </a:r>
          </a:p>
          <a:p>
            <a:pPr lvl="1"/>
            <a:endParaRPr lang="en-US" dirty="0" smtClean="0"/>
          </a:p>
          <a:p>
            <a:pPr lvl="1"/>
            <a:endParaRPr lang="en-US" dirty="0" smtClean="0"/>
          </a:p>
        </p:txBody>
      </p:sp>
    </p:spTree>
    <p:extLst>
      <p:ext uri="{BB962C8B-B14F-4D97-AF65-F5344CB8AC3E}">
        <p14:creationId xmlns:p14="http://schemas.microsoft.com/office/powerpoint/2010/main" val="27584263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MWPC Production at Shandong University</a:t>
            </a:r>
            <a:endParaRPr lang="en-US" dirty="0"/>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75" t="1911" r="2439" b="3250"/>
          <a:stretch/>
        </p:blipFill>
        <p:spPr bwMode="auto">
          <a:xfrm>
            <a:off x="4419600" y="3857624"/>
            <a:ext cx="3584448" cy="2253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4" t="1285" r="1050" b="1781"/>
          <a:stretch/>
        </p:blipFill>
        <p:spPr bwMode="auto">
          <a:xfrm>
            <a:off x="4419600" y="1100139"/>
            <a:ext cx="35814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idx="1"/>
          </p:nvPr>
        </p:nvSpPr>
        <p:spPr>
          <a:xfrm>
            <a:off x="483311" y="3886200"/>
            <a:ext cx="3533775" cy="2286000"/>
          </a:xfrm>
        </p:spPr>
        <p:txBody>
          <a:bodyPr/>
          <a:lstStyle/>
          <a:p>
            <a:r>
              <a:rPr lang="en-US" sz="1600" dirty="0" smtClean="0"/>
              <a:t>Qinghua Xu is leading the Shandong University group</a:t>
            </a:r>
          </a:p>
          <a:p>
            <a:r>
              <a:rPr lang="en-US" sz="1600" dirty="0" err="1" smtClean="0"/>
              <a:t>iTPC</a:t>
            </a:r>
            <a:r>
              <a:rPr lang="en-US" sz="1600" dirty="0" smtClean="0"/>
              <a:t> Funded via CNSF &amp; dedicated Labs built </a:t>
            </a:r>
          </a:p>
          <a:p>
            <a:r>
              <a:rPr lang="en-US" sz="1600" dirty="0" smtClean="0"/>
              <a:t>~2 years technical work and lab preparation getting ready for this project</a:t>
            </a:r>
          </a:p>
          <a:p>
            <a:r>
              <a:rPr lang="en-US" sz="1600" dirty="0" smtClean="0"/>
              <a:t>One of the highlights of the </a:t>
            </a:r>
            <a:r>
              <a:rPr lang="en-US" sz="1600" dirty="0" err="1" smtClean="0"/>
              <a:t>iTPC</a:t>
            </a:r>
            <a:r>
              <a:rPr lang="en-US" sz="1600" dirty="0" smtClean="0"/>
              <a:t> team development</a:t>
            </a:r>
            <a:endParaRPr lang="en-US" sz="1600" dirty="0"/>
          </a:p>
        </p:txBody>
      </p:sp>
      <p:pic>
        <p:nvPicPr>
          <p:cNvPr id="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06" t="1293" r="2365" b="2513"/>
          <a:stretch/>
        </p:blipFill>
        <p:spPr bwMode="auto">
          <a:xfrm>
            <a:off x="457200" y="1100139"/>
            <a:ext cx="3573534" cy="2514600"/>
          </a:xfrm>
          <a:prstGeom prst="rect">
            <a:avLst/>
          </a:prstGeom>
          <a:noFill/>
          <a:ln w="12700">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2736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Project Summary schedule</a:t>
            </a:r>
            <a:endParaRPr lang="en-US" dirty="0"/>
          </a:p>
        </p:txBody>
      </p:sp>
      <p:sp>
        <p:nvSpPr>
          <p:cNvPr id="7" name="TextBox 6"/>
          <p:cNvSpPr txBox="1"/>
          <p:nvPr/>
        </p:nvSpPr>
        <p:spPr>
          <a:xfrm>
            <a:off x="609600" y="4543961"/>
            <a:ext cx="8099203" cy="1323439"/>
          </a:xfrm>
          <a:prstGeom prst="rect">
            <a:avLst/>
          </a:prstGeom>
          <a:noFill/>
        </p:spPr>
        <p:txBody>
          <a:bodyPr wrap="square" rtlCol="0">
            <a:spAutoFit/>
          </a:bodyPr>
          <a:lstStyle/>
          <a:p>
            <a:pPr>
              <a:lnSpc>
                <a:spcPct val="100000"/>
              </a:lnSpc>
            </a:pPr>
            <a:r>
              <a:rPr lang="en-US" sz="1600" dirty="0" smtClean="0"/>
              <a:t>Current schedule has STAR ready for data taking March 1 2019, with  ~1.5 month of commissioning.  Key goal of project is to have upgrade complete for Run-19.</a:t>
            </a:r>
          </a:p>
          <a:p>
            <a:pPr>
              <a:lnSpc>
                <a:spcPct val="100000"/>
              </a:lnSpc>
            </a:pPr>
            <a:endParaRPr lang="en-US" sz="1600" dirty="0" smtClean="0"/>
          </a:p>
          <a:p>
            <a:pPr>
              <a:lnSpc>
                <a:spcPct val="100000"/>
              </a:lnSpc>
            </a:pPr>
            <a:r>
              <a:rPr lang="en-US" sz="1600" dirty="0" smtClean="0"/>
              <a:t>Critical path goes through electronics path (SAMPA chips), installation and test, but the mechanical systems are essentially on the critical path, too.   </a:t>
            </a:r>
            <a:endParaRPr lang="en-US" sz="1600" dirty="0"/>
          </a:p>
        </p:txBody>
      </p:sp>
      <p:graphicFrame>
        <p:nvGraphicFramePr>
          <p:cNvPr id="9" name="Table 8"/>
          <p:cNvGraphicFramePr>
            <a:graphicFrameLocks noGrp="1"/>
          </p:cNvGraphicFramePr>
          <p:nvPr>
            <p:extLst>
              <p:ext uri="{D42A27DB-BD31-4B8C-83A1-F6EECF244321}">
                <p14:modId xmlns:p14="http://schemas.microsoft.com/office/powerpoint/2010/main" val="3991321764"/>
              </p:ext>
            </p:extLst>
          </p:nvPr>
        </p:nvGraphicFramePr>
        <p:xfrm>
          <a:off x="1143000" y="1371600"/>
          <a:ext cx="6781800" cy="2933700"/>
        </p:xfrm>
        <a:graphic>
          <a:graphicData uri="http://schemas.openxmlformats.org/drawingml/2006/table">
            <a:tbl>
              <a:tblPr/>
              <a:tblGrid>
                <a:gridCol w="2019300"/>
                <a:gridCol w="292100"/>
                <a:gridCol w="279400"/>
                <a:gridCol w="279400"/>
                <a:gridCol w="279400"/>
                <a:gridCol w="279400"/>
                <a:gridCol w="279400"/>
                <a:gridCol w="279400"/>
                <a:gridCol w="279400"/>
                <a:gridCol w="279400"/>
                <a:gridCol w="279400"/>
                <a:gridCol w="279400"/>
                <a:gridCol w="279400"/>
                <a:gridCol w="279400"/>
                <a:gridCol w="279400"/>
                <a:gridCol w="279400"/>
                <a:gridCol w="279400"/>
                <a:gridCol w="279400"/>
              </a:tblGrid>
              <a:tr h="190500">
                <a:tc>
                  <a:txBody>
                    <a:bodyPr/>
                    <a:lstStyle/>
                    <a:p>
                      <a:pPr algn="l" fontAlgn="b"/>
                      <a:r>
                        <a:rPr lang="en-US" sz="1200" b="1" i="0" u="none" strike="noStrike" dirty="0">
                          <a:solidFill>
                            <a:srgbClr val="000000"/>
                          </a:solidFill>
                          <a:effectLst/>
                          <a:latin typeface="Calibri"/>
                        </a:rPr>
                        <a:t>Calendar 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b"/>
                      <a:r>
                        <a:rPr lang="en-US" sz="1200" b="0" i="0" u="none" strike="noStrike">
                          <a:solidFill>
                            <a:srgbClr val="000000"/>
                          </a:solidFill>
                          <a:effectLst/>
                          <a:latin typeface="Calibri"/>
                        </a:rPr>
                        <a:t>2016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200" b="0" i="0" u="none" strike="noStrike">
                          <a:solidFill>
                            <a:srgbClr val="000000"/>
                          </a:solidFill>
                          <a:effectLst/>
                          <a:latin typeface="Calibri"/>
                        </a:rPr>
                        <a:t>2017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200" b="0" i="0" u="none" strike="noStrike">
                          <a:solidFill>
                            <a:srgbClr val="000000"/>
                          </a:solidFill>
                          <a:effectLst/>
                          <a:latin typeface="Calibri"/>
                        </a:rPr>
                        <a:t>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200" b="0" i="0" u="none" strike="noStrike">
                          <a:solidFill>
                            <a:srgbClr val="000000"/>
                          </a:solidFill>
                          <a:effectLst/>
                          <a:latin typeface="Calibri"/>
                        </a:rPr>
                        <a:t>2019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90500">
                <a:tc>
                  <a:txBody>
                    <a:bodyPr/>
                    <a:lstStyle/>
                    <a:p>
                      <a:pPr algn="l" fontAlgn="b"/>
                      <a:r>
                        <a:rPr lang="en-US" sz="1200" b="1"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Q4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Mechanical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padplane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Strongback production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Padplane Assembly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Assemble MWPC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FF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FF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FF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FF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FF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FF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FF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Sector Installation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Electronics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RDO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SAMPA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FEE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Electronics installation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Roll-in and commisioning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Insertion Tool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dirty="0">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66FF"/>
                    </a:solidFill>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047057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Cost to DOE</a:t>
            </a:r>
            <a:endParaRPr lang="en-US" dirty="0"/>
          </a:p>
        </p:txBody>
      </p:sp>
      <p:sp>
        <p:nvSpPr>
          <p:cNvPr id="3" name="TextBox 2"/>
          <p:cNvSpPr txBox="1"/>
          <p:nvPr/>
        </p:nvSpPr>
        <p:spPr>
          <a:xfrm>
            <a:off x="825500" y="4648200"/>
            <a:ext cx="7251700" cy="812530"/>
          </a:xfrm>
          <a:prstGeom prst="rect">
            <a:avLst/>
          </a:prstGeom>
          <a:noFill/>
        </p:spPr>
        <p:txBody>
          <a:bodyPr wrap="square" rtlCol="0">
            <a:spAutoFit/>
          </a:bodyPr>
          <a:lstStyle/>
          <a:p>
            <a:r>
              <a:rPr lang="en-US" dirty="0" smtClean="0"/>
              <a:t>The NSF-China contribution is not included (~$1.0 M US)</a:t>
            </a:r>
          </a:p>
          <a:p>
            <a:r>
              <a:rPr lang="en-US" dirty="0" smtClean="0"/>
              <a:t>The cost of Installation tooling not included (~$650 </a:t>
            </a:r>
            <a:r>
              <a:rPr lang="en-US" dirty="0"/>
              <a:t>K</a:t>
            </a:r>
            <a:r>
              <a:rPr lang="en-US" dirty="0" smtClean="0"/>
              <a:t> US)</a:t>
            </a:r>
          </a:p>
        </p:txBody>
      </p:sp>
      <p:graphicFrame>
        <p:nvGraphicFramePr>
          <p:cNvPr id="11" name="Table 10"/>
          <p:cNvGraphicFramePr>
            <a:graphicFrameLocks noGrp="1"/>
          </p:cNvGraphicFramePr>
          <p:nvPr>
            <p:extLst>
              <p:ext uri="{D42A27DB-BD31-4B8C-83A1-F6EECF244321}">
                <p14:modId xmlns:p14="http://schemas.microsoft.com/office/powerpoint/2010/main" val="2294349164"/>
              </p:ext>
            </p:extLst>
          </p:nvPr>
        </p:nvGraphicFramePr>
        <p:xfrm>
          <a:off x="855981" y="2028040"/>
          <a:ext cx="6708453" cy="2050741"/>
        </p:xfrm>
        <a:graphic>
          <a:graphicData uri="http://schemas.openxmlformats.org/drawingml/2006/table">
            <a:tbl>
              <a:tblPr/>
              <a:tblGrid>
                <a:gridCol w="943830"/>
                <a:gridCol w="943830"/>
                <a:gridCol w="101643"/>
                <a:gridCol w="943830"/>
                <a:gridCol w="943830"/>
                <a:gridCol w="943830"/>
                <a:gridCol w="943830"/>
                <a:gridCol w="943830"/>
              </a:tblGrid>
              <a:tr h="306653">
                <a:tc>
                  <a:txBody>
                    <a:bodyPr/>
                    <a:lstStyle/>
                    <a:p>
                      <a:pPr algn="ctr" fontAlgn="b"/>
                      <a:r>
                        <a:rPr lang="en-US" sz="1200" b="1" i="0" u="none" strike="noStrike" dirty="0">
                          <a:solidFill>
                            <a:srgbClr val="000000"/>
                          </a:solidFill>
                          <a:effectLst/>
                          <a:latin typeface="Calibri"/>
                        </a:rPr>
                        <a:t>WBS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FY16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FY17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FY18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Conting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87">
                <a:tc>
                  <a:txBody>
                    <a:bodyPr/>
                    <a:lstStyle/>
                    <a:p>
                      <a:pPr algn="ctr" fontAlgn="b"/>
                      <a:r>
                        <a:rPr lang="en-US" sz="12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err="1">
                          <a:solidFill>
                            <a:srgbClr val="000000"/>
                          </a:solidFill>
                          <a:effectLst/>
                          <a:latin typeface="Calibri"/>
                        </a:rPr>
                        <a:t>Mgt</a:t>
                      </a:r>
                      <a:endParaRPr lang="en-US" sz="1200" b="1"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288.0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87">
                <a:tc>
                  <a:txBody>
                    <a:bodyPr/>
                    <a:lstStyle/>
                    <a:p>
                      <a:pPr algn="ctr" fontAlgn="b"/>
                      <a:r>
                        <a:rPr lang="en-US" sz="12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Padplane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87">
                <a:tc>
                  <a:txBody>
                    <a:bodyPr/>
                    <a:lstStyle/>
                    <a:p>
                      <a:pPr algn="ctr" fontAlgn="b"/>
                      <a:r>
                        <a:rPr lang="en-US" sz="1200" b="0" i="0" u="none" strike="noStrike" dirty="0">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Mechanics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1,443.0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87">
                <a:tc>
                  <a:txBody>
                    <a:bodyPr/>
                    <a:lstStyle/>
                    <a:p>
                      <a:pPr algn="ctr" fontAlgn="b"/>
                      <a:r>
                        <a:rPr lang="en-US" sz="12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Installation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136.4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87">
                <a:tc>
                  <a:txBody>
                    <a:bodyPr/>
                    <a:lstStyle/>
                    <a:p>
                      <a:pPr algn="ctr" fontAlgn="b"/>
                      <a:r>
                        <a:rPr lang="en-US" sz="1200" b="0" i="0" u="none" strike="noStrike">
                          <a:solidFill>
                            <a:srgbClr val="000000"/>
                          </a:solidFill>
                          <a:effectLst/>
                          <a:latin typeface="Calibri"/>
                        </a:rPr>
                        <a:t>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solidFill>
                            <a:srgbClr val="000000"/>
                          </a:solidFill>
                          <a:effectLst/>
                          <a:latin typeface="Calibri"/>
                        </a:rPr>
                        <a:t>Electronics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310.3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238.4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1,528.6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653">
                <a:tc>
                  <a:txBody>
                    <a:bodyPr/>
                    <a:lstStyle/>
                    <a:p>
                      <a:pPr algn="l" fontAlgn="b"/>
                      <a:endParaRPr lang="en-US" sz="1200" b="0" i="0" u="none" strike="noStrike">
                        <a:solidFill>
                          <a:srgbClr val="000000"/>
                        </a:solidFill>
                        <a:effectLst/>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a:solidFill>
                            <a:srgbClr val="000000"/>
                          </a:solidFill>
                          <a:effectLst/>
                          <a:latin typeface="Calibri"/>
                        </a:rPr>
                        <a:t>Total DOE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1,142.6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632.8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1,182.8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598.1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3,556.4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
        <p:nvSpPr>
          <p:cNvPr id="12" name="TextBox 11"/>
          <p:cNvSpPr txBox="1"/>
          <p:nvPr/>
        </p:nvSpPr>
        <p:spPr>
          <a:xfrm>
            <a:off x="6786073" y="1600200"/>
            <a:ext cx="652643" cy="369332"/>
          </a:xfrm>
          <a:prstGeom prst="rect">
            <a:avLst/>
          </a:prstGeom>
          <a:noFill/>
        </p:spPr>
        <p:txBody>
          <a:bodyPr wrap="none" rtlCol="0">
            <a:spAutoFit/>
          </a:bodyPr>
          <a:lstStyle/>
          <a:p>
            <a:r>
              <a:rPr lang="en-US" dirty="0" err="1" smtClean="0"/>
              <a:t>Ayk</a:t>
            </a:r>
            <a:r>
              <a:rPr lang="en-US" dirty="0" smtClean="0"/>
              <a:t>$</a:t>
            </a:r>
            <a:endParaRPr lang="en-US" dirty="0"/>
          </a:p>
        </p:txBody>
      </p:sp>
    </p:spTree>
    <p:extLst>
      <p:ext uri="{BB962C8B-B14F-4D97-AF65-F5344CB8AC3E}">
        <p14:creationId xmlns:p14="http://schemas.microsoft.com/office/powerpoint/2010/main" val="18275966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smtClean="0"/>
              <a:t>Risk – high level summary</a:t>
            </a:r>
            <a:endParaRPr lang="en-US" dirty="0"/>
          </a:p>
        </p:txBody>
      </p:sp>
      <p:sp>
        <p:nvSpPr>
          <p:cNvPr id="3" name="Content Placeholder 2"/>
          <p:cNvSpPr>
            <a:spLocks noGrp="1"/>
          </p:cNvSpPr>
          <p:nvPr>
            <p:ph idx="1"/>
          </p:nvPr>
        </p:nvSpPr>
        <p:spPr>
          <a:xfrm>
            <a:off x="838200" y="1066800"/>
            <a:ext cx="7877176" cy="4243387"/>
          </a:xfrm>
        </p:spPr>
        <p:txBody>
          <a:bodyPr/>
          <a:lstStyle/>
          <a:p>
            <a:r>
              <a:rPr lang="en-US" dirty="0" smtClean="0"/>
              <a:t>Technical</a:t>
            </a:r>
            <a:endParaRPr lang="en-US" dirty="0"/>
          </a:p>
          <a:p>
            <a:pPr lvl="1"/>
            <a:r>
              <a:rPr lang="en-US" dirty="0"/>
              <a:t>Better than 20 </a:t>
            </a:r>
            <a:r>
              <a:rPr lang="en-US" dirty="0">
                <a:sym typeface="Symbol"/>
              </a:rPr>
              <a:t>m flatness </a:t>
            </a:r>
            <a:r>
              <a:rPr lang="en-US" dirty="0" smtClean="0">
                <a:sym typeface="Symbol"/>
              </a:rPr>
              <a:t>requirement for </a:t>
            </a:r>
            <a:r>
              <a:rPr lang="en-US" dirty="0" err="1" smtClean="0">
                <a:sym typeface="Symbol"/>
              </a:rPr>
              <a:t>PadPlane+Strongback</a:t>
            </a:r>
            <a:endParaRPr lang="en-US" dirty="0" smtClean="0">
              <a:sym typeface="Symbol"/>
            </a:endParaRPr>
          </a:p>
          <a:p>
            <a:pPr lvl="1"/>
            <a:r>
              <a:rPr lang="en-US" dirty="0" smtClean="0">
                <a:sym typeface="Symbol"/>
              </a:rPr>
              <a:t>Excellent alignment of wires and </a:t>
            </a:r>
            <a:r>
              <a:rPr lang="en-US" dirty="0" err="1" smtClean="0">
                <a:sym typeface="Symbol"/>
              </a:rPr>
              <a:t>padplane</a:t>
            </a:r>
            <a:r>
              <a:rPr lang="en-US" dirty="0">
                <a:sym typeface="Symbol"/>
              </a:rPr>
              <a:t> </a:t>
            </a:r>
            <a:r>
              <a:rPr lang="en-US" dirty="0" smtClean="0">
                <a:sym typeface="Symbol"/>
              </a:rPr>
              <a:t>(</a:t>
            </a:r>
            <a:r>
              <a:rPr lang="en-US" dirty="0"/>
              <a:t>20 </a:t>
            </a:r>
            <a:r>
              <a:rPr lang="en-US" dirty="0">
                <a:sym typeface="Symbol"/>
              </a:rPr>
              <a:t></a:t>
            </a:r>
            <a:r>
              <a:rPr lang="en-US" dirty="0" smtClean="0">
                <a:sym typeface="Symbol"/>
              </a:rPr>
              <a:t>m), excellent control over tension on wires</a:t>
            </a:r>
          </a:p>
          <a:p>
            <a:pPr lvl="1"/>
            <a:r>
              <a:rPr lang="en-US" dirty="0" smtClean="0">
                <a:sym typeface="Symbol"/>
              </a:rPr>
              <a:t>Bromine free materials</a:t>
            </a:r>
          </a:p>
          <a:p>
            <a:pPr lvl="2"/>
            <a:r>
              <a:rPr lang="en-US" dirty="0" smtClean="0">
                <a:sym typeface="Symbol"/>
              </a:rPr>
              <a:t>A vigorous QA plan is essential</a:t>
            </a:r>
          </a:p>
          <a:p>
            <a:pPr lvl="2"/>
            <a:r>
              <a:rPr lang="en-US" dirty="0">
                <a:sym typeface="Symbol"/>
              </a:rPr>
              <a:t>W</a:t>
            </a:r>
            <a:r>
              <a:rPr lang="en-US" dirty="0" smtClean="0">
                <a:sym typeface="Symbol"/>
              </a:rPr>
              <a:t>e have the elements of a good QA plan in place but we also need the will to stick to it</a:t>
            </a:r>
          </a:p>
          <a:p>
            <a:pPr marL="452438" lvl="1" indent="0">
              <a:buNone/>
            </a:pPr>
            <a:endParaRPr lang="en-US" sz="800" dirty="0">
              <a:sym typeface="Symbol"/>
            </a:endParaRPr>
          </a:p>
          <a:p>
            <a:r>
              <a:rPr lang="en-US" dirty="0" smtClean="0"/>
              <a:t>Schedule</a:t>
            </a:r>
          </a:p>
          <a:p>
            <a:pPr lvl="1"/>
            <a:r>
              <a:rPr lang="en-US" dirty="0" smtClean="0"/>
              <a:t>We are relying upon the ALICE SAMPA chip for the </a:t>
            </a:r>
            <a:r>
              <a:rPr lang="en-US" dirty="0" err="1" smtClean="0"/>
              <a:t>iTPC</a:t>
            </a:r>
            <a:r>
              <a:rPr lang="en-US" dirty="0" smtClean="0"/>
              <a:t> electronics</a:t>
            </a:r>
            <a:endParaRPr lang="en-US" dirty="0"/>
          </a:p>
          <a:p>
            <a:pPr lvl="1"/>
            <a:r>
              <a:rPr lang="en-US" dirty="0" smtClean="0"/>
              <a:t>Pre-production </a:t>
            </a:r>
            <a:r>
              <a:rPr lang="en-US" dirty="0"/>
              <a:t>prototype step for </a:t>
            </a:r>
            <a:r>
              <a:rPr lang="en-US" dirty="0" err="1" smtClean="0"/>
              <a:t>Strongbacks</a:t>
            </a:r>
            <a:r>
              <a:rPr lang="en-US" dirty="0" smtClean="0"/>
              <a:t> (</a:t>
            </a:r>
            <a:r>
              <a:rPr lang="en-US" dirty="0" err="1" smtClean="0"/>
              <a:t>etc</a:t>
            </a:r>
            <a:r>
              <a:rPr lang="en-US" dirty="0" smtClean="0"/>
              <a:t>) </a:t>
            </a:r>
            <a:r>
              <a:rPr lang="en-US" dirty="0"/>
              <a:t>is in </a:t>
            </a:r>
            <a:r>
              <a:rPr lang="en-US" dirty="0" smtClean="0"/>
              <a:t>jeopardy</a:t>
            </a:r>
            <a:endParaRPr lang="en-US" dirty="0"/>
          </a:p>
          <a:p>
            <a:pPr lvl="2"/>
            <a:r>
              <a:rPr lang="en-US" dirty="0"/>
              <a:t>Schedule is tight and so we may be forced to skip traditional steps</a:t>
            </a:r>
          </a:p>
          <a:p>
            <a:pPr lvl="1"/>
            <a:r>
              <a:rPr lang="en-US" dirty="0" smtClean="0"/>
              <a:t>Minor schedule slips can easily eliminate the opportunity to develop tooling and practice our techniques on a prototype</a:t>
            </a:r>
          </a:p>
          <a:p>
            <a:pPr lvl="2"/>
            <a:endParaRPr lang="en-US" sz="800" dirty="0"/>
          </a:p>
          <a:p>
            <a:r>
              <a:rPr lang="en-US" dirty="0" smtClean="0"/>
              <a:t>Management</a:t>
            </a:r>
          </a:p>
          <a:p>
            <a:pPr lvl="1"/>
            <a:r>
              <a:rPr lang="en-US" dirty="0" smtClean="0"/>
              <a:t>Major </a:t>
            </a:r>
            <a:r>
              <a:rPr lang="en-US" dirty="0"/>
              <a:t>activities must complete this year, requires $$$ quickly</a:t>
            </a:r>
          </a:p>
          <a:p>
            <a:pPr lvl="1"/>
            <a:r>
              <a:rPr lang="en-US" dirty="0" smtClean="0"/>
              <a:t>For example, we </a:t>
            </a:r>
            <a:r>
              <a:rPr lang="en-US" dirty="0"/>
              <a:t>haven’t spent any money this fiscal </a:t>
            </a:r>
            <a:r>
              <a:rPr lang="en-US" dirty="0" smtClean="0"/>
              <a:t>year</a:t>
            </a:r>
          </a:p>
          <a:p>
            <a:pPr lvl="1"/>
            <a:endParaRPr lang="en-US" dirty="0"/>
          </a:p>
          <a:p>
            <a:pPr marL="452438" lvl="1" indent="0">
              <a:buNone/>
            </a:pPr>
            <a:endParaRPr lang="en-US" dirty="0" smtClean="0"/>
          </a:p>
          <a:p>
            <a:endParaRPr lang="en-US" dirty="0"/>
          </a:p>
          <a:p>
            <a:pPr lvl="1"/>
            <a:endParaRPr lang="en-US" dirty="0">
              <a:sym typeface="Symbol"/>
            </a:endParaRPr>
          </a:p>
        </p:txBody>
      </p:sp>
    </p:spTree>
    <p:extLst>
      <p:ext uri="{BB962C8B-B14F-4D97-AF65-F5344CB8AC3E}">
        <p14:creationId xmlns:p14="http://schemas.microsoft.com/office/powerpoint/2010/main" val="42299765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486650" cy="534988"/>
          </a:xfrm>
        </p:spPr>
        <p:txBody>
          <a:bodyPr/>
          <a:lstStyle/>
          <a:p>
            <a:r>
              <a:rPr lang="en-US" dirty="0" smtClean="0"/>
              <a:t>Summary </a:t>
            </a:r>
            <a:endParaRPr lang="en-US" dirty="0"/>
          </a:p>
        </p:txBody>
      </p:sp>
      <p:sp>
        <p:nvSpPr>
          <p:cNvPr id="3" name="Content Placeholder 2"/>
          <p:cNvSpPr>
            <a:spLocks noGrp="1"/>
          </p:cNvSpPr>
          <p:nvPr>
            <p:ph idx="1"/>
          </p:nvPr>
        </p:nvSpPr>
        <p:spPr>
          <a:xfrm>
            <a:off x="533400" y="1066800"/>
            <a:ext cx="8305800" cy="4243387"/>
          </a:xfrm>
        </p:spPr>
        <p:txBody>
          <a:bodyPr/>
          <a:lstStyle/>
          <a:p>
            <a:r>
              <a:rPr lang="en-US" dirty="0" smtClean="0"/>
              <a:t>The </a:t>
            </a:r>
            <a:r>
              <a:rPr lang="en-US" dirty="0" err="1" smtClean="0"/>
              <a:t>iTPC</a:t>
            </a:r>
            <a:r>
              <a:rPr lang="en-US" dirty="0" smtClean="0"/>
              <a:t> upgrade will enable new physics with BES II</a:t>
            </a:r>
          </a:p>
          <a:p>
            <a:pPr lvl="1"/>
            <a:r>
              <a:rPr lang="en-US" dirty="0" smtClean="0"/>
              <a:t>Enhanced Kurtosis measurements</a:t>
            </a:r>
          </a:p>
          <a:p>
            <a:pPr lvl="1"/>
            <a:r>
              <a:rPr lang="en-US" dirty="0" smtClean="0"/>
              <a:t>Enhanced Di-electron measurements</a:t>
            </a:r>
          </a:p>
          <a:p>
            <a:pPr lvl="1"/>
            <a:endParaRPr lang="en-US" sz="800" dirty="0" smtClean="0"/>
          </a:p>
          <a:p>
            <a:r>
              <a:rPr lang="en-US" dirty="0" smtClean="0"/>
              <a:t>New </a:t>
            </a:r>
            <a:r>
              <a:rPr lang="en-US" dirty="0" err="1" smtClean="0"/>
              <a:t>PadPlane</a:t>
            </a:r>
            <a:r>
              <a:rPr lang="en-US" dirty="0" smtClean="0"/>
              <a:t> &amp; Faster electronics</a:t>
            </a:r>
          </a:p>
          <a:p>
            <a:pPr lvl="1"/>
            <a:r>
              <a:rPr lang="en-US" dirty="0" smtClean="0"/>
              <a:t>40 pad rows,  5 mm x 16 mm pads (center to center spacing), full coverage</a:t>
            </a:r>
          </a:p>
          <a:p>
            <a:pPr lvl="1"/>
            <a:r>
              <a:rPr lang="en-US" dirty="0" smtClean="0"/>
              <a:t>Increase TPC acceptance from  &lt; 1.0  to  &lt; 1.5  units of pseudo-rapidity</a:t>
            </a:r>
          </a:p>
          <a:p>
            <a:pPr marL="452438" lvl="1" indent="0">
              <a:buNone/>
            </a:pPr>
            <a:endParaRPr lang="en-US" sz="800" dirty="0"/>
          </a:p>
          <a:p>
            <a:r>
              <a:rPr lang="en-US" dirty="0" smtClean="0"/>
              <a:t>Strongback is 95% the same as before</a:t>
            </a:r>
          </a:p>
          <a:p>
            <a:pPr lvl="1"/>
            <a:r>
              <a:rPr lang="en-US" dirty="0" smtClean="0"/>
              <a:t>Fix the grid-leak problem</a:t>
            </a:r>
            <a:endParaRPr lang="en-US" sz="800" dirty="0"/>
          </a:p>
          <a:p>
            <a:pPr marL="0" indent="0">
              <a:buNone/>
            </a:pPr>
            <a:endParaRPr lang="en-US" sz="800" dirty="0" smtClean="0"/>
          </a:p>
          <a:p>
            <a:r>
              <a:rPr lang="en-US" dirty="0" smtClean="0"/>
              <a:t>Cost and Schedule concerns</a:t>
            </a:r>
          </a:p>
          <a:p>
            <a:pPr lvl="1"/>
            <a:r>
              <a:rPr lang="en-US" dirty="0" smtClean="0"/>
              <a:t>Very tight schedule.  </a:t>
            </a:r>
            <a:r>
              <a:rPr lang="en-US" dirty="0"/>
              <a:t>N</a:t>
            </a:r>
            <a:r>
              <a:rPr lang="en-US" dirty="0" smtClean="0"/>
              <a:t>o float.</a:t>
            </a:r>
          </a:p>
          <a:p>
            <a:pPr lvl="1"/>
            <a:r>
              <a:rPr lang="en-US" dirty="0"/>
              <a:t>We are skipping the “prototype” step for </a:t>
            </a:r>
            <a:r>
              <a:rPr lang="en-US" dirty="0" smtClean="0"/>
              <a:t>nearly all work in the US   </a:t>
            </a:r>
          </a:p>
          <a:p>
            <a:pPr lvl="1"/>
            <a:r>
              <a:rPr lang="en-US" dirty="0"/>
              <a:t>Final </a:t>
            </a:r>
            <a:r>
              <a:rPr lang="en-US" dirty="0" err="1"/>
              <a:t>PadPlane</a:t>
            </a:r>
            <a:r>
              <a:rPr lang="en-US" dirty="0"/>
              <a:t>, </a:t>
            </a:r>
            <a:r>
              <a:rPr lang="en-US" dirty="0" err="1"/>
              <a:t>Strongbacks</a:t>
            </a:r>
            <a:r>
              <a:rPr lang="en-US" dirty="0"/>
              <a:t> &amp; wire mounts due in Berkeley on August 1</a:t>
            </a:r>
            <a:r>
              <a:rPr lang="en-US" baseline="30000" dirty="0"/>
              <a:t>st</a:t>
            </a:r>
            <a:r>
              <a:rPr lang="en-US" dirty="0"/>
              <a:t> </a:t>
            </a:r>
          </a:p>
          <a:p>
            <a:pPr lvl="1"/>
            <a:r>
              <a:rPr lang="en-US" dirty="0" smtClean="0"/>
              <a:t>Money must move from BNL to LBL very quickly, can it be done?</a:t>
            </a:r>
          </a:p>
          <a:p>
            <a:pPr lvl="1"/>
            <a:r>
              <a:rPr lang="en-US" dirty="0" smtClean="0"/>
              <a:t>Spending large amounts of money – wisely – is hard to do</a:t>
            </a:r>
          </a:p>
          <a:p>
            <a:pPr lvl="1"/>
            <a:endParaRPr lang="en-US" dirty="0"/>
          </a:p>
        </p:txBody>
      </p:sp>
      <p:sp>
        <p:nvSpPr>
          <p:cNvPr id="4" name="TextBox 3"/>
          <p:cNvSpPr txBox="1"/>
          <p:nvPr/>
        </p:nvSpPr>
        <p:spPr>
          <a:xfrm>
            <a:off x="1524000" y="5948368"/>
            <a:ext cx="7092647" cy="452432"/>
          </a:xfrm>
          <a:prstGeom prst="rect">
            <a:avLst/>
          </a:prstGeom>
          <a:solidFill>
            <a:srgbClr val="FFFFCC"/>
          </a:solidFill>
          <a:ln w="9525">
            <a:solidFill>
              <a:schemeClr val="tx1"/>
            </a:solidFill>
          </a:ln>
        </p:spPr>
        <p:txBody>
          <a:bodyPr wrap="none" rtlCol="0">
            <a:spAutoFit/>
          </a:bodyPr>
          <a:lstStyle/>
          <a:p>
            <a:r>
              <a:rPr lang="en-US" dirty="0" smtClean="0"/>
              <a:t>An upgraded TPC with $500K </a:t>
            </a:r>
            <a:r>
              <a:rPr lang="en-US" dirty="0"/>
              <a:t>of new work for NSD and </a:t>
            </a:r>
            <a:r>
              <a:rPr lang="en-US" dirty="0" smtClean="0"/>
              <a:t>Engineering</a:t>
            </a:r>
            <a:endParaRPr lang="en-US" dirty="0"/>
          </a:p>
        </p:txBody>
      </p:sp>
    </p:spTree>
    <p:extLst>
      <p:ext uri="{BB962C8B-B14F-4D97-AF65-F5344CB8AC3E}">
        <p14:creationId xmlns:p14="http://schemas.microsoft.com/office/powerpoint/2010/main" val="1413726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smtClean="0"/>
          </a:p>
        </p:txBody>
      </p:sp>
      <p:sp>
        <p:nvSpPr>
          <p:cNvPr id="30723" name="Content Placeholder 2"/>
          <p:cNvSpPr>
            <a:spLocks noGrp="1"/>
          </p:cNvSpPr>
          <p:nvPr>
            <p:ph idx="1"/>
          </p:nvPr>
        </p:nvSpPr>
        <p:spPr>
          <a:xfrm>
            <a:off x="1038225" y="3352800"/>
            <a:ext cx="7067550" cy="2046288"/>
          </a:xfrm>
        </p:spPr>
        <p:txBody>
          <a:bodyPr/>
          <a:lstStyle/>
          <a:p>
            <a:pPr algn="ctr">
              <a:buFontTx/>
              <a:buNone/>
            </a:pPr>
            <a:r>
              <a:rPr lang="en-US" altLang="en-US" smtClean="0"/>
              <a:t>Backup Slides</a:t>
            </a:r>
          </a:p>
        </p:txBody>
      </p:sp>
    </p:spTree>
    <p:extLst>
      <p:ext uri="{BB962C8B-B14F-4D97-AF65-F5344CB8AC3E}">
        <p14:creationId xmlns:p14="http://schemas.microsoft.com/office/powerpoint/2010/main" val="18551820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285750" y="311150"/>
            <a:ext cx="7486650" cy="534988"/>
          </a:xfrm>
        </p:spPr>
        <p:txBody>
          <a:bodyPr/>
          <a:lstStyle/>
          <a:p>
            <a:r>
              <a:rPr lang="en-US" altLang="en-US" dirty="0" smtClean="0"/>
              <a:t>The TPC is the Heart of STAR</a:t>
            </a:r>
          </a:p>
        </p:txBody>
      </p:sp>
      <p:sp>
        <p:nvSpPr>
          <p:cNvPr id="2052" name="Content Placeholder 2"/>
          <p:cNvSpPr>
            <a:spLocks noGrp="1"/>
          </p:cNvSpPr>
          <p:nvPr>
            <p:ph idx="1"/>
          </p:nvPr>
        </p:nvSpPr>
        <p:spPr>
          <a:xfrm>
            <a:off x="581025" y="3276600"/>
            <a:ext cx="2238375" cy="1881187"/>
          </a:xfrm>
        </p:spPr>
        <p:txBody>
          <a:bodyPr/>
          <a:lstStyle/>
          <a:p>
            <a:r>
              <a:rPr lang="en-US" altLang="en-US" dirty="0" smtClean="0"/>
              <a:t>STAR without the TPC</a:t>
            </a:r>
          </a:p>
        </p:txBody>
      </p:sp>
      <p:graphicFrame>
        <p:nvGraphicFramePr>
          <p:cNvPr id="2050" name="Object 2"/>
          <p:cNvGraphicFramePr>
            <a:graphicFrameLocks noChangeAspect="1"/>
          </p:cNvGraphicFramePr>
          <p:nvPr>
            <p:extLst>
              <p:ext uri="{D42A27DB-BD31-4B8C-83A1-F6EECF244321}">
                <p14:modId xmlns:p14="http://schemas.microsoft.com/office/powerpoint/2010/main" val="96419126"/>
              </p:ext>
            </p:extLst>
          </p:nvPr>
        </p:nvGraphicFramePr>
        <p:xfrm>
          <a:off x="3422700" y="941900"/>
          <a:ext cx="4657725" cy="5713412"/>
        </p:xfrm>
        <a:graphic>
          <a:graphicData uri="http://schemas.openxmlformats.org/presentationml/2006/ole">
            <mc:AlternateContent xmlns:mc="http://schemas.openxmlformats.org/markup-compatibility/2006">
              <mc:Choice xmlns:v="urn:schemas-microsoft-com:vml" Requires="v">
                <p:oleObj spid="_x0000_s1074" name="Photo Editor Photo" r:id="rId3" imgW="9066667" imgH="11123810" progId="MSPhotoEd.3">
                  <p:embed/>
                </p:oleObj>
              </mc:Choice>
              <mc:Fallback>
                <p:oleObj name="Photo Editor Photo" r:id="rId3" imgW="9066667" imgH="1112381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700" y="941900"/>
                        <a:ext cx="4657725" cy="571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42222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Variance, Skewness and Kurtosis</a:t>
            </a:r>
            <a:endParaRPr lang="en-US" dirty="0"/>
          </a:p>
        </p:txBody>
      </p:sp>
      <p:sp>
        <p:nvSpPr>
          <p:cNvPr id="3" name="Content Placeholder 2"/>
          <p:cNvSpPr>
            <a:spLocks noGrp="1"/>
          </p:cNvSpPr>
          <p:nvPr>
            <p:ph idx="1"/>
          </p:nvPr>
        </p:nvSpPr>
        <p:spPr>
          <a:xfrm>
            <a:off x="1038225" y="4343400"/>
            <a:ext cx="7067550" cy="1358900"/>
          </a:xfrm>
        </p:spPr>
        <p:txBody>
          <a:bodyPr/>
          <a:lstStyle/>
          <a:p>
            <a:r>
              <a:rPr lang="en-US" dirty="0" smtClean="0"/>
              <a:t>Hi</a:t>
            </a:r>
          </a:p>
          <a:p>
            <a:endParaRPr lang="en-US" dirty="0"/>
          </a:p>
        </p:txBody>
      </p:sp>
      <p:pic>
        <p:nvPicPr>
          <p:cNvPr id="2049" name="Picture 1" descr="continuous uniform distribution with min=minus sqrt 3, max=sqrt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4460544"/>
            <a:ext cx="18859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ormal distribution with mu=0, sigm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495800"/>
            <a:ext cx="208597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logistic distribution with alpha=0, beta=0.55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3920" y="4475328"/>
            <a:ext cx="20288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normal distribution with mu=0, sigm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539" y="1066800"/>
            <a:ext cx="2085975" cy="18288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bwMode="auto">
          <a:xfrm flipH="1">
            <a:off x="4595952" y="990600"/>
            <a:ext cx="965580" cy="32805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7" name="TextBox 6"/>
          <p:cNvSpPr txBox="1"/>
          <p:nvPr/>
        </p:nvSpPr>
        <p:spPr>
          <a:xfrm>
            <a:off x="5638870" y="804395"/>
            <a:ext cx="990600" cy="372410"/>
          </a:xfrm>
          <a:prstGeom prst="rect">
            <a:avLst/>
          </a:prstGeom>
          <a:noFill/>
        </p:spPr>
        <p:txBody>
          <a:bodyPr wrap="square" rtlCol="0">
            <a:spAutoFit/>
          </a:bodyPr>
          <a:lstStyle/>
          <a:p>
            <a:r>
              <a:rPr lang="en-US" sz="1400" dirty="0" smtClean="0"/>
              <a:t>Mean</a:t>
            </a:r>
            <a:endParaRPr lang="en-US" sz="1400" dirty="0"/>
          </a:p>
        </p:txBody>
      </p:sp>
      <p:cxnSp>
        <p:nvCxnSpPr>
          <p:cNvPr id="14" name="Straight Arrow Connector 13"/>
          <p:cNvCxnSpPr/>
          <p:nvPr/>
        </p:nvCxnSpPr>
        <p:spPr bwMode="auto">
          <a:xfrm flipH="1">
            <a:off x="5112862" y="1981200"/>
            <a:ext cx="67833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5" name="TextBox 14"/>
          <p:cNvSpPr txBox="1"/>
          <p:nvPr/>
        </p:nvSpPr>
        <p:spPr>
          <a:xfrm>
            <a:off x="6134170" y="1769273"/>
            <a:ext cx="990600" cy="343235"/>
          </a:xfrm>
          <a:prstGeom prst="rect">
            <a:avLst/>
          </a:prstGeom>
          <a:noFill/>
        </p:spPr>
        <p:txBody>
          <a:bodyPr wrap="square" rtlCol="0">
            <a:spAutoFit/>
          </a:bodyPr>
          <a:lstStyle/>
          <a:p>
            <a:r>
              <a:rPr lang="en-US" sz="1400" dirty="0" smtClean="0"/>
              <a:t>Variance</a:t>
            </a:r>
            <a:endParaRPr lang="en-US" sz="1400" dirty="0"/>
          </a:p>
        </p:txBody>
      </p:sp>
      <p:cxnSp>
        <p:nvCxnSpPr>
          <p:cNvPr id="21" name="Straight Arrow Connector 20"/>
          <p:cNvCxnSpPr/>
          <p:nvPr/>
        </p:nvCxnSpPr>
        <p:spPr bwMode="auto">
          <a:xfrm flipH="1">
            <a:off x="3276600" y="1981200"/>
            <a:ext cx="678338" cy="0"/>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pic>
        <p:nvPicPr>
          <p:cNvPr id="2052" name="Picture 4" descr="beta(4.5,2) distribution, with skewness minus 0.53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573599"/>
            <a:ext cx="18859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1.3846 minus beta(4.5,2) distribution, with skewness plus 0.537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2573599"/>
            <a:ext cx="1885950" cy="1857375"/>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p:cNvCxnSpPr/>
          <p:nvPr/>
        </p:nvCxnSpPr>
        <p:spPr bwMode="auto">
          <a:xfrm flipH="1">
            <a:off x="3200400" y="3526292"/>
            <a:ext cx="67833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4038600" y="3342797"/>
            <a:ext cx="1040142" cy="372410"/>
          </a:xfrm>
          <a:prstGeom prst="rect">
            <a:avLst/>
          </a:prstGeom>
          <a:noFill/>
        </p:spPr>
        <p:txBody>
          <a:bodyPr wrap="square" rtlCol="0">
            <a:spAutoFit/>
          </a:bodyPr>
          <a:lstStyle/>
          <a:p>
            <a:r>
              <a:rPr lang="en-US" sz="1400" dirty="0" smtClean="0"/>
              <a:t>Skewness</a:t>
            </a:r>
            <a:endParaRPr lang="en-US" sz="1400" dirty="0"/>
          </a:p>
        </p:txBody>
      </p:sp>
      <p:cxnSp>
        <p:nvCxnSpPr>
          <p:cNvPr id="27" name="Straight Arrow Connector 26"/>
          <p:cNvCxnSpPr/>
          <p:nvPr/>
        </p:nvCxnSpPr>
        <p:spPr bwMode="auto">
          <a:xfrm flipH="1">
            <a:off x="5257800" y="3525672"/>
            <a:ext cx="678338" cy="0"/>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sp>
        <p:nvSpPr>
          <p:cNvPr id="19" name="TextBox 18"/>
          <p:cNvSpPr txBox="1"/>
          <p:nvPr/>
        </p:nvSpPr>
        <p:spPr>
          <a:xfrm>
            <a:off x="1752600" y="6256990"/>
            <a:ext cx="4267270" cy="343235"/>
          </a:xfrm>
          <a:prstGeom prst="rect">
            <a:avLst/>
          </a:prstGeom>
          <a:noFill/>
        </p:spPr>
        <p:txBody>
          <a:bodyPr wrap="square" rtlCol="0">
            <a:spAutoFit/>
          </a:bodyPr>
          <a:lstStyle/>
          <a:p>
            <a:r>
              <a:rPr lang="en-US" sz="1400" dirty="0" smtClean="0"/>
              <a:t>Increasing Kurtosis</a:t>
            </a:r>
            <a:endParaRPr lang="en-US" sz="1400" dirty="0"/>
          </a:p>
        </p:txBody>
      </p:sp>
      <p:cxnSp>
        <p:nvCxnSpPr>
          <p:cNvPr id="29" name="Straight Arrow Connector 28"/>
          <p:cNvCxnSpPr/>
          <p:nvPr/>
        </p:nvCxnSpPr>
        <p:spPr bwMode="auto">
          <a:xfrm flipH="1">
            <a:off x="3581400" y="6463352"/>
            <a:ext cx="4114800" cy="0"/>
          </a:xfrm>
          <a:prstGeom prst="straightConnector1">
            <a:avLst/>
          </a:prstGeom>
          <a:solidFill>
            <a:schemeClr val="accent1"/>
          </a:solidFill>
          <a:ln w="9525" cap="flat" cmpd="sng" algn="ctr">
            <a:solidFill>
              <a:schemeClr val="tx1"/>
            </a:solidFill>
            <a:prstDash val="solid"/>
            <a:round/>
            <a:headEnd type="arrow" w="med" len="med"/>
            <a:tailEnd type="none" w="med" len="med"/>
          </a:ln>
          <a:effectLst/>
        </p:spPr>
      </p:cxnSp>
      <p:sp>
        <p:nvSpPr>
          <p:cNvPr id="22" name="TextBox 21"/>
          <p:cNvSpPr txBox="1"/>
          <p:nvPr/>
        </p:nvSpPr>
        <p:spPr>
          <a:xfrm>
            <a:off x="8229600" y="4848646"/>
            <a:ext cx="685800" cy="1052596"/>
          </a:xfrm>
          <a:prstGeom prst="rect">
            <a:avLst/>
          </a:prstGeom>
          <a:noFill/>
        </p:spPr>
        <p:txBody>
          <a:bodyPr wrap="square" rtlCol="0">
            <a:spAutoFit/>
          </a:bodyPr>
          <a:lstStyle/>
          <a:p>
            <a:r>
              <a:rPr lang="en-US" sz="800" dirty="0" smtClean="0"/>
              <a:t>Transfer from shoulders to center and to extremes</a:t>
            </a:r>
            <a:endParaRPr lang="en-US" sz="800" dirty="0"/>
          </a:p>
        </p:txBody>
      </p:sp>
      <p:cxnSp>
        <p:nvCxnSpPr>
          <p:cNvPr id="28" name="Straight Arrow Connector 27"/>
          <p:cNvCxnSpPr/>
          <p:nvPr/>
        </p:nvCxnSpPr>
        <p:spPr bwMode="auto">
          <a:xfrm>
            <a:off x="4231944" y="4106840"/>
            <a:ext cx="0" cy="139540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6" name="Straight Arrow Connector 35"/>
          <p:cNvCxnSpPr/>
          <p:nvPr/>
        </p:nvCxnSpPr>
        <p:spPr bwMode="auto">
          <a:xfrm>
            <a:off x="4876800" y="4103177"/>
            <a:ext cx="0" cy="139540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a:off x="6400800" y="5029200"/>
            <a:ext cx="0" cy="10348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a:off x="7738280" y="5029200"/>
            <a:ext cx="0" cy="101789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flipH="1" flipV="1">
            <a:off x="7160524" y="4641376"/>
            <a:ext cx="992876" cy="2354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962244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8468" y="3918663"/>
            <a:ext cx="8620947" cy="1712453"/>
          </a:xfrm>
          <a:prstGeom prst="rect">
            <a:avLst/>
          </a:prstGeom>
        </p:spPr>
      </p:pic>
      <p:sp>
        <p:nvSpPr>
          <p:cNvPr id="2" name="Title 1"/>
          <p:cNvSpPr>
            <a:spLocks noGrp="1"/>
          </p:cNvSpPr>
          <p:nvPr>
            <p:ph type="title"/>
          </p:nvPr>
        </p:nvSpPr>
        <p:spPr>
          <a:xfrm>
            <a:off x="285750" y="311150"/>
            <a:ext cx="7715250" cy="534988"/>
          </a:xfrm>
        </p:spPr>
        <p:txBody>
          <a:bodyPr/>
          <a:lstStyle/>
          <a:p>
            <a:r>
              <a:rPr lang="en-US" dirty="0" smtClean="0"/>
              <a:t>40 Pad Rows fit perfectly with the existing grid</a:t>
            </a:r>
            <a:endParaRPr lang="en-US" dirty="0"/>
          </a:p>
        </p:txBody>
      </p:sp>
      <p:cxnSp>
        <p:nvCxnSpPr>
          <p:cNvPr id="6" name="Straight Connector 5"/>
          <p:cNvCxnSpPr/>
          <p:nvPr/>
        </p:nvCxnSpPr>
        <p:spPr bwMode="auto">
          <a:xfrm>
            <a:off x="381000" y="3505200"/>
            <a:ext cx="8395305" cy="0"/>
          </a:xfrm>
          <a:prstGeom prst="line">
            <a:avLst/>
          </a:prstGeom>
          <a:solidFill>
            <a:schemeClr val="accent1"/>
          </a:solidFill>
          <a:ln w="47625" cap="flat" cmpd="sng" algn="ctr">
            <a:solidFill>
              <a:schemeClr val="tx1"/>
            </a:solidFill>
            <a:prstDash val="solid"/>
            <a:round/>
            <a:headEnd type="none" w="med" len="med"/>
            <a:tailEnd type="none" w="med" len="med"/>
          </a:ln>
          <a:effectLst/>
        </p:spPr>
      </p:cxnSp>
      <p:grpSp>
        <p:nvGrpSpPr>
          <p:cNvPr id="8" name="Group 7"/>
          <p:cNvGrpSpPr/>
          <p:nvPr/>
        </p:nvGrpSpPr>
        <p:grpSpPr>
          <a:xfrm>
            <a:off x="315686" y="1219200"/>
            <a:ext cx="8643937" cy="1905000"/>
            <a:chOff x="315686" y="1295400"/>
            <a:chExt cx="8643937" cy="190500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5686" y="1295400"/>
              <a:ext cx="8643937" cy="1905000"/>
            </a:xfrm>
            <a:prstGeom prst="rect">
              <a:avLst/>
            </a:prstGeom>
          </p:spPr>
        </p:pic>
        <p:sp>
          <p:nvSpPr>
            <p:cNvPr id="7" name="TextBox 6"/>
            <p:cNvSpPr txBox="1"/>
            <p:nvPr/>
          </p:nvSpPr>
          <p:spPr>
            <a:xfrm>
              <a:off x="3657600" y="2475344"/>
              <a:ext cx="796925" cy="323165"/>
            </a:xfrm>
            <a:prstGeom prst="rect">
              <a:avLst/>
            </a:prstGeom>
            <a:noFill/>
          </p:spPr>
          <p:txBody>
            <a:bodyPr wrap="square" rtlCol="0">
              <a:spAutoFit/>
            </a:bodyPr>
            <a:lstStyle/>
            <a:p>
              <a:r>
                <a:rPr lang="en-US" sz="1500" b="0" dirty="0" smtClean="0">
                  <a:solidFill>
                    <a:schemeClr val="tx1"/>
                  </a:solidFill>
                </a:rPr>
                <a:t>(Old)</a:t>
              </a:r>
              <a:endParaRPr lang="en-US" sz="1500" b="0" dirty="0">
                <a:solidFill>
                  <a:schemeClr val="tx1"/>
                </a:solidFill>
              </a:endParaRPr>
            </a:p>
          </p:txBody>
        </p:sp>
      </p:grpSp>
      <p:sp>
        <p:nvSpPr>
          <p:cNvPr id="13" name="Content Placeholder 2"/>
          <p:cNvSpPr txBox="1">
            <a:spLocks/>
          </p:cNvSpPr>
          <p:nvPr/>
        </p:nvSpPr>
        <p:spPr bwMode="auto">
          <a:xfrm>
            <a:off x="1676400" y="5715000"/>
            <a:ext cx="6324600" cy="941807"/>
          </a:xfrm>
          <a:prstGeom prst="rect">
            <a:avLst/>
          </a:prstGeom>
          <a:solidFill>
            <a:srgbClr val="FFFFCC"/>
          </a:solidFill>
          <a:ln w="12700">
            <a:solidFill>
              <a:schemeClr val="tx1"/>
            </a:solidFill>
          </a:ln>
          <a:extLst/>
        </p:spPr>
        <p:txBody>
          <a:bodyPr vert="horz" wrap="square" lIns="91173" tIns="45587" rIns="91173" bIns="45587" numCol="1" anchor="ctr"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panose="020B0604020202020204" pitchFamily="34" charset="0"/>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a:lnSpc>
                <a:spcPct val="80000"/>
              </a:lnSpc>
            </a:pPr>
            <a:r>
              <a:rPr lang="en-US" sz="1600" kern="0" dirty="0"/>
              <a:t>Identical pad response function on both ends of grid</a:t>
            </a:r>
          </a:p>
          <a:p>
            <a:pPr>
              <a:lnSpc>
                <a:spcPct val="80000"/>
              </a:lnSpc>
            </a:pPr>
            <a:r>
              <a:rPr lang="en-US" sz="1600" kern="0" dirty="0" smtClean="0"/>
              <a:t>No need to change grid; wire locations remain the same!</a:t>
            </a:r>
          </a:p>
          <a:p>
            <a:pPr>
              <a:lnSpc>
                <a:spcPct val="80000"/>
              </a:lnSpc>
            </a:pPr>
            <a:r>
              <a:rPr lang="en-US" sz="1600" kern="0" dirty="0" smtClean="0"/>
              <a:t>No need to add more ABDB or wire mount channels (good!)</a:t>
            </a:r>
          </a:p>
        </p:txBody>
      </p:sp>
      <p:sp>
        <p:nvSpPr>
          <p:cNvPr id="14" name="TextBox 13"/>
          <p:cNvSpPr txBox="1"/>
          <p:nvPr/>
        </p:nvSpPr>
        <p:spPr>
          <a:xfrm>
            <a:off x="890955" y="2990462"/>
            <a:ext cx="7391400" cy="276999"/>
          </a:xfrm>
          <a:prstGeom prst="rect">
            <a:avLst/>
          </a:prstGeom>
          <a:noFill/>
        </p:spPr>
        <p:txBody>
          <a:bodyPr wrap="square" rtlCol="0">
            <a:spAutoFit/>
          </a:bodyPr>
          <a:lstStyle/>
          <a:p>
            <a:r>
              <a:rPr lang="en-US" sz="1200" dirty="0" smtClean="0">
                <a:solidFill>
                  <a:schemeClr val="tx1"/>
                </a:solidFill>
              </a:rPr>
              <a:t>Anode wires spaced 4 mm apart (horizontally),  Ground Shield and Gated grids spaced 1 mm apart</a:t>
            </a:r>
            <a:endParaRPr lang="en-US" sz="1200" dirty="0">
              <a:solidFill>
                <a:schemeClr val="tx1"/>
              </a:solidFill>
            </a:endParaRPr>
          </a:p>
        </p:txBody>
      </p:sp>
      <p:grpSp>
        <p:nvGrpSpPr>
          <p:cNvPr id="4" name="Group 3"/>
          <p:cNvGrpSpPr/>
          <p:nvPr/>
        </p:nvGrpSpPr>
        <p:grpSpPr>
          <a:xfrm>
            <a:off x="1144445" y="3649287"/>
            <a:ext cx="3350333" cy="1087745"/>
            <a:chOff x="1144445" y="3649287"/>
            <a:chExt cx="3350333" cy="1087745"/>
          </a:xfrm>
        </p:grpSpPr>
        <p:sp>
          <p:nvSpPr>
            <p:cNvPr id="11" name="Oval 10"/>
            <p:cNvSpPr/>
            <p:nvPr/>
          </p:nvSpPr>
          <p:spPr bwMode="auto">
            <a:xfrm rot="21238798">
              <a:off x="1144445" y="3916189"/>
              <a:ext cx="1255395" cy="820843"/>
            </a:xfrm>
            <a:prstGeom prst="ellipse">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3" name="TextBox 2"/>
            <p:cNvSpPr txBox="1"/>
            <p:nvPr/>
          </p:nvSpPr>
          <p:spPr>
            <a:xfrm>
              <a:off x="2362200" y="3649287"/>
              <a:ext cx="2132578" cy="507831"/>
            </a:xfrm>
            <a:prstGeom prst="rect">
              <a:avLst/>
            </a:prstGeom>
            <a:noFill/>
          </p:spPr>
          <p:txBody>
            <a:bodyPr wrap="square" rtlCol="0">
              <a:spAutoFit/>
            </a:bodyPr>
            <a:lstStyle/>
            <a:p>
              <a:pPr>
                <a:lnSpc>
                  <a:spcPct val="100000"/>
                </a:lnSpc>
              </a:pPr>
              <a:r>
                <a:rPr lang="en-US" sz="900" dirty="0" smtClean="0">
                  <a:solidFill>
                    <a:srgbClr val="FF0000"/>
                  </a:solidFill>
                </a:rPr>
                <a:t>Remember this region with a gap between the grids… we will come back to it</a:t>
              </a:r>
              <a:endParaRPr lang="en-US" sz="900" dirty="0">
                <a:solidFill>
                  <a:srgbClr val="FF0000"/>
                </a:solidFill>
              </a:endParaRPr>
            </a:p>
          </p:txBody>
        </p:sp>
      </p:grpSp>
    </p:spTree>
    <p:extLst>
      <p:ext uri="{BB962C8B-B14F-4D97-AF65-F5344CB8AC3E}">
        <p14:creationId xmlns:p14="http://schemas.microsoft.com/office/powerpoint/2010/main" val="290693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since previous </a:t>
            </a:r>
            <a:r>
              <a:rPr lang="en-US" sz="2400" dirty="0" smtClean="0"/>
              <a:t>(1995) </a:t>
            </a:r>
            <a:r>
              <a:rPr lang="en-US" dirty="0" smtClean="0"/>
              <a:t>design</a:t>
            </a:r>
            <a:endParaRPr lang="en-US" dirty="0"/>
          </a:p>
        </p:txBody>
      </p:sp>
      <p:sp>
        <p:nvSpPr>
          <p:cNvPr id="3" name="Content Placeholder 2"/>
          <p:cNvSpPr>
            <a:spLocks noGrp="1"/>
          </p:cNvSpPr>
          <p:nvPr>
            <p:ph idx="1"/>
          </p:nvPr>
        </p:nvSpPr>
        <p:spPr>
          <a:xfrm>
            <a:off x="1038225" y="990600"/>
            <a:ext cx="7067550" cy="979487"/>
          </a:xfrm>
        </p:spPr>
        <p:txBody>
          <a:bodyPr/>
          <a:lstStyle/>
          <a:p>
            <a:r>
              <a:rPr lang="en-US" dirty="0"/>
              <a:t>3D CAD design </a:t>
            </a:r>
            <a:r>
              <a:rPr lang="en-US" dirty="0" smtClean="0"/>
              <a:t>– (lower fabrication &amp; inspection costs)</a:t>
            </a:r>
            <a:endParaRPr lang="en-US" dirty="0"/>
          </a:p>
          <a:p>
            <a:r>
              <a:rPr lang="en-US" dirty="0" smtClean="0"/>
              <a:t>Slots </a:t>
            </a:r>
            <a:r>
              <a:rPr lang="en-US" dirty="0"/>
              <a:t>for electronics move down by 0.221”</a:t>
            </a:r>
          </a:p>
          <a:p>
            <a:r>
              <a:rPr lang="en-US" dirty="0" smtClean="0"/>
              <a:t>Wall to mitigate </a:t>
            </a:r>
            <a:r>
              <a:rPr lang="en-US" dirty="0" err="1" smtClean="0"/>
              <a:t>gridleak</a:t>
            </a:r>
            <a:r>
              <a:rPr lang="en-US" dirty="0" smtClean="0"/>
              <a:t> problem</a:t>
            </a:r>
          </a:p>
        </p:txBody>
      </p:sp>
      <p:grpSp>
        <p:nvGrpSpPr>
          <p:cNvPr id="9" name="Group 8"/>
          <p:cNvGrpSpPr/>
          <p:nvPr/>
        </p:nvGrpSpPr>
        <p:grpSpPr>
          <a:xfrm>
            <a:off x="3733800" y="1905000"/>
            <a:ext cx="5181600" cy="4742588"/>
            <a:chOff x="304800" y="1981200"/>
            <a:chExt cx="5181600" cy="4742588"/>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r="1528"/>
            <a:stretch/>
          </p:blipFill>
          <p:spPr bwMode="auto">
            <a:xfrm>
              <a:off x="304800" y="1981200"/>
              <a:ext cx="5175232" cy="3565865"/>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304801" y="5708125"/>
              <a:ext cx="5181599" cy="1015663"/>
            </a:xfrm>
            <a:prstGeom prst="rect">
              <a:avLst/>
            </a:prstGeom>
            <a:noFill/>
          </p:spPr>
          <p:txBody>
            <a:bodyPr wrap="square" rtlCol="0">
              <a:spAutoFit/>
            </a:bodyPr>
            <a:lstStyle/>
            <a:p>
              <a:pPr>
                <a:lnSpc>
                  <a:spcPct val="100000"/>
                </a:lnSpc>
              </a:pPr>
              <a:r>
                <a:rPr lang="en-US" sz="1000" dirty="0"/>
                <a:t>GARFIELD simulations of ions flowing away from the STAR TPC anode wires when the Gated Grid is closed.  There is a 1.2 cm gap between the Inner and Outer sectors that is not covered by the Gated Grids.  This gap allows ions to flow out of the MWPC region and into the tracking volume of the TPC.  Putting a -690 volt bias (left panels) on the wall reduces the flow of ions, while the “L” shaped wall (right panels) completely stops the flow of ions.  The “L” shaped wall was held at 0 volts in </a:t>
              </a:r>
              <a:r>
                <a:rPr lang="en-US" sz="1000" dirty="0" smtClean="0"/>
                <a:t>this simulation.</a:t>
              </a:r>
              <a:endParaRPr lang="en-US" dirty="0"/>
            </a:p>
          </p:txBody>
        </p:sp>
      </p:grpSp>
      <p:grpSp>
        <p:nvGrpSpPr>
          <p:cNvPr id="8" name="Group 7"/>
          <p:cNvGrpSpPr/>
          <p:nvPr/>
        </p:nvGrpSpPr>
        <p:grpSpPr>
          <a:xfrm>
            <a:off x="291050" y="2167975"/>
            <a:ext cx="3025140" cy="4267200"/>
            <a:chOff x="5791200" y="1981200"/>
            <a:chExt cx="3025140" cy="4267200"/>
          </a:xfrm>
        </p:grpSpPr>
        <p:pic>
          <p:nvPicPr>
            <p:cNvPr id="6" name="Picture 5"/>
            <p:cNvPicPr/>
            <p:nvPr/>
          </p:nvPicPr>
          <p:blipFill rotWithShape="1">
            <a:blip r:embed="rId3" cstate="print">
              <a:extLst>
                <a:ext uri="{28A0092B-C50C-407E-A947-70E740481C1C}">
                  <a14:useLocalDpi xmlns:a14="http://schemas.microsoft.com/office/drawing/2010/main"/>
                </a:ext>
              </a:extLst>
            </a:blip>
            <a:srcRect/>
            <a:stretch/>
          </p:blipFill>
          <p:spPr bwMode="auto">
            <a:xfrm>
              <a:off x="5791200" y="1981200"/>
              <a:ext cx="3025140" cy="3497580"/>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6096000" y="5848290"/>
              <a:ext cx="2438400" cy="400110"/>
            </a:xfrm>
            <a:prstGeom prst="rect">
              <a:avLst/>
            </a:prstGeom>
            <a:noFill/>
          </p:spPr>
          <p:txBody>
            <a:bodyPr wrap="square" rtlCol="0">
              <a:spAutoFit/>
            </a:bodyPr>
            <a:lstStyle/>
            <a:p>
              <a:pPr>
                <a:lnSpc>
                  <a:spcPct val="100000"/>
                </a:lnSpc>
              </a:pPr>
              <a:r>
                <a:rPr lang="en-US" sz="1000" dirty="0" smtClean="0"/>
                <a:t>Slots for electronics are lower by 0.221” than previously.  Otherwise, the same.</a:t>
              </a:r>
              <a:endParaRPr lang="en-US" sz="1000" dirty="0"/>
            </a:p>
          </p:txBody>
        </p:sp>
      </p:grpSp>
    </p:spTree>
    <p:extLst>
      <p:ext uri="{BB962C8B-B14F-4D97-AF65-F5344CB8AC3E}">
        <p14:creationId xmlns:p14="http://schemas.microsoft.com/office/powerpoint/2010/main" val="7510470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Alice Solution to the Grid Leak problem</a:t>
            </a:r>
            <a:endParaRPr lang="en-US" dirty="0"/>
          </a:p>
        </p:txBody>
      </p:sp>
      <p:sp>
        <p:nvSpPr>
          <p:cNvPr id="3" name="Content Placeholder 2"/>
          <p:cNvSpPr>
            <a:spLocks noGrp="1"/>
          </p:cNvSpPr>
          <p:nvPr>
            <p:ph idx="1"/>
          </p:nvPr>
        </p:nvSpPr>
        <p:spPr>
          <a:xfrm>
            <a:off x="762000" y="990600"/>
            <a:ext cx="7772400" cy="738187"/>
          </a:xfrm>
        </p:spPr>
        <p:txBody>
          <a:bodyPr/>
          <a:lstStyle/>
          <a:p>
            <a:r>
              <a:rPr lang="en-US" dirty="0" smtClean="0"/>
              <a:t>Multiple thick anode wires near the boundaries of the sectors</a:t>
            </a:r>
          </a:p>
          <a:p>
            <a:r>
              <a:rPr lang="en-US" dirty="0" smtClean="0"/>
              <a:t>A wall – to terminate the field lines from the Anode wires with ground potential and “cover” potential (match field gradient)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956" y="2027428"/>
            <a:ext cx="7997444" cy="4754372"/>
          </a:xfrm>
          <a:prstGeom prst="rect">
            <a:avLst/>
          </a:prstGeom>
        </p:spPr>
      </p:pic>
    </p:spTree>
    <p:extLst>
      <p:ext uri="{BB962C8B-B14F-4D97-AF65-F5344CB8AC3E}">
        <p14:creationId xmlns:p14="http://schemas.microsoft.com/office/powerpoint/2010/main" val="39319869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Parameters for the old and new sectors</a:t>
            </a:r>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3974459576"/>
              </p:ext>
            </p:extLst>
          </p:nvPr>
        </p:nvGraphicFramePr>
        <p:xfrm>
          <a:off x="1038225" y="1458913"/>
          <a:ext cx="7067548" cy="2194560"/>
        </p:xfrm>
        <a:graphic>
          <a:graphicData uri="http://schemas.openxmlformats.org/drawingml/2006/table">
            <a:tbl>
              <a:tblPr firstRow="1" firstCol="1" bandRow="1"/>
              <a:tblGrid>
                <a:gridCol w="2435038"/>
                <a:gridCol w="1128432"/>
                <a:gridCol w="1128432"/>
                <a:gridCol w="1187823"/>
                <a:gridCol w="1187823"/>
              </a:tblGrid>
              <a:tr h="0">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Item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smtClean="0">
                          <a:effectLst/>
                          <a:latin typeface="Times New Roman" panose="02020603050405020304" pitchFamily="18" charset="0"/>
                          <a:ea typeface="Times New Roman" panose="02020603050405020304" pitchFamily="18" charset="0"/>
                        </a:rPr>
                        <a:t>Inner</a:t>
                      </a:r>
                      <a:endParaRPr lang="en-US" sz="1200" dirty="0">
                        <a:effectLst/>
                        <a:latin typeface="Times New Roman" panose="02020603050405020304" pitchFamily="18" charset="0"/>
                        <a:ea typeface="Times New Roman" panose="02020603050405020304" pitchFamily="18" charset="0"/>
                      </a:endParaRP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Outer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iTPC</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Comment</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Pad Pitch (center to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3.35 x 12</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6.70 x 20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5.0 x 16</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Isolation gap between pads</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0.5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0.5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0.5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Pad Size</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2.85 x 11.5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6.20 x 19.5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4.5 x 15.5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Number of Pads</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1750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3940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3496</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to pad plane spacing</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4</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voltage</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1170 V</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1390 V</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1120 V</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20:1 S/N</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Gas Gain</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3770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1230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2000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nominal</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Wire diameter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20 </a:t>
                      </a:r>
                      <a:r>
                        <a:rPr lang="en-US" sz="12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200" dirty="0">
                          <a:effectLst/>
                          <a:latin typeface="Times New Roman" panose="02020603050405020304" pitchFamily="18" charset="0"/>
                          <a:ea typeface="Times New Roman" panose="02020603050405020304" pitchFamily="18" charset="0"/>
                        </a:rPr>
                        <a:t>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Au plated W</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Wire pitch</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4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4</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4</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Anode Wires phase locked to pad location</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3 wires, #2</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over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5 wires, #3</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over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4 wires,</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over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grp centered over the pad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图片 6" descr="Screen shot 2014-04-15 at 下午06.11.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4252912"/>
            <a:ext cx="3686175" cy="1552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23887" y="4724400"/>
            <a:ext cx="3567113" cy="923330"/>
          </a:xfrm>
          <a:prstGeom prst="rect">
            <a:avLst/>
          </a:prstGeom>
          <a:solidFill>
            <a:srgbClr val="FFFFCC"/>
          </a:solidFill>
          <a:ln>
            <a:solidFill>
              <a:schemeClr val="tx1"/>
            </a:solidFill>
          </a:ln>
        </p:spPr>
        <p:txBody>
          <a:bodyPr wrap="square" rtlCol="0">
            <a:spAutoFit/>
          </a:bodyPr>
          <a:lstStyle/>
          <a:p>
            <a:pPr>
              <a:lnSpc>
                <a:spcPct val="100000"/>
              </a:lnSpc>
            </a:pPr>
            <a:r>
              <a:rPr lang="en-US" dirty="0" smtClean="0">
                <a:solidFill>
                  <a:schemeClr val="tx1"/>
                </a:solidFill>
              </a:rPr>
              <a:t>Pad Plane &amp; wire planes must be flat to better than 20 </a:t>
            </a:r>
            <a:r>
              <a:rPr lang="en-US" dirty="0" smtClean="0">
                <a:solidFill>
                  <a:schemeClr val="tx1"/>
                </a:solidFill>
                <a:sym typeface="Symbol" panose="05050102010706020507" pitchFamily="18" charset="2"/>
              </a:rPr>
              <a:t>m to keep dE/dx resolution uniform to 1%</a:t>
            </a:r>
            <a:endParaRPr lang="en-US" dirty="0">
              <a:solidFill>
                <a:schemeClr val="tx1"/>
              </a:solidFill>
            </a:endParaRPr>
          </a:p>
        </p:txBody>
      </p:sp>
    </p:spTree>
    <p:extLst>
      <p:ext uri="{BB962C8B-B14F-4D97-AF65-F5344CB8AC3E}">
        <p14:creationId xmlns:p14="http://schemas.microsoft.com/office/powerpoint/2010/main" val="23595638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Strongback</a:t>
            </a:r>
            <a:r>
              <a:rPr lang="en-US" dirty="0" smtClean="0"/>
              <a:t> Construction Prototype</a:t>
            </a:r>
            <a:endParaRPr lang="en-US" sz="2000" dirty="0"/>
          </a:p>
        </p:txBody>
      </p:sp>
      <p:pic>
        <p:nvPicPr>
          <p:cNvPr id="22530" name="Picture 34" descr="itpc_strongback_UT_finished_001"/>
          <p:cNvPicPr>
            <a:picLocks noChangeAspect="1" noChangeArrowheads="1"/>
          </p:cNvPicPr>
          <p:nvPr/>
        </p:nvPicPr>
        <p:blipFill>
          <a:blip r:embed="rId2">
            <a:extLst>
              <a:ext uri="{28A0092B-C50C-407E-A947-70E740481C1C}">
                <a14:useLocalDpi xmlns:a14="http://schemas.microsoft.com/office/drawing/2010/main" val="0"/>
              </a:ext>
            </a:extLst>
          </a:blip>
          <a:srcRect l="-710" r="-84"/>
          <a:stretch>
            <a:fillRect/>
          </a:stretch>
        </p:blipFill>
        <p:spPr bwMode="auto">
          <a:xfrm>
            <a:off x="201612" y="1143000"/>
            <a:ext cx="3227388" cy="4343400"/>
          </a:xfrm>
          <a:prstGeom prst="rect">
            <a:avLst/>
          </a:prstGeom>
          <a:noFill/>
          <a:extLst>
            <a:ext uri="{909E8E84-426E-40DD-AFC4-6F175D3DCCD1}">
              <a14:hiddenFill xmlns:a14="http://schemas.microsoft.com/office/drawing/2010/main">
                <a:solidFill>
                  <a:srgbClr val="FFFFFF"/>
                </a:solidFill>
              </a14:hiddenFill>
            </a:ext>
          </a:extLst>
        </p:spPr>
      </p:pic>
      <p:pic>
        <p:nvPicPr>
          <p:cNvPr id="2252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143000"/>
            <a:ext cx="5293519" cy="4343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5"/>
          <p:cNvSpPr>
            <a:spLocks noChangeArrowheads="1"/>
          </p:cNvSpPr>
          <p:nvPr/>
        </p:nvSpPr>
        <p:spPr bwMode="auto">
          <a:xfrm>
            <a:off x="685800" y="5597550"/>
            <a:ext cx="78486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bmk="_Toc410773777">
                <a:ln>
                  <a:noFill/>
                </a:ln>
                <a:solidFill>
                  <a:schemeClr val="tx1"/>
                </a:solidFill>
                <a:effectLst/>
                <a:latin typeface="Arial" panose="020B0604020202020204" pitchFamily="34" charset="0"/>
                <a:ea typeface="Times New Roman" panose="02020603050405020304" pitchFamily="18" charset="0"/>
              </a:rPr>
              <a:t>Figure </a:t>
            </a:r>
            <a:r>
              <a:rPr lang="en-US" altLang="en-US" sz="1000" dirty="0" smtClean="0" bmk="_Toc410773777">
                <a:ea typeface="Times New Roman" panose="02020603050405020304" pitchFamily="18" charset="0"/>
              </a:rPr>
              <a:t>54</a:t>
            </a:r>
            <a:r>
              <a:rPr kumimoji="0" lang="en-US" altLang="en-US" sz="1000" b="0" i="0" u="none" strike="noStrike" cap="none" normalizeH="0" baseline="0" dirty="0" smtClean="0" bmk="_Toc410773777">
                <a:ln>
                  <a:noFill/>
                </a:ln>
                <a:solidFill>
                  <a:schemeClr val="tx1"/>
                </a:solidFill>
                <a:effectLst/>
                <a:latin typeface="Arial" panose="020B0604020202020204" pitchFamily="34" charset="0"/>
                <a:ea typeface="Times New Roman" panose="02020603050405020304" pitchFamily="18" charset="0"/>
              </a:rPr>
              <a:t>: A prototype inner sector strongback is shown during fabrication at the University of Texas (circa 2013).  The sector was machined out of a single piece of aluminum. Dimensions are: ~27 inches tall, ~25 inches wide and weight 73 lbs.  The sector is viewed from the backside; the side upon which the electronics and cooling manifolds will eventually be mounted.</a:t>
            </a: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20115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 locations near the gap will not change</a:t>
            </a:r>
            <a:endParaRPr lang="en-US" dirty="0"/>
          </a:p>
        </p:txBody>
      </p:sp>
      <p:sp>
        <p:nvSpPr>
          <p:cNvPr id="3" name="Content Placeholder 2"/>
          <p:cNvSpPr>
            <a:spLocks noGrp="1"/>
          </p:cNvSpPr>
          <p:nvPr>
            <p:ph idx="1"/>
          </p:nvPr>
        </p:nvSpPr>
        <p:spPr>
          <a:xfrm>
            <a:off x="762000" y="1219200"/>
            <a:ext cx="7572376" cy="4243387"/>
          </a:xfrm>
        </p:spPr>
        <p:txBody>
          <a:bodyPr/>
          <a:lstStyle/>
          <a:p>
            <a:r>
              <a:rPr lang="en-US" dirty="0" smtClean="0"/>
              <a:t>The location of the wires near the inner/outer gap cannot change</a:t>
            </a:r>
          </a:p>
          <a:p>
            <a:pPr lvl="1"/>
            <a:r>
              <a:rPr lang="en-US" dirty="0"/>
              <a:t>P</a:t>
            </a:r>
            <a:r>
              <a:rPr lang="en-US" dirty="0" smtClean="0"/>
              <a:t>osition and total number of wires on each plane remains the same</a:t>
            </a:r>
          </a:p>
          <a:p>
            <a:r>
              <a:rPr lang="en-US" dirty="0" smtClean="0"/>
              <a:t>Because … it is not possible to add more wires </a:t>
            </a:r>
          </a:p>
          <a:p>
            <a:pPr lvl="1"/>
            <a:r>
              <a:rPr lang="en-US" dirty="0" smtClean="0"/>
              <a:t>The full extent of the side mounted wire mounts are already used</a:t>
            </a:r>
            <a:endParaRPr lang="en-US" dirty="0"/>
          </a:p>
        </p:txBody>
      </p:sp>
      <p:pic>
        <p:nvPicPr>
          <p:cNvPr id="4" name="Picture 3"/>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5334000" y="2998153"/>
            <a:ext cx="3429000" cy="3429000"/>
          </a:xfrm>
          <a:prstGeom prst="rect">
            <a:avLst/>
          </a:prstGeom>
        </p:spPr>
      </p:pic>
      <p:pic>
        <p:nvPicPr>
          <p:cNvPr id="5" name="Picture 4"/>
          <p:cNvPicPr>
            <a:picLocks noChangeAspect="1"/>
          </p:cNvPicPr>
          <p:nvPr/>
        </p:nvPicPr>
        <p:blipFill>
          <a:blip r:embed="rId4" cstate="screen">
            <a:lum bright="3000"/>
            <a:extLst>
              <a:ext uri="{BEBA8EAE-BF5A-486C-A8C5-ECC9F3942E4B}">
                <a14:imgProps xmlns:a14="http://schemas.microsoft.com/office/drawing/2010/main">
                  <a14:imgLayer r:embed="rId5">
                    <a14:imgEffect>
                      <a14:saturation sat="66000"/>
                    </a14:imgEffect>
                    <a14:imgEffect>
                      <a14:brightnessContrast bright="4000"/>
                    </a14:imgEffect>
                  </a14:imgLayer>
                </a14:imgProps>
              </a:ext>
              <a:ext uri="{28A0092B-C50C-407E-A947-70E740481C1C}">
                <a14:useLocalDpi xmlns:a14="http://schemas.microsoft.com/office/drawing/2010/main"/>
              </a:ext>
            </a:extLst>
          </a:blip>
          <a:stretch>
            <a:fillRect/>
          </a:stretch>
        </p:blipFill>
        <p:spPr>
          <a:xfrm>
            <a:off x="381000" y="2998153"/>
            <a:ext cx="4572000" cy="3429000"/>
          </a:xfrm>
          <a:prstGeom prst="rect">
            <a:avLst/>
          </a:prstGeom>
        </p:spPr>
      </p:pic>
    </p:spTree>
    <p:extLst>
      <p:ext uri="{BB962C8B-B14F-4D97-AF65-F5344CB8AC3E}">
        <p14:creationId xmlns:p14="http://schemas.microsoft.com/office/powerpoint/2010/main" val="14066524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p:spPr>
        <p:txBody>
          <a:bodyPr/>
          <a:lstStyle/>
          <a:p>
            <a:r>
              <a:rPr lang="en-US" altLang="en-US" dirty="0" smtClean="0"/>
              <a:t>Sector Wire Geometry – special notes</a:t>
            </a:r>
          </a:p>
        </p:txBody>
      </p:sp>
      <p:pic>
        <p:nvPicPr>
          <p:cNvPr id="389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076838"/>
            <a:ext cx="5486400" cy="402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52892" y="5410200"/>
            <a:ext cx="7505308" cy="954107"/>
          </a:xfrm>
          <a:prstGeom prst="rect">
            <a:avLst/>
          </a:prstGeom>
          <a:solidFill>
            <a:srgbClr val="FFFFCC"/>
          </a:solidFill>
          <a:ln>
            <a:solidFill>
              <a:schemeClr val="tx1"/>
            </a:solidFill>
          </a:ln>
        </p:spPr>
        <p:txBody>
          <a:bodyPr wrap="square" rtlCol="0">
            <a:spAutoFit/>
          </a:bodyPr>
          <a:lstStyle/>
          <a:p>
            <a:pPr>
              <a:lnSpc>
                <a:spcPct val="100000"/>
              </a:lnSpc>
            </a:pPr>
            <a:r>
              <a:rPr lang="en-US" sz="1600" dirty="0" smtClean="0">
                <a:solidFill>
                  <a:schemeClr val="tx1"/>
                </a:solidFill>
              </a:rPr>
              <a:t>Wires are phase locked to the pad locations.  4 wires located over each pad row. We can probably tolerate a phase shift of 100 microns.</a:t>
            </a:r>
          </a:p>
          <a:p>
            <a:pPr>
              <a:lnSpc>
                <a:spcPct val="100000"/>
              </a:lnSpc>
            </a:pPr>
            <a:endParaRPr lang="en-US" sz="800" dirty="0" smtClean="0">
              <a:solidFill>
                <a:schemeClr val="tx1"/>
              </a:solidFill>
            </a:endParaRPr>
          </a:p>
          <a:p>
            <a:pPr>
              <a:lnSpc>
                <a:spcPct val="100000"/>
              </a:lnSpc>
            </a:pPr>
            <a:r>
              <a:rPr lang="en-US" sz="1600" dirty="0" smtClean="0">
                <a:solidFill>
                  <a:schemeClr val="tx1"/>
                </a:solidFill>
              </a:rPr>
              <a:t>Ground </a:t>
            </a:r>
            <a:r>
              <a:rPr lang="en-US" sz="1600" dirty="0">
                <a:solidFill>
                  <a:schemeClr val="tx1"/>
                </a:solidFill>
              </a:rPr>
              <a:t>wires </a:t>
            </a:r>
            <a:r>
              <a:rPr lang="en-US" sz="1600" dirty="0" smtClean="0"/>
              <a:t>placed </a:t>
            </a:r>
            <a:r>
              <a:rPr lang="en-US" sz="1600" dirty="0" smtClean="0">
                <a:solidFill>
                  <a:schemeClr val="tx1"/>
                </a:solidFill>
              </a:rPr>
              <a:t>directly </a:t>
            </a:r>
            <a:r>
              <a:rPr lang="en-US" sz="1600" dirty="0">
                <a:solidFill>
                  <a:schemeClr val="tx1"/>
                </a:solidFill>
              </a:rPr>
              <a:t>over the Anode wires to limit </a:t>
            </a:r>
            <a:r>
              <a:rPr lang="en-US" sz="1600" dirty="0" smtClean="0">
                <a:solidFill>
                  <a:schemeClr val="tx1"/>
                </a:solidFill>
              </a:rPr>
              <a:t>sparking to pad plane.</a:t>
            </a:r>
            <a:endParaRPr lang="en-US" sz="1600" dirty="0">
              <a:solidFill>
                <a:schemeClr val="tx1"/>
              </a:solidFill>
            </a:endParaRPr>
          </a:p>
        </p:txBody>
      </p:sp>
    </p:spTree>
    <p:extLst>
      <p:ext uri="{BB962C8B-B14F-4D97-AF65-F5344CB8AC3E}">
        <p14:creationId xmlns:p14="http://schemas.microsoft.com/office/powerpoint/2010/main" val="1369146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Picture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128713"/>
            <a:ext cx="7583488" cy="542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itle 1"/>
          <p:cNvSpPr>
            <a:spLocks noGrp="1"/>
          </p:cNvSpPr>
          <p:nvPr>
            <p:ph type="title"/>
          </p:nvPr>
        </p:nvSpPr>
        <p:spPr/>
        <p:txBody>
          <a:bodyPr/>
          <a:lstStyle/>
          <a:p>
            <a:r>
              <a:rPr lang="en-US" altLang="en-US" dirty="0"/>
              <a:t>I</a:t>
            </a:r>
            <a:r>
              <a:rPr lang="en-US" altLang="en-US" dirty="0" smtClean="0"/>
              <a:t>nner sector detail</a:t>
            </a:r>
          </a:p>
        </p:txBody>
      </p:sp>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3322" t="11400" r="3436" b="5400"/>
          <a:stretch>
            <a:fillRect/>
          </a:stretch>
        </p:blipFill>
        <p:spPr bwMode="auto">
          <a:xfrm>
            <a:off x="838200" y="1000862"/>
            <a:ext cx="3200400"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8128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 Outer sector detail</a:t>
            </a:r>
            <a:endParaRPr lang="en-US" dirty="0"/>
          </a:p>
        </p:txBody>
      </p:sp>
      <p:sp>
        <p:nvSpPr>
          <p:cNvPr id="3" name="Content Placeholder 2"/>
          <p:cNvSpPr>
            <a:spLocks noGrp="1"/>
          </p:cNvSpPr>
          <p:nvPr>
            <p:ph idx="1"/>
          </p:nvPr>
        </p:nvSpPr>
        <p:spPr>
          <a:xfrm>
            <a:off x="762000" y="5257800"/>
            <a:ext cx="8077200" cy="673100"/>
          </a:xfrm>
        </p:spPr>
        <p:txBody>
          <a:bodyPr/>
          <a:lstStyle/>
          <a:p>
            <a:r>
              <a:rPr lang="en-US" dirty="0" smtClean="0">
                <a:solidFill>
                  <a:schemeClr val="accent6"/>
                </a:solidFill>
              </a:rPr>
              <a:t>Note that inner and outer pad planes are not at the same height</a:t>
            </a:r>
          </a:p>
          <a:p>
            <a:r>
              <a:rPr lang="en-US" dirty="0">
                <a:solidFill>
                  <a:schemeClr val="accent6"/>
                </a:solidFill>
              </a:rPr>
              <a:t>P</a:t>
            </a:r>
            <a:r>
              <a:rPr lang="en-US" dirty="0" smtClean="0">
                <a:solidFill>
                  <a:schemeClr val="accent6"/>
                </a:solidFill>
              </a:rPr>
              <a:t>ad plane to wire grid heights not the same (4/4/6 vs 2/2/6)</a:t>
            </a:r>
            <a:endParaRPr lang="en-US" dirty="0">
              <a:solidFill>
                <a:schemeClr val="accent6"/>
              </a:solidFill>
            </a:endParaRPr>
          </a:p>
          <a:p>
            <a:r>
              <a:rPr lang="en-US" dirty="0" smtClean="0">
                <a:solidFill>
                  <a:schemeClr val="accent6"/>
                </a:solidFill>
              </a:rPr>
              <a:t>3 mm gap between sectors, this is an issue during installation</a:t>
            </a:r>
            <a:endParaRPr lang="en-US" dirty="0">
              <a:solidFill>
                <a:schemeClr val="accent6"/>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711" y="1219200"/>
            <a:ext cx="8776793" cy="3744649"/>
          </a:xfrm>
          <a:prstGeom prst="rect">
            <a:avLst/>
          </a:prstGeom>
        </p:spPr>
      </p:pic>
    </p:spTree>
    <p:extLst>
      <p:ext uri="{BB962C8B-B14F-4D97-AF65-F5344CB8AC3E}">
        <p14:creationId xmlns:p14="http://schemas.microsoft.com/office/powerpoint/2010/main" val="12772532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Wires and Pads </a:t>
            </a:r>
            <a:endParaRPr lang="en-US" dirty="0"/>
          </a:p>
        </p:txBody>
      </p:sp>
      <p:graphicFrame>
        <p:nvGraphicFramePr>
          <p:cNvPr id="16" name="Table 15"/>
          <p:cNvGraphicFramePr>
            <a:graphicFrameLocks noGrp="1"/>
          </p:cNvGraphicFramePr>
          <p:nvPr>
            <p:extLst>
              <p:ext uri="{D42A27DB-BD31-4B8C-83A1-F6EECF244321}">
                <p14:modId xmlns:p14="http://schemas.microsoft.com/office/powerpoint/2010/main" val="4171983862"/>
              </p:ext>
            </p:extLst>
          </p:nvPr>
        </p:nvGraphicFramePr>
        <p:xfrm>
          <a:off x="381000" y="982979"/>
          <a:ext cx="3200400" cy="5181604"/>
        </p:xfrm>
        <a:graphic>
          <a:graphicData uri="http://schemas.openxmlformats.org/drawingml/2006/table">
            <a:tbl>
              <a:tblPr/>
              <a:tblGrid>
                <a:gridCol w="1290817"/>
                <a:gridCol w="1909583"/>
              </a:tblGrid>
              <a:tr h="236248">
                <a:tc>
                  <a:txBody>
                    <a:bodyPr/>
                    <a:lstStyle/>
                    <a:p>
                      <a:pPr algn="l" fontAlgn="b"/>
                      <a:r>
                        <a:rPr lang="en-US" sz="1100" b="1" i="0" u="none" strike="noStrike" dirty="0" smtClean="0">
                          <a:solidFill>
                            <a:srgbClr val="000000"/>
                          </a:solidFill>
                          <a:effectLst/>
                          <a:latin typeface="Calibri" panose="020F0502020204030204" pitchFamily="34" charset="0"/>
                        </a:rPr>
                        <a:t>               Radius </a:t>
                      </a:r>
                      <a:r>
                        <a:rPr lang="en-US" sz="1100" b="1" i="0" u="none" strike="noStrike" dirty="0">
                          <a:solidFill>
                            <a:srgbClr val="000000"/>
                          </a:solidFill>
                          <a:effectLst/>
                          <a:latin typeface="Calibri" panose="020F0502020204030204" pitchFamily="34" charset="0"/>
                        </a:rPr>
                        <a:t>(Y)</a:t>
                      </a:r>
                    </a:p>
                  </a:txBody>
                  <a:tcPr marL="7219" marR="7219" marT="7219" marB="0" anchor="b">
                    <a:lnL>
                      <a:noFill/>
                    </a:lnL>
                    <a:lnR>
                      <a:noFill/>
                    </a:lnR>
                    <a:lnT>
                      <a:noFill/>
                    </a:lnT>
                    <a:lnB>
                      <a:noFill/>
                    </a:lnB>
                  </a:tcPr>
                </a:tc>
                <a:tc>
                  <a:txBody>
                    <a:bodyPr/>
                    <a:lstStyle/>
                    <a:p>
                      <a:pPr algn="l" fontAlgn="b"/>
                      <a:r>
                        <a:rPr lang="en-US" sz="1100" b="1" i="0" u="none" strike="noStrike" dirty="0" smtClean="0">
                          <a:solidFill>
                            <a:srgbClr val="000000"/>
                          </a:solidFill>
                          <a:effectLst/>
                          <a:latin typeface="Calibri" panose="020F0502020204030204" pitchFamily="34" charset="0"/>
                        </a:rPr>
                        <a:t>         Description</a:t>
                      </a:r>
                      <a:endParaRPr lang="en-US" sz="1100" b="1" i="0" u="none" strike="noStrike" dirty="0">
                        <a:solidFill>
                          <a:srgbClr val="000000"/>
                        </a:solidFill>
                        <a:effectLst/>
                        <a:latin typeface="Calibri" panose="020F0502020204030204" pitchFamily="34" charset="0"/>
                      </a:endParaRPr>
                    </a:p>
                  </a:txBody>
                  <a:tcPr marL="7219"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0.00</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Center of STAR Detector (vtx)</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498.80</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Bottom of Full size PC Board</a:t>
                      </a:r>
                    </a:p>
                  </a:txBody>
                  <a:tcPr marL="64972" marR="7219" marT="7219" marB="0" anchor="b">
                    <a:lnL>
                      <a:noFill/>
                    </a:lnL>
                    <a:lnR>
                      <a:noFill/>
                    </a:lnR>
                    <a:lnT>
                      <a:noFill/>
                    </a:lnT>
                    <a:lnB>
                      <a:noFill/>
                    </a:lnB>
                  </a:tcPr>
                </a:tc>
              </a:tr>
              <a:tr h="176305">
                <a:tc>
                  <a:txBody>
                    <a:bodyPr/>
                    <a:lstStyle/>
                    <a:p>
                      <a:pPr algn="r" fontAlgn="b"/>
                      <a:r>
                        <a:rPr lang="en-US" sz="800" b="1" i="0" u="none" strike="noStrike" dirty="0">
                          <a:solidFill>
                            <a:srgbClr val="000000"/>
                          </a:solidFill>
                          <a:effectLst/>
                          <a:latin typeface="Calibri" panose="020F0502020204030204" pitchFamily="34" charset="0"/>
                        </a:rPr>
                        <a:t>512.70</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Tertiary Fiducial L &amp; 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519.05</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Strongback Bottom Edge</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530.00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Gated Grid Wire 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531.00</a:t>
                      </a:r>
                    </a:p>
                  </a:txBody>
                  <a:tcPr marL="7219" marR="389831" marT="7219" marB="0" anchor="b">
                    <a:lnL>
                      <a:noFill/>
                    </a:lnL>
                    <a:lnR>
                      <a:noFill/>
                    </a:lnR>
                    <a:lnT>
                      <a:noFill/>
                    </a:lnT>
                    <a:lnB>
                      <a:noFill/>
                    </a:lnB>
                  </a:tcPr>
                </a:tc>
                <a:tc>
                  <a:txBody>
                    <a:bodyPr/>
                    <a:lstStyle/>
                    <a:p>
                      <a:pPr algn="l" fontAlgn="b"/>
                      <a:r>
                        <a:rPr lang="en-US" sz="800" b="1" i="0" u="none" strike="noStrike">
                          <a:solidFill>
                            <a:srgbClr val="808080"/>
                          </a:solidFill>
                          <a:effectLst/>
                          <a:latin typeface="Calibri" panose="020F0502020204030204" pitchFamily="34" charset="0"/>
                        </a:rPr>
                        <a:t>Gated Grid Wire 2</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532.00</a:t>
                      </a:r>
                    </a:p>
                  </a:txBody>
                  <a:tcPr marL="7219" marR="389831" marT="7219" marB="0" anchor="b">
                    <a:lnL>
                      <a:noFill/>
                    </a:lnL>
                    <a:lnR>
                      <a:noFill/>
                    </a:lnR>
                    <a:lnT>
                      <a:noFill/>
                    </a:lnT>
                    <a:lnB>
                      <a:noFill/>
                    </a:lnB>
                  </a:tcPr>
                </a:tc>
                <a:tc>
                  <a:txBody>
                    <a:bodyPr/>
                    <a:lstStyle/>
                    <a:p>
                      <a:pPr algn="l" fontAlgn="b"/>
                      <a:r>
                        <a:rPr lang="pl-PL" sz="800" b="1" i="0" u="none" strike="noStrike">
                          <a:solidFill>
                            <a:srgbClr val="000000"/>
                          </a:solidFill>
                          <a:effectLst/>
                          <a:latin typeface="Calibri" panose="020F0502020204030204" pitchFamily="34" charset="0"/>
                        </a:rPr>
                        <a:t>Anode Wire 1  &amp;  GG W-3</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536.00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2  &amp;  GG W-7</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540.00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3  &amp;  GG W-11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540.25</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Secondary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544.00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4  &amp;  GG W-15</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548.00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5  &amp;  GG W-19</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558.00</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000000"/>
                          </a:solidFill>
                          <a:effectLst/>
                          <a:latin typeface="Calibri" panose="020F0502020204030204" pitchFamily="34" charset="0"/>
                        </a:rPr>
                        <a:t>Pad Row 1 - Center</a:t>
                      </a:r>
                    </a:p>
                  </a:txBody>
                  <a:tcPr marL="64972" marR="7219" marT="7219" marB="0" anchor="b">
                    <a:lnL>
                      <a:noFill/>
                    </a:lnL>
                    <a:lnR>
                      <a:noFill/>
                    </a:lnR>
                    <a:lnT>
                      <a:noFill/>
                    </a:lnT>
                    <a:lnB>
                      <a:noFill/>
                    </a:lnB>
                  </a:tcPr>
                </a:tc>
              </a:tr>
              <a:tr h="185121">
                <a:tc>
                  <a:txBody>
                    <a:bodyPr/>
                    <a:lstStyle/>
                    <a:p>
                      <a:pPr algn="r" fontAlgn="b"/>
                      <a:r>
                        <a:rPr lang="en-US" sz="800" b="1" i="0" u="none" strike="noStrike">
                          <a:solidFill>
                            <a:srgbClr val="000000"/>
                          </a:solidFill>
                          <a:effectLst/>
                          <a:latin typeface="Calibri" panose="020F0502020204030204" pitchFamily="34" charset="0"/>
                        </a:rPr>
                        <a:t>574.00</a:t>
                      </a:r>
                    </a:p>
                  </a:txBody>
                  <a:tcPr marL="7219" marR="389831" marT="7219" marB="0" anchor="b">
                    <a:lnL>
                      <a:noFill/>
                    </a:lnL>
                    <a:lnR>
                      <a:noFill/>
                    </a:lnR>
                    <a:lnT>
                      <a:noFill/>
                    </a:lnT>
                    <a:lnB w="12700" cap="flat" cmpd="sng" algn="ctr">
                      <a:solidFill>
                        <a:srgbClr val="4F81BD"/>
                      </a:solidFill>
                      <a:prstDash val="solid"/>
                      <a:round/>
                      <a:headEnd type="none" w="med" len="med"/>
                      <a:tailEnd type="none" w="med" len="med"/>
                    </a:lnB>
                  </a:tcPr>
                </a:tc>
                <a:tc>
                  <a:txBody>
                    <a:bodyPr/>
                    <a:lstStyle/>
                    <a:p>
                      <a:pPr algn="l" fontAlgn="b"/>
                      <a:r>
                        <a:rPr lang="en-US" sz="800" b="1" i="0" u="none" strike="noStrike">
                          <a:solidFill>
                            <a:srgbClr val="808080"/>
                          </a:solidFill>
                          <a:effectLst/>
                          <a:latin typeface="Calibri" panose="020F0502020204030204" pitchFamily="34" charset="0"/>
                        </a:rPr>
                        <a:t>Pad Row 2 - Center</a:t>
                      </a:r>
                    </a:p>
                  </a:txBody>
                  <a:tcPr marL="64972" marR="7219" marT="7219" marB="0" anchor="b">
                    <a:lnL>
                      <a:noFill/>
                    </a:lnL>
                    <a:lnR>
                      <a:noFill/>
                    </a:lnR>
                    <a:lnT>
                      <a:noFill/>
                    </a:lnT>
                    <a:lnB w="12700" cap="flat" cmpd="sng" algn="ctr">
                      <a:solidFill>
                        <a:srgbClr val="4F81BD"/>
                      </a:solidFill>
                      <a:prstDash val="solid"/>
                      <a:round/>
                      <a:headEnd type="none" w="med" len="med"/>
                      <a:tailEnd type="none" w="med" len="med"/>
                    </a:lnB>
                  </a:tcPr>
                </a:tc>
              </a:tr>
              <a:tr h="176305">
                <a:tc>
                  <a:txBody>
                    <a:bodyPr/>
                    <a:lstStyle/>
                    <a:p>
                      <a:pPr algn="r" fontAlgn="b"/>
                      <a:r>
                        <a:rPr lang="en-US" sz="800" b="1" i="0" u="none" strike="noStrike">
                          <a:solidFill>
                            <a:srgbClr val="000000"/>
                          </a:solidFill>
                          <a:effectLst/>
                          <a:latin typeface="Calibri" panose="020F0502020204030204" pitchFamily="34" charset="0"/>
                        </a:rPr>
                        <a:t>1166.00</a:t>
                      </a:r>
                    </a:p>
                  </a:txBody>
                  <a:tcPr marL="7219" marR="389831" marT="7219" marB="0" anchor="b">
                    <a:lnL>
                      <a:noFill/>
                    </a:lnL>
                    <a:lnR>
                      <a:noFill/>
                    </a:lnR>
                    <a:lnT w="12700" cap="flat" cmpd="sng" algn="ctr">
                      <a:solidFill>
                        <a:srgbClr val="4F81BD"/>
                      </a:solidFill>
                      <a:prstDash val="solid"/>
                      <a:round/>
                      <a:headEnd type="none" w="med" len="med"/>
                      <a:tailEnd type="none" w="med" len="med"/>
                    </a:lnT>
                    <a:lnB>
                      <a:noFill/>
                    </a:lnB>
                  </a:tcPr>
                </a:tc>
                <a:tc>
                  <a:txBody>
                    <a:bodyPr/>
                    <a:lstStyle/>
                    <a:p>
                      <a:pPr algn="l" fontAlgn="b"/>
                      <a:r>
                        <a:rPr lang="en-US" sz="800" b="1" i="0" u="none" strike="noStrike">
                          <a:solidFill>
                            <a:srgbClr val="808080"/>
                          </a:solidFill>
                          <a:effectLst/>
                          <a:latin typeface="Calibri" panose="020F0502020204030204" pitchFamily="34" charset="0"/>
                        </a:rPr>
                        <a:t>Pad Row 39 - Center</a:t>
                      </a:r>
                    </a:p>
                  </a:txBody>
                  <a:tcPr marL="64972" marR="7219" marT="7219" marB="0" anchor="b">
                    <a:lnL>
                      <a:noFill/>
                    </a:lnL>
                    <a:lnR>
                      <a:noFill/>
                    </a:lnR>
                    <a:lnT w="12700" cap="flat" cmpd="sng" algn="ctr">
                      <a:solidFill>
                        <a:srgbClr val="4F81BD"/>
                      </a:solidFill>
                      <a:prstDash val="solid"/>
                      <a:round/>
                      <a:headEnd type="none" w="med" len="med"/>
                      <a:tailEnd type="none" w="med" len="med"/>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1179.45</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0070C0"/>
                          </a:solidFill>
                          <a:effectLst/>
                          <a:latin typeface="Calibri" panose="020F0502020204030204" pitchFamily="34" charset="0"/>
                        </a:rPr>
                        <a:t>Primary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1182.00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Pad Row 40 - Center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1192.00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166  &amp;  GG W-663</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1196.00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167  &amp;  GG W-667</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1200.00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168  &amp;  GG W-671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1204.00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169  &amp;  GG W-675</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1204.85</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Alternate Primary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1208.00</a:t>
                      </a:r>
                    </a:p>
                  </a:txBody>
                  <a:tcPr marL="7219" marR="389831" marT="7219" marB="0" anchor="b">
                    <a:lnL>
                      <a:noFill/>
                    </a:lnL>
                    <a:lnR>
                      <a:noFill/>
                    </a:lnR>
                    <a:lnT>
                      <a:noFill/>
                    </a:lnT>
                    <a:lnB>
                      <a:noFill/>
                    </a:lnB>
                  </a:tcPr>
                </a:tc>
                <a:tc>
                  <a:txBody>
                    <a:bodyPr/>
                    <a:lstStyle/>
                    <a:p>
                      <a:pPr algn="l" fontAlgn="b"/>
                      <a:r>
                        <a:rPr lang="pl-PL" sz="800" b="1" i="0" u="none" strike="noStrike">
                          <a:solidFill>
                            <a:srgbClr val="000000"/>
                          </a:solidFill>
                          <a:effectLst/>
                          <a:latin typeface="Calibri" panose="020F0502020204030204" pitchFamily="34" charset="0"/>
                        </a:rPr>
                        <a:t>Anode Wire 170  &amp;  GG W-679</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1209.00</a:t>
                      </a:r>
                    </a:p>
                  </a:txBody>
                  <a:tcPr marL="7219" marR="389831" marT="7219" marB="0" anchor="b">
                    <a:lnL>
                      <a:noFill/>
                    </a:lnL>
                    <a:lnR>
                      <a:noFill/>
                    </a:lnR>
                    <a:lnT>
                      <a:noFill/>
                    </a:lnT>
                    <a:lnB>
                      <a:noFill/>
                    </a:lnB>
                  </a:tcPr>
                </a:tc>
                <a:tc>
                  <a:txBody>
                    <a:bodyPr/>
                    <a:lstStyle/>
                    <a:p>
                      <a:pPr algn="l" fontAlgn="b"/>
                      <a:r>
                        <a:rPr lang="en-US" sz="800" b="1" i="0" u="none" strike="noStrike">
                          <a:solidFill>
                            <a:srgbClr val="808080"/>
                          </a:solidFill>
                          <a:effectLst/>
                          <a:latin typeface="Calibri" panose="020F0502020204030204" pitchFamily="34" charset="0"/>
                        </a:rPr>
                        <a:t>Gated Grid Wire 680</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1210.00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Gated Grid Wire 681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1214.32</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Strongback Top Edge</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1220.67</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Tertiary Fiducial L &amp; 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1235.42</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C00000"/>
                          </a:solidFill>
                          <a:effectLst/>
                          <a:latin typeface="Calibri" panose="020F0502020204030204" pitchFamily="34" charset="0"/>
                        </a:rPr>
                        <a:t>Top of Full size PC Board</a:t>
                      </a:r>
                    </a:p>
                  </a:txBody>
                  <a:tcPr marL="64972" marR="7219" marT="7219" marB="0" anchor="b">
                    <a:lnL>
                      <a:noFill/>
                    </a:lnL>
                    <a:lnR>
                      <a:noFill/>
                    </a:lnR>
                    <a:lnT>
                      <a:noFill/>
                    </a:lnT>
                    <a:lnB>
                      <a:noFill/>
                    </a:lnB>
                  </a:tcPr>
                </a:tc>
              </a:tr>
            </a:tbl>
          </a:graphicData>
        </a:graphic>
      </p:graphicFrame>
      <p:sp>
        <p:nvSpPr>
          <p:cNvPr id="35" name="TextBox 34"/>
          <p:cNvSpPr txBox="1"/>
          <p:nvPr/>
        </p:nvSpPr>
        <p:spPr>
          <a:xfrm>
            <a:off x="2819400" y="3501329"/>
            <a:ext cx="1409700" cy="369332"/>
          </a:xfrm>
          <a:prstGeom prst="rect">
            <a:avLst/>
          </a:prstGeom>
          <a:noFill/>
        </p:spPr>
        <p:txBody>
          <a:bodyPr wrap="square" rtlCol="0">
            <a:spAutoFit/>
          </a:bodyPr>
          <a:lstStyle/>
          <a:p>
            <a:r>
              <a:rPr lang="en-US" sz="900" dirty="0" smtClean="0">
                <a:solidFill>
                  <a:schemeClr val="tx1"/>
                </a:solidFill>
              </a:rPr>
              <a:t>Repeat pad rows every 16 mm</a:t>
            </a:r>
            <a:endParaRPr lang="en-US" sz="900" dirty="0">
              <a:solidFill>
                <a:schemeClr val="tx1"/>
              </a:solidFill>
            </a:endParaRPr>
          </a:p>
        </p:txBody>
      </p:sp>
      <p:sp>
        <p:nvSpPr>
          <p:cNvPr id="36" name="TextBox 35"/>
          <p:cNvSpPr txBox="1"/>
          <p:nvPr/>
        </p:nvSpPr>
        <p:spPr>
          <a:xfrm>
            <a:off x="1600200" y="6291924"/>
            <a:ext cx="6705600" cy="461665"/>
          </a:xfrm>
          <a:prstGeom prst="rect">
            <a:avLst/>
          </a:prstGeom>
          <a:solidFill>
            <a:srgbClr val="FFFFCC"/>
          </a:solidFill>
          <a:ln w="12700">
            <a:solidFill>
              <a:schemeClr val="tx1"/>
            </a:solidFill>
          </a:ln>
        </p:spPr>
        <p:txBody>
          <a:bodyPr wrap="square" rtlCol="0" anchor="ctr">
            <a:spAutoFit/>
          </a:bodyPr>
          <a:lstStyle/>
          <a:p>
            <a:pPr>
              <a:lnSpc>
                <a:spcPct val="100000"/>
              </a:lnSpc>
            </a:pPr>
            <a:r>
              <a:rPr lang="en-US" sz="1200" dirty="0" smtClean="0">
                <a:solidFill>
                  <a:schemeClr val="tx1"/>
                </a:solidFill>
              </a:rPr>
              <a:t>Wire Locations are the same as before except for the replacement of 6 thin anode wires with larger diameter anode wires (0.020 mm </a:t>
            </a:r>
            <a:r>
              <a:rPr lang="en-US" sz="1200" dirty="0" smtClean="0">
                <a:solidFill>
                  <a:schemeClr val="tx1"/>
                </a:solidFill>
                <a:sym typeface="Symbol" panose="05050102010706020507" pitchFamily="18" charset="2"/>
              </a:rPr>
              <a:t>  0.125 mm)</a:t>
            </a:r>
            <a:endParaRPr lang="en-US" sz="1200" dirty="0">
              <a:solidFill>
                <a:schemeClr val="tx1"/>
              </a:solidFill>
            </a:endParaRPr>
          </a:p>
        </p:txBody>
      </p:sp>
      <p:sp>
        <p:nvSpPr>
          <p:cNvPr id="37" name="Oval 36"/>
          <p:cNvSpPr/>
          <p:nvPr/>
        </p:nvSpPr>
        <p:spPr bwMode="auto">
          <a:xfrm>
            <a:off x="5181600" y="5684520"/>
            <a:ext cx="2514600" cy="609600"/>
          </a:xfrm>
          <a:prstGeom prst="ellipse">
            <a:avLst/>
          </a:prstGeom>
          <a:noFill/>
          <a:ln w="15875"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38" name="TextBox 37"/>
          <p:cNvSpPr txBox="1"/>
          <p:nvPr/>
        </p:nvSpPr>
        <p:spPr>
          <a:xfrm>
            <a:off x="7391400" y="990600"/>
            <a:ext cx="1295400" cy="1015663"/>
          </a:xfrm>
          <a:prstGeom prst="rect">
            <a:avLst/>
          </a:prstGeom>
          <a:noFill/>
        </p:spPr>
        <p:txBody>
          <a:bodyPr wrap="square" rtlCol="0">
            <a:spAutoFit/>
          </a:bodyPr>
          <a:lstStyle/>
          <a:p>
            <a:r>
              <a:rPr lang="en-US" sz="1200" b="0" dirty="0">
                <a:solidFill>
                  <a:srgbClr val="000000"/>
                </a:solidFill>
                <a:latin typeface="Arial" panose="020B0604020202020204" pitchFamily="34" charset="0"/>
              </a:rPr>
              <a:t>References: LBL Drawings  24A055,   24A373,   24A374</a:t>
            </a:r>
            <a:r>
              <a:rPr lang="en-US" sz="1200" dirty="0">
                <a:latin typeface="Arial" panose="020B0604020202020204" pitchFamily="34" charset="0"/>
              </a:rPr>
              <a:t> </a:t>
            </a:r>
          </a:p>
        </p:txBody>
      </p:sp>
      <p:pic>
        <p:nvPicPr>
          <p:cNvPr id="10" name="Picture 9"/>
          <p:cNvPicPr>
            <a:picLocks noChangeAspect="1"/>
          </p:cNvPicPr>
          <p:nvPr/>
        </p:nvPicPr>
        <p:blipFill>
          <a:blip r:embed="rId2"/>
          <a:stretch>
            <a:fillRect/>
          </a:stretch>
        </p:blipFill>
        <p:spPr>
          <a:xfrm>
            <a:off x="4769715" y="1155368"/>
            <a:ext cx="2926485" cy="5016831"/>
          </a:xfrm>
          <a:prstGeom prst="rect">
            <a:avLst/>
          </a:prstGeom>
        </p:spPr>
      </p:pic>
      <p:sp>
        <p:nvSpPr>
          <p:cNvPr id="18" name="Oval 17"/>
          <p:cNvSpPr/>
          <p:nvPr/>
        </p:nvSpPr>
        <p:spPr bwMode="auto">
          <a:xfrm>
            <a:off x="5022276" y="4495800"/>
            <a:ext cx="2895600" cy="609600"/>
          </a:xfrm>
          <a:prstGeom prst="ellipse">
            <a:avLst/>
          </a:prstGeom>
          <a:noFill/>
          <a:ln w="15875"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Tree>
    <p:extLst>
      <p:ext uri="{BB962C8B-B14F-4D97-AF65-F5344CB8AC3E}">
        <p14:creationId xmlns:p14="http://schemas.microsoft.com/office/powerpoint/2010/main" val="21280297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Strongback</a:t>
            </a:r>
            <a:r>
              <a:rPr lang="en-US" dirty="0"/>
              <a:t> – Preliminary quotation </a:t>
            </a:r>
            <a:r>
              <a:rPr lang="en-US" dirty="0" smtClean="0"/>
              <a:t>#1</a:t>
            </a: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637" r="18727" b="24318"/>
          <a:stretch/>
        </p:blipFill>
        <p:spPr bwMode="auto">
          <a:xfrm>
            <a:off x="1686097" y="990600"/>
            <a:ext cx="5727469" cy="5536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7482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Strongback</a:t>
            </a:r>
            <a:r>
              <a:rPr lang="en-US" dirty="0" smtClean="0"/>
              <a:t> – Preliminary quotation #2</a:t>
            </a:r>
            <a:endParaRPr lang="en-US"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716578" y="989215"/>
            <a:ext cx="5710843" cy="5253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71310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Dimensions for the TPC</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75559987"/>
              </p:ext>
            </p:extLst>
          </p:nvPr>
        </p:nvGraphicFramePr>
        <p:xfrm>
          <a:off x="381000" y="961494"/>
          <a:ext cx="6019800" cy="2194560"/>
        </p:xfrm>
        <a:graphic>
          <a:graphicData uri="http://schemas.openxmlformats.org/drawingml/2006/table">
            <a:tbl>
              <a:tblPr firstRow="1" firstCol="1" bandRow="1"/>
              <a:tblGrid>
                <a:gridCol w="2362200"/>
                <a:gridCol w="1905000"/>
                <a:gridCol w="1752600"/>
              </a:tblGrid>
              <a:tr h="0">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Item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0"/>
                        </a:spcAft>
                      </a:pPr>
                      <a:r>
                        <a:rPr lang="en-US" sz="1200">
                          <a:effectLst/>
                          <a:latin typeface="Times New Roman" panose="02020603050405020304" pitchFamily="18" charset="0"/>
                          <a:ea typeface="Times New Roman" panose="02020603050405020304" pitchFamily="18" charset="0"/>
                        </a:rPr>
                        <a:t>Dimension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Comment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Length of the TPC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dirty="0">
                          <a:effectLst/>
                          <a:latin typeface="Times New Roman" panose="02020603050405020304" pitchFamily="18" charset="0"/>
                          <a:ea typeface="Times New Roman" panose="02020603050405020304" pitchFamily="18" charset="0"/>
                        </a:rPr>
                        <a:t>420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Two halves, 210 cm long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Outer Diameter of the drift volume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dirty="0">
                          <a:effectLst/>
                          <a:latin typeface="Times New Roman" panose="02020603050405020304" pitchFamily="18" charset="0"/>
                          <a:ea typeface="Times New Roman" panose="02020603050405020304" pitchFamily="18" charset="0"/>
                        </a:rPr>
                        <a:t>400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200 cm radius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Inner Diameter of the drift volume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100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50 cm radius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Distance: cathode to ground plane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209.3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Each side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Cathode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400 cm diameter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At the center of the TPC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Cathode potential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28 kV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typical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Drift gas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600"/>
                        </a:spcBef>
                        <a:spcAft>
                          <a:spcPts val="0"/>
                        </a:spcAft>
                      </a:pPr>
                      <a:r>
                        <a:rPr lang="en-US" sz="1200" dirty="0">
                          <a:effectLst/>
                          <a:latin typeface="Times New Roman" panose="02020603050405020304" pitchFamily="18" charset="0"/>
                          <a:ea typeface="Times New Roman" panose="02020603050405020304" pitchFamily="18" charset="0"/>
                        </a:rPr>
                        <a:t>P10: 90% Ar, 10% CH</a:t>
                      </a:r>
                      <a:r>
                        <a:rPr lang="en-US" sz="1200" baseline="-25000" dirty="0">
                          <a:effectLst/>
                          <a:latin typeface="Times New Roman" panose="02020603050405020304" pitchFamily="18" charset="0"/>
                          <a:ea typeface="Times New Roman" panose="02020603050405020304" pitchFamily="18" charset="0"/>
                        </a:rPr>
                        <a:t>4</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He-Ethane as an option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Drift Velocity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5.45 cm/</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sec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typical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Transverse diffusion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230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135 V/cm &amp; 0.5 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Longitudinal diffusion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360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135 V/cm &amp; 0.5 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Magnetic Field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0, ±0.25 T, ±0.5 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Solenoidal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3"/>
          <p:cNvPicPr>
            <a:picLocks noChangeAspect="1"/>
          </p:cNvPicPr>
          <p:nvPr/>
        </p:nvPicPr>
        <p:blipFill>
          <a:blip r:embed="rId2"/>
          <a:stretch>
            <a:fillRect/>
          </a:stretch>
        </p:blipFill>
        <p:spPr>
          <a:xfrm>
            <a:off x="3352800" y="3250302"/>
            <a:ext cx="5486400" cy="3531498"/>
          </a:xfrm>
          <a:prstGeom prst="rect">
            <a:avLst/>
          </a:prstGeom>
        </p:spPr>
      </p:pic>
    </p:spTree>
    <p:extLst>
      <p:ext uri="{BB962C8B-B14F-4D97-AF65-F5344CB8AC3E}">
        <p14:creationId xmlns:p14="http://schemas.microsoft.com/office/powerpoint/2010/main" val="35252496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91450" cy="534988"/>
          </a:xfrm>
        </p:spPr>
        <p:txBody>
          <a:bodyPr/>
          <a:lstStyle/>
          <a:p>
            <a:r>
              <a:rPr lang="en-US" b="0" i="1" dirty="0" smtClean="0"/>
              <a:t>Average</a:t>
            </a:r>
            <a:r>
              <a:rPr lang="en-US" dirty="0" smtClean="0"/>
              <a:t> mass distributions  </a:t>
            </a:r>
            <a:r>
              <a:rPr lang="en-US" sz="2000" dirty="0" smtClean="0"/>
              <a:t>( ±10°, 1.5 &lt; </a:t>
            </a:r>
            <a:r>
              <a:rPr lang="en-US" sz="2000" dirty="0" smtClean="0">
                <a:sym typeface="Symbol" panose="05050102010706020507" pitchFamily="18" charset="2"/>
              </a:rPr>
              <a:t> &lt; 2.0 )</a:t>
            </a:r>
            <a:endParaRPr lang="en-US" sz="2000" dirty="0"/>
          </a:p>
        </p:txBody>
      </p:sp>
      <p:graphicFrame>
        <p:nvGraphicFramePr>
          <p:cNvPr id="8" name="Content Placeholder 7"/>
          <p:cNvGraphicFramePr>
            <a:graphicFrameLocks noGrp="1" noChangeAspect="1"/>
          </p:cNvGraphicFramePr>
          <p:nvPr>
            <p:ph idx="1"/>
            <p:extLst>
              <p:ext uri="{D42A27DB-BD31-4B8C-83A1-F6EECF244321}">
                <p14:modId xmlns:p14="http://schemas.microsoft.com/office/powerpoint/2010/main" val="3326687793"/>
              </p:ext>
            </p:extLst>
          </p:nvPr>
        </p:nvGraphicFramePr>
        <p:xfrm>
          <a:off x="1981200" y="1404645"/>
          <a:ext cx="5181600" cy="3657606"/>
        </p:xfrm>
        <a:graphic>
          <a:graphicData uri="http://schemas.openxmlformats.org/drawingml/2006/table">
            <a:tbl>
              <a:tblPr firstRow="1" firstCol="1" bandRow="1"/>
              <a:tblGrid>
                <a:gridCol w="3128513"/>
                <a:gridCol w="2053087"/>
              </a:tblGrid>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3.60 %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 mounting bracket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3.45 %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72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 rib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0.45 %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 socket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0.15 %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Cooling manifold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3.25 %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rPr>
                        <a:t>RDO card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0.90 %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Ribs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2.70 %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Sector G10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0.45 %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rPr>
                        <a:t>Sector Aluminum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3.20 %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rPr>
                        <a:t>Cables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~1% (estimate)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b="1">
                          <a:effectLst/>
                          <a:latin typeface="Times New Roman" panose="02020603050405020304" pitchFamily="18" charset="0"/>
                          <a:ea typeface="Times New Roman" panose="02020603050405020304" pitchFamily="18" charset="0"/>
                        </a:rPr>
                        <a:t>FEE sub Total</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7.65%</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Total</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19.15%</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le 3"/>
          <p:cNvSpPr>
            <a:spLocks noChangeArrowheads="1"/>
          </p:cNvSpPr>
          <p:nvPr/>
        </p:nvSpPr>
        <p:spPr bwMode="auto">
          <a:xfrm>
            <a:off x="727075" y="5235714"/>
            <a:ext cx="75787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a:t>
            </a:r>
            <a:r>
              <a:rPr kumimoji="0" lang="en-US" altLang="en-US" sz="1000" b="0" i="0" u="none" strike="noStrike" cap="none" normalizeH="0" baseline="0" dirty="0" smtClean="0" bmk="">
                <a:ln>
                  <a:noFill/>
                </a:ln>
                <a:solidFill>
                  <a:schemeClr val="tx1"/>
                </a:solidFill>
                <a:effectLst/>
                <a:latin typeface="Arial" panose="020B0604020202020204" pitchFamily="34" charset="0"/>
                <a:ea typeface="Times New Roman" panose="02020603050405020304" pitchFamily="18" charset="0"/>
              </a:rPr>
              <a:t>able </a:t>
            </a:r>
            <a:r>
              <a:rPr kumimoji="0" lang="en-US" altLang="en-US" sz="1000" b="0" i="0" u="none" strike="noStrike" cap="none" normalizeH="0" baseline="0" dirty="0" smtClean="0" bmk="_Ref410696838">
                <a:ln>
                  <a:noFill/>
                </a:ln>
                <a:solidFill>
                  <a:schemeClr val="tx1"/>
                </a:solidFill>
                <a:effectLst/>
                <a:latin typeface="Arial" panose="020B0604020202020204" pitchFamily="34" charset="0"/>
                <a:ea typeface="Times New Roman" panose="02020603050405020304" pitchFamily="18" charset="0"/>
              </a:rPr>
              <a:t>6</a:t>
            </a: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The </a:t>
            </a:r>
            <a:r>
              <a:rPr kumimoji="0" lang="en-US" altLang="en-US" sz="10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average</a:t>
            </a: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radiation length budget for the components associated with a TPC inner sector (circa 1993) averaged over the fiducial volume of the sector.  The average takes out the lumps in the mass distribution (for better or worse) but also illustrates how the budget for the Al on the front face compares to the electronics and cooling budget.  The sector data have been averaged over a range from 1.5 &lt; </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a:t>
            </a:r>
            <a:r>
              <a:rPr kumimoji="0" lang="en-US" altLang="en-US" sz="1000" b="0" i="0" u="none" strike="noStrike" cap="none" normalizeH="0" baseline="0" dirty="0" smtClean="0">
                <a:ln>
                  <a:noFill/>
                </a:ln>
                <a:solidFill>
                  <a:schemeClr val="tx1"/>
                </a:solidFill>
                <a:effectLst/>
                <a:ea typeface="Times New Roman" panose="02020603050405020304" pitchFamily="18" charset="0"/>
              </a:rPr>
              <a:t> &lt; 2.0 and -10 &lt; </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a:t>
            </a:r>
            <a:r>
              <a:rPr kumimoji="0" lang="en-US" altLang="en-US" sz="1000" b="0" i="0" u="none" strike="noStrike" cap="none" normalizeH="0" baseline="0" dirty="0" smtClean="0">
                <a:ln>
                  <a:noFill/>
                </a:ln>
                <a:solidFill>
                  <a:schemeClr val="tx1"/>
                </a:solidFill>
                <a:effectLst/>
                <a:ea typeface="Times New Roman" panose="02020603050405020304" pitchFamily="18" charset="0"/>
              </a:rPr>
              <a:t> &lt; 10 degrees.</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   </a:t>
            </a:r>
            <a:r>
              <a:rPr kumimoji="0" lang="en-US" altLang="en-US" sz="1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Geant</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 simulations courtesy of Irakli Chakaberia.</a:t>
            </a:r>
          </a:p>
        </p:txBody>
      </p:sp>
    </p:spTree>
    <p:extLst>
      <p:ext uri="{BB962C8B-B14F-4D97-AF65-F5344CB8AC3E}">
        <p14:creationId xmlns:p14="http://schemas.microsoft.com/office/powerpoint/2010/main" val="1298994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Rtimes">
  <a:themeElements>
    <a:clrScheme name="STARtimes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fontScheme name="STARtimes">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3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3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TARtim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Rtim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Rtime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Rtime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Rtim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Rtim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Rtim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Rtimes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times 9">
        <a:dk1>
          <a:srgbClr val="000000"/>
        </a:dk1>
        <a:lt1>
          <a:srgbClr val="FFFFFF"/>
        </a:lt1>
        <a:dk2>
          <a:srgbClr val="081D58"/>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times 10">
        <a:dk1>
          <a:srgbClr val="000000"/>
        </a:dk1>
        <a:lt1>
          <a:srgbClr val="FFFFFF"/>
        </a:lt1>
        <a:dk2>
          <a:srgbClr val="000000"/>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times 11">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D63CE2"/>
        </a:folHlink>
      </a:clrScheme>
      <a:clrMap bg1="lt1" tx1="dk1" bg2="lt2" tx2="dk2" accent1="accent1" accent2="accent2" accent3="accent3" accent4="accent4" accent5="accent5" accent6="accent6" hlink="hlink" folHlink="folHlink"/>
    </a:extraClrScheme>
    <a:extraClrScheme>
      <a:clrScheme name="STARtimes 12">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times 13">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times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STARtimes</Template>
  <TotalTime>8732</TotalTime>
  <Words>2761</Words>
  <Application>Microsoft Office PowerPoint</Application>
  <PresentationFormat>On-screen Show (4:3)</PresentationFormat>
  <Paragraphs>729</Paragraphs>
  <Slides>38</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STARtimes</vt:lpstr>
      <vt:lpstr>Photo Editor Photo</vt:lpstr>
      <vt:lpstr>The STAR iTPC Upgrade – status and news  Jim Thomas, and a cast of thousands   March 15th,  2016</vt:lpstr>
      <vt:lpstr>Who, what, when, where, why and how</vt:lpstr>
      <vt:lpstr>Beam Energy Scan – Topics and Commitment</vt:lpstr>
      <vt:lpstr>iTPC PID/acceptance needed for net-proton Kurtosis</vt:lpstr>
      <vt:lpstr>Enable Di-Electron Measurements</vt:lpstr>
      <vt:lpstr>Recent Reviews and Publications</vt:lpstr>
      <vt:lpstr>The STAR Detector at RHIC</vt:lpstr>
      <vt:lpstr>Sector Insertion – special tools required   BNL</vt:lpstr>
      <vt:lpstr>Goal: Hermetic coverage &amp; better acceptance</vt:lpstr>
      <vt:lpstr>New Pad Plane design and layout</vt:lpstr>
      <vt:lpstr>New PadPlane Performance</vt:lpstr>
      <vt:lpstr>Project Scope: Mechanics, Electronics &amp; MWPCs</vt:lpstr>
      <vt:lpstr>Major Items: Definition &amp; Scope</vt:lpstr>
      <vt:lpstr>Major Mechanical Tasks</vt:lpstr>
      <vt:lpstr>Cost Drivers</vt:lpstr>
      <vt:lpstr>Schedule Drivers relevant to work at LBL</vt:lpstr>
      <vt:lpstr>MWPC Production at Shandong University</vt:lpstr>
      <vt:lpstr>Full Project Summary schedule</vt:lpstr>
      <vt:lpstr>Cost to DOE</vt:lpstr>
      <vt:lpstr>Risk – high level summary</vt:lpstr>
      <vt:lpstr>Summary </vt:lpstr>
      <vt:lpstr>PowerPoint Presentation</vt:lpstr>
      <vt:lpstr>The TPC is the Heart of STAR</vt:lpstr>
      <vt:lpstr>Mean, Variance, Skewness and Kurtosis</vt:lpstr>
      <vt:lpstr>40 Pad Rows fit perfectly with the existing grid</vt:lpstr>
      <vt:lpstr>Changes since previous (1995) design</vt:lpstr>
      <vt:lpstr>The Alice Solution to the Grid Leak problem</vt:lpstr>
      <vt:lpstr>Parameters for the old and new sectors</vt:lpstr>
      <vt:lpstr>Strongback Construction Prototype</vt:lpstr>
      <vt:lpstr>Wire locations near the gap will not change</vt:lpstr>
      <vt:lpstr>Sector Wire Geometry – special notes</vt:lpstr>
      <vt:lpstr>Inner sector detail</vt:lpstr>
      <vt:lpstr>Inner / Outer sector detail</vt:lpstr>
      <vt:lpstr>Location of Wires and Pads </vt:lpstr>
      <vt:lpstr>Strongback – Preliminary quotation #1</vt:lpstr>
      <vt:lpstr>Strongback – Preliminary quotation #2</vt:lpstr>
      <vt:lpstr>Critical Dimensions for the TPC</vt:lpstr>
      <vt:lpstr>Average mass distributions  ( ±10°, 1.5 &lt;  &lt; 2.0 )</vt:lpstr>
    </vt:vector>
  </TitlesOfParts>
  <Company>Lawrence Berkeley National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jhthomas</dc:creator>
  <cp:lastModifiedBy>jhthomas</cp:lastModifiedBy>
  <cp:revision>485</cp:revision>
  <cp:lastPrinted>2015-04-02T04:47:02Z</cp:lastPrinted>
  <dcterms:created xsi:type="dcterms:W3CDTF">2005-02-23T03:07:02Z</dcterms:created>
  <dcterms:modified xsi:type="dcterms:W3CDTF">2016-03-15T18:42:20Z</dcterms:modified>
</cp:coreProperties>
</file>