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6"/>
  </p:notesMasterIdLst>
  <p:handoutMasterIdLst>
    <p:handoutMasterId r:id="rId7"/>
  </p:handoutMasterIdLst>
  <p:sldIdLst>
    <p:sldId id="354" r:id="rId2"/>
    <p:sldId id="373" r:id="rId3"/>
    <p:sldId id="372" r:id="rId4"/>
    <p:sldId id="371" r:id="rId5"/>
  </p:sldIdLst>
  <p:sldSz cx="9144000" cy="6858000" type="screen4x3"/>
  <p:notesSz cx="7010400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b="1" kern="1200">
        <a:solidFill>
          <a:srgbClr val="618FFD"/>
        </a:solidFill>
        <a:latin typeface="Helvetica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sz="1600" b="1" kern="1200">
        <a:solidFill>
          <a:srgbClr val="618FFD"/>
        </a:solidFill>
        <a:latin typeface="Helvetica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sz="1600" b="1" kern="1200">
        <a:solidFill>
          <a:srgbClr val="618FFD"/>
        </a:solidFill>
        <a:latin typeface="Helvetica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sz="1600" b="1" kern="1200">
        <a:solidFill>
          <a:srgbClr val="618FFD"/>
        </a:solidFill>
        <a:latin typeface="Helvetica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sz="1600" b="1" kern="1200">
        <a:solidFill>
          <a:srgbClr val="618FFD"/>
        </a:solidFill>
        <a:latin typeface="Helvetica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600" b="1" kern="1200">
        <a:solidFill>
          <a:srgbClr val="618FFD"/>
        </a:solidFill>
        <a:latin typeface="Helvetica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1600" b="1" kern="1200">
        <a:solidFill>
          <a:srgbClr val="618FFD"/>
        </a:solidFill>
        <a:latin typeface="Helvetica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1600" b="1" kern="1200">
        <a:solidFill>
          <a:srgbClr val="618FFD"/>
        </a:solidFill>
        <a:latin typeface="Helvetica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1600" b="1" kern="1200">
        <a:solidFill>
          <a:srgbClr val="618FFD"/>
        </a:solidFill>
        <a:latin typeface="Helvetica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456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60">
          <p15:clr>
            <a:srgbClr val="A4A3A4"/>
          </p15:clr>
        </p15:guide>
        <p15:guide id="2" pos="218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A9B8"/>
    <a:srgbClr val="BEB9C5"/>
    <a:srgbClr val="FF3300"/>
    <a:srgbClr val="0000B9"/>
    <a:srgbClr val="008000"/>
    <a:srgbClr val="FFFF66"/>
    <a:srgbClr val="FFFF99"/>
    <a:srgbClr val="B0AC00"/>
    <a:srgbClr val="808080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732" autoAdjust="0"/>
    <p:restoredTop sz="94345" autoAdjust="0"/>
  </p:normalViewPr>
  <p:slideViewPr>
    <p:cSldViewPr>
      <p:cViewPr>
        <p:scale>
          <a:sx n="120" d="100"/>
          <a:sy n="120" d="100"/>
        </p:scale>
        <p:origin x="-18" y="-72"/>
      </p:cViewPr>
      <p:guideLst>
        <p:guide orient="horz" pos="76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150" d="100"/>
          <a:sy n="150" d="100"/>
        </p:scale>
        <p:origin x="-90" y="4218"/>
      </p:cViewPr>
      <p:guideLst>
        <p:guide orient="horz" pos="2909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161" cy="461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57" tIns="46378" rIns="92757" bIns="46378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defRPr sz="1200" b="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2240" y="0"/>
            <a:ext cx="3038160" cy="461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57" tIns="46378" rIns="92757" bIns="463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defRPr sz="1200" b="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74272"/>
            <a:ext cx="3038161" cy="461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57" tIns="46378" rIns="92757" bIns="46378" numCol="1" anchor="b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defRPr sz="1200" b="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2240" y="8774272"/>
            <a:ext cx="3038160" cy="461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57" tIns="46378" rIns="92757" bIns="46378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fld id="{E3C2F92E-9B87-4345-91BB-6F58B1D052A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32052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161" cy="461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57" tIns="46378" rIns="92757" bIns="46378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defRPr sz="1200" b="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2240" y="0"/>
            <a:ext cx="3038160" cy="461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57" tIns="46378" rIns="92757" bIns="463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defRPr sz="1200" b="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6975" y="692150"/>
            <a:ext cx="4616450" cy="3463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078" y="4387137"/>
            <a:ext cx="5142244" cy="4156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57" tIns="46378" rIns="92757" bIns="463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4272"/>
            <a:ext cx="3038161" cy="461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57" tIns="46378" rIns="92757" bIns="46378" numCol="1" anchor="b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defRPr sz="1200" b="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2240" y="8774272"/>
            <a:ext cx="3038160" cy="461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57" tIns="46378" rIns="92757" bIns="46378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fld id="{12E0740B-197D-4309-8A9C-E8C2EADA0D2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40565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E0740B-197D-4309-8A9C-E8C2EADA0D26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04354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E0740B-197D-4309-8A9C-E8C2EADA0D26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01102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E0740B-197D-4309-8A9C-E8C2EADA0D26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30213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E0740B-197D-4309-8A9C-E8C2EADA0D26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71216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58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03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8225" y="1458913"/>
            <a:ext cx="3457575" cy="424338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58913"/>
            <a:ext cx="3457575" cy="424338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939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901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9025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0960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B949227F-A08E-4F5A-937A-9863CE2C59E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1349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7" descr="Picture1 copy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4038" y="247650"/>
            <a:ext cx="682625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994" name="Rectangle 2"/>
          <p:cNvSpPr>
            <a:spLocks noChangeArrowheads="1"/>
          </p:cNvSpPr>
          <p:nvPr/>
        </p:nvSpPr>
        <p:spPr bwMode="auto">
          <a:xfrm>
            <a:off x="6858000" y="6550025"/>
            <a:ext cx="1965325" cy="149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62682" tIns="25642" rIns="62682" bIns="25642">
            <a:spAutoFit/>
          </a:bodyPr>
          <a:lstStyle>
            <a:lvl1pPr marL="339725" indent="-339725" defTabSz="901700" eaLnBrk="0" hangingPunct="0">
              <a:defRPr sz="1600" b="1">
                <a:solidFill>
                  <a:srgbClr val="618FFD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1pPr>
            <a:lvl2pPr marL="742950" indent="-285750" defTabSz="901700" eaLnBrk="0" hangingPunct="0">
              <a:defRPr sz="1600" b="1">
                <a:solidFill>
                  <a:srgbClr val="618FFD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01700" eaLnBrk="0" hangingPunct="0">
              <a:defRPr sz="1600" b="1">
                <a:solidFill>
                  <a:srgbClr val="618FFD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01700" eaLnBrk="0" hangingPunct="0">
              <a:defRPr sz="1600" b="1">
                <a:solidFill>
                  <a:srgbClr val="618FFD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01700" eaLnBrk="0" hangingPunct="0">
              <a:defRPr sz="1600" b="1">
                <a:solidFill>
                  <a:srgbClr val="618FFD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618FFD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618FFD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618FFD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618FFD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>
              <a:lnSpc>
                <a:spcPct val="80000"/>
              </a:lnSpc>
              <a:spcBef>
                <a:spcPct val="20000"/>
              </a:spcBef>
            </a:pPr>
            <a:fld id="{4537DEA8-5B1F-404E-A17F-212C82C33655}" type="slidenum">
              <a:rPr lang="en-US" altLang="en-US" sz="800">
                <a:solidFill>
                  <a:schemeClr val="tx1"/>
                </a:solidFill>
              </a:rPr>
              <a:pPr algn="r">
                <a:lnSpc>
                  <a:spcPct val="80000"/>
                </a:lnSpc>
                <a:spcBef>
                  <a:spcPct val="20000"/>
                </a:spcBef>
              </a:pPr>
              <a:t>‹#›</a:t>
            </a:fld>
            <a:endParaRPr lang="en-US" altLang="en-US" sz="800">
              <a:solidFill>
                <a:schemeClr val="tx1"/>
              </a:solidFill>
            </a:endParaRP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38225" y="1458913"/>
            <a:ext cx="7067550" cy="424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173" tIns="45587" rIns="91173" bIns="455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6149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85750" y="311150"/>
            <a:ext cx="7070725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173" tIns="45587" rIns="91173" bIns="4558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85005" name="Line 13"/>
          <p:cNvSpPr>
            <a:spLocks noChangeShapeType="1"/>
          </p:cNvSpPr>
          <p:nvPr/>
        </p:nvSpPr>
        <p:spPr bwMode="auto">
          <a:xfrm>
            <a:off x="381000" y="768350"/>
            <a:ext cx="83820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lnSpc>
                <a:spcPct val="90000"/>
              </a:lnSpc>
              <a:defRPr/>
            </a:pPr>
            <a:endParaRPr lang="en-US" dirty="0">
              <a:latin typeface="Helvetica" pitchFamily="1" charset="0"/>
              <a:cs typeface="+mn-cs"/>
            </a:endParaRPr>
          </a:p>
        </p:txBody>
      </p:sp>
      <p:sp>
        <p:nvSpPr>
          <p:cNvPr id="85009" name="Rectangle 17"/>
          <p:cNvSpPr>
            <a:spLocks noChangeArrowheads="1"/>
          </p:cNvSpPr>
          <p:nvPr/>
        </p:nvSpPr>
        <p:spPr bwMode="auto">
          <a:xfrm>
            <a:off x="317500" y="6551613"/>
            <a:ext cx="1965325" cy="149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62682" tIns="25642" rIns="62682" bIns="25642">
            <a:spAutoFit/>
          </a:bodyPr>
          <a:lstStyle/>
          <a:p>
            <a:pPr marL="339725" indent="-339725" defTabSz="901700" eaLnBrk="0" hangingPunct="0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sz="800" dirty="0">
                <a:solidFill>
                  <a:schemeClr val="tx1"/>
                </a:solidFill>
                <a:latin typeface="Arial" pitchFamily="34" charset="0"/>
              </a:rPr>
              <a:t>Jim Thomas - LBL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</p:sldLayoutIdLst>
  <p:txStyles>
    <p:titleStyle>
      <a:lvl1pPr algn="l" defTabSz="9017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B0AC00"/>
          </a:solidFill>
          <a:latin typeface="Arial" pitchFamily="34" charset="0"/>
          <a:ea typeface="+mj-ea"/>
          <a:cs typeface="Arial" pitchFamily="34" charset="0"/>
        </a:defRPr>
      </a:lvl1pPr>
      <a:lvl2pPr algn="l" defTabSz="9017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B0AC00"/>
          </a:solidFill>
          <a:latin typeface="Arial" pitchFamily="34" charset="0"/>
          <a:cs typeface="Arial" pitchFamily="34" charset="0"/>
        </a:defRPr>
      </a:lvl2pPr>
      <a:lvl3pPr algn="l" defTabSz="9017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B0AC00"/>
          </a:solidFill>
          <a:latin typeface="Arial" pitchFamily="34" charset="0"/>
          <a:cs typeface="Arial" pitchFamily="34" charset="0"/>
        </a:defRPr>
      </a:lvl3pPr>
      <a:lvl4pPr algn="l" defTabSz="9017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B0AC00"/>
          </a:solidFill>
          <a:latin typeface="Arial" pitchFamily="34" charset="0"/>
          <a:cs typeface="Arial" pitchFamily="34" charset="0"/>
        </a:defRPr>
      </a:lvl4pPr>
      <a:lvl5pPr algn="l" defTabSz="9017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B0AC00"/>
          </a:solidFill>
          <a:latin typeface="Arial" pitchFamily="34" charset="0"/>
          <a:cs typeface="Arial" pitchFamily="34" charset="0"/>
        </a:defRPr>
      </a:lvl5pPr>
      <a:lvl6pPr marL="457200" algn="l" defTabSz="9017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B0AC00"/>
          </a:solidFill>
          <a:latin typeface="Helvetica" pitchFamily="1" charset="0"/>
        </a:defRPr>
      </a:lvl6pPr>
      <a:lvl7pPr marL="914400" algn="l" defTabSz="9017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B0AC00"/>
          </a:solidFill>
          <a:latin typeface="Helvetica" pitchFamily="1" charset="0"/>
        </a:defRPr>
      </a:lvl7pPr>
      <a:lvl8pPr marL="1371600" algn="l" defTabSz="9017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B0AC00"/>
          </a:solidFill>
          <a:latin typeface="Helvetica" pitchFamily="1" charset="0"/>
        </a:defRPr>
      </a:lvl8pPr>
      <a:lvl9pPr marL="1828800" algn="l" defTabSz="9017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B0AC00"/>
          </a:solidFill>
          <a:latin typeface="Helvetica" pitchFamily="1" charset="0"/>
        </a:defRPr>
      </a:lvl9pPr>
    </p:titleStyle>
    <p:bodyStyle>
      <a:lvl1pPr marL="282575" indent="-282575" algn="l" defTabSz="90170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b="1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677863" indent="-225425" algn="l" defTabSz="90170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600" b="1">
          <a:solidFill>
            <a:srgbClr val="0033CC"/>
          </a:solidFill>
          <a:latin typeface="Arial" pitchFamily="34" charset="0"/>
          <a:cs typeface="Arial" pitchFamily="34" charset="0"/>
        </a:defRPr>
      </a:lvl2pPr>
      <a:lvl3pPr marL="1127125" indent="-225425" algn="l" defTabSz="90170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1600" b="1">
          <a:solidFill>
            <a:schemeClr val="hlink"/>
          </a:solidFill>
          <a:latin typeface="Arial" pitchFamily="34" charset="0"/>
          <a:cs typeface="Arial" pitchFamily="34" charset="0"/>
        </a:defRPr>
      </a:lvl3pPr>
      <a:lvl4pPr marL="1522413" indent="-169863" algn="l" defTabSz="90170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Font typeface="Helvetica" panose="020B0604020202020204" pitchFamily="34" charset="0"/>
        <a:buChar char="–"/>
        <a:defRPr sz="1400" b="1">
          <a:solidFill>
            <a:schemeClr val="tx1"/>
          </a:solidFill>
          <a:latin typeface="Arial" pitchFamily="34" charset="0"/>
          <a:cs typeface="Arial" pitchFamily="34" charset="0"/>
        </a:defRPr>
      </a:lvl4pPr>
      <a:lvl5pPr marL="1974850" indent="-169863" algn="l" defTabSz="90170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1200" b="1">
          <a:solidFill>
            <a:srgbClr val="FF3300"/>
          </a:solidFill>
          <a:latin typeface="Arial" pitchFamily="34" charset="0"/>
          <a:cs typeface="Arial" pitchFamily="34" charset="0"/>
        </a:defRPr>
      </a:lvl5pPr>
      <a:lvl6pPr marL="2432050" indent="-169863" algn="l" defTabSz="901700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1200" b="1">
          <a:solidFill>
            <a:srgbClr val="FF3300"/>
          </a:solidFill>
          <a:latin typeface="+mn-lt"/>
        </a:defRPr>
      </a:lvl6pPr>
      <a:lvl7pPr marL="2889250" indent="-169863" algn="l" defTabSz="901700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1200" b="1">
          <a:solidFill>
            <a:srgbClr val="FF3300"/>
          </a:solidFill>
          <a:latin typeface="+mn-lt"/>
        </a:defRPr>
      </a:lvl7pPr>
      <a:lvl8pPr marL="3346450" indent="-169863" algn="l" defTabSz="901700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1200" b="1">
          <a:solidFill>
            <a:srgbClr val="FF3300"/>
          </a:solidFill>
          <a:latin typeface="+mn-lt"/>
        </a:defRPr>
      </a:lvl8pPr>
      <a:lvl9pPr marL="3803650" indent="-169863" algn="l" defTabSz="901700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1200" b="1">
          <a:solidFill>
            <a:srgbClr val="FF33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indium.com/flux-and-epoxy/wave-flux/" TargetMode="External"/><Relationship Id="rId3" Type="http://schemas.openxmlformats.org/officeDocument/2006/relationships/hyperlink" Target="http://www.okinternational.com/metcal" TargetMode="External"/><Relationship Id="rId7" Type="http://schemas.openxmlformats.org/officeDocument/2006/relationships/hyperlink" Target="http://www.amazon.de/Miniprobe-Cobar-No-Clean-Sn62Pb36Ag2-Platinen/dp/B00O6716RE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balverzinn.com/" TargetMode="External"/><Relationship Id="rId5" Type="http://schemas.openxmlformats.org/officeDocument/2006/relationships/hyperlink" Target="http://www.okinternational.com/metcal/english/globalnavigation/products/hand-soldering-systems/tips-and-cartridges/mx-cartridges/sttc-series-bevel" TargetMode="External"/><Relationship Id="rId4" Type="http://schemas.openxmlformats.org/officeDocument/2006/relationships/hyperlink" Target="http://www.okinternational.com/hand-soldering-systems/id-MX-500S/NEW_MX-500S_Soldering__Rework_System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981200"/>
            <a:ext cx="8686800" cy="1470025"/>
          </a:xfrm>
        </p:spPr>
        <p:txBody>
          <a:bodyPr/>
          <a:lstStyle/>
          <a:p>
            <a:r>
              <a:rPr lang="en-US" dirty="0" smtClean="0"/>
              <a:t>iTPC Soldering Notes</a:t>
            </a:r>
            <a:endParaRPr lang="en-US" sz="1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0"/>
            <a:ext cx="6400800" cy="1752600"/>
          </a:xfrm>
        </p:spPr>
        <p:txBody>
          <a:bodyPr/>
          <a:lstStyle/>
          <a:p>
            <a:r>
              <a:rPr lang="en-US" dirty="0" smtClean="0"/>
              <a:t>Alexei Lebedev &amp; Jon Wirth </a:t>
            </a:r>
          </a:p>
          <a:p>
            <a:r>
              <a:rPr lang="en-US" dirty="0" smtClean="0"/>
              <a:t>with additional notes by Qinghua Xu, Eric Anderssen and Jim Thomas </a:t>
            </a:r>
          </a:p>
          <a:p>
            <a:endParaRPr lang="en-US" dirty="0"/>
          </a:p>
          <a:p>
            <a:r>
              <a:rPr lang="en-US" dirty="0" smtClean="0">
                <a:solidFill>
                  <a:schemeClr val="tx1"/>
                </a:solidFill>
              </a:rPr>
              <a:t>10/28/2015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7225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Materials (Circa 1995)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090653"/>
            <a:ext cx="7924800" cy="4243387"/>
          </a:xfrm>
        </p:spPr>
        <p:txBody>
          <a:bodyPr/>
          <a:lstStyle/>
          <a:p>
            <a:r>
              <a:rPr lang="en-US" sz="1200" dirty="0"/>
              <a:t>We used </a:t>
            </a:r>
            <a:r>
              <a:rPr lang="en-US" sz="1200" dirty="0" err="1"/>
              <a:t>Metcal</a:t>
            </a:r>
            <a:r>
              <a:rPr lang="en-US" sz="1200" dirty="0"/>
              <a:t> soldering stations </a:t>
            </a:r>
            <a:r>
              <a:rPr lang="en-US" sz="1200" dirty="0" smtClean="0"/>
              <a:t>(such as MX-500 S) and </a:t>
            </a:r>
            <a:r>
              <a:rPr lang="en-US" sz="1200" dirty="0"/>
              <a:t>600°F </a:t>
            </a:r>
            <a:r>
              <a:rPr lang="en-US" sz="1200" dirty="0" smtClean="0"/>
              <a:t>(</a:t>
            </a:r>
            <a:r>
              <a:rPr lang="en-US" sz="1200" dirty="0"/>
              <a:t>315 </a:t>
            </a:r>
            <a:r>
              <a:rPr lang="en-US" sz="1200" dirty="0" smtClean="0"/>
              <a:t>°C) cartridges</a:t>
            </a:r>
            <a:r>
              <a:rPr lang="en-US" sz="1200" dirty="0"/>
              <a:t>. </a:t>
            </a:r>
            <a:r>
              <a:rPr lang="en-US" sz="1200" dirty="0" smtClean="0"/>
              <a:t>  </a:t>
            </a:r>
          </a:p>
          <a:p>
            <a:pPr lvl="1"/>
            <a:r>
              <a:rPr lang="en-US" sz="1200" dirty="0">
                <a:hlinkClick r:id="rId3"/>
              </a:rPr>
              <a:t>http://</a:t>
            </a:r>
            <a:r>
              <a:rPr lang="en-US" sz="1200" dirty="0" smtClean="0">
                <a:hlinkClick r:id="rId3"/>
              </a:rPr>
              <a:t>www.okinternational.com/metcal</a:t>
            </a:r>
            <a:endParaRPr lang="en-US" sz="1200" dirty="0" smtClean="0"/>
          </a:p>
          <a:p>
            <a:pPr lvl="1"/>
            <a:r>
              <a:rPr lang="en-US" sz="1200" dirty="0">
                <a:hlinkClick r:id="rId4"/>
              </a:rPr>
              <a:t>http://www.okinternational.com/hand-soldering-systems/id-MX-500S/NEW_MX-500S_Soldering__</a:t>
            </a:r>
            <a:r>
              <a:rPr lang="en-US" sz="1200" dirty="0" smtClean="0">
                <a:hlinkClick r:id="rId4"/>
              </a:rPr>
              <a:t>Rework_System</a:t>
            </a:r>
            <a:r>
              <a:rPr lang="en-US" sz="1200" dirty="0" smtClean="0"/>
              <a:t>  </a:t>
            </a:r>
            <a:r>
              <a:rPr lang="en-US" sz="1200" dirty="0" smtClean="0"/>
              <a:t>(???)</a:t>
            </a:r>
          </a:p>
          <a:p>
            <a:pPr lvl="1"/>
            <a:endParaRPr lang="en-US" sz="800" dirty="0"/>
          </a:p>
          <a:p>
            <a:r>
              <a:rPr lang="en-US" sz="1200" dirty="0" smtClean="0"/>
              <a:t>Use a tip such as STTC 046.</a:t>
            </a:r>
          </a:p>
          <a:p>
            <a:pPr lvl="1"/>
            <a:r>
              <a:rPr lang="en-US" sz="1200" dirty="0" smtClean="0">
                <a:hlinkClick r:id="rId5"/>
              </a:rPr>
              <a:t>http</a:t>
            </a:r>
            <a:r>
              <a:rPr lang="en-US" sz="1200" dirty="0">
                <a:hlinkClick r:id="rId5"/>
              </a:rPr>
              <a:t>://</a:t>
            </a:r>
            <a:r>
              <a:rPr lang="en-US" sz="1200" dirty="0" smtClean="0">
                <a:hlinkClick r:id="rId5"/>
              </a:rPr>
              <a:t>www.okinternational.com/metcal/english/globalnavigation/products/hand-soldering-systems/tips-and-cartridges/mx-cartridges/sttc-series-bevel</a:t>
            </a:r>
            <a:r>
              <a:rPr lang="en-US" sz="1200" dirty="0"/>
              <a:t> </a:t>
            </a:r>
            <a:endParaRPr lang="en-US" sz="1200" dirty="0" smtClean="0"/>
          </a:p>
          <a:p>
            <a:pPr lvl="1"/>
            <a:endParaRPr lang="en-US" sz="800" dirty="0" smtClean="0"/>
          </a:p>
          <a:p>
            <a:r>
              <a:rPr lang="en-US" sz="1200" dirty="0" smtClean="0"/>
              <a:t>The </a:t>
            </a:r>
            <a:r>
              <a:rPr lang="en-US" sz="1200" dirty="0" err="1" smtClean="0"/>
              <a:t>Metcal</a:t>
            </a:r>
            <a:r>
              <a:rPr lang="en-US" sz="1200" dirty="0" smtClean="0"/>
              <a:t> has unusually good temperature control at the tip of the soldering gun.  </a:t>
            </a:r>
          </a:p>
          <a:p>
            <a:pPr lvl="1"/>
            <a:r>
              <a:rPr lang="en-US" sz="1000" dirty="0" smtClean="0"/>
              <a:t>Make sure to purchase a soldering station that matches your local line voltage (e.g. 220 Volts</a:t>
            </a:r>
            <a:r>
              <a:rPr lang="en-US" sz="1000" dirty="0" smtClean="0"/>
              <a:t>)</a:t>
            </a:r>
          </a:p>
          <a:p>
            <a:pPr lvl="1"/>
            <a:endParaRPr lang="en-US" sz="800" dirty="0"/>
          </a:p>
          <a:p>
            <a:r>
              <a:rPr lang="en-US" sz="1200" dirty="0" smtClean="0"/>
              <a:t>The </a:t>
            </a:r>
            <a:r>
              <a:rPr lang="en-US" sz="1200" dirty="0"/>
              <a:t>solder was </a:t>
            </a:r>
            <a:r>
              <a:rPr lang="en-US" sz="1200" dirty="0" smtClean="0"/>
              <a:t>a lead/tin </a:t>
            </a:r>
            <a:r>
              <a:rPr lang="en-US" sz="1200" dirty="0"/>
              <a:t>no-clean</a:t>
            </a:r>
            <a:r>
              <a:rPr lang="en-US" sz="1200" dirty="0" smtClean="0"/>
              <a:t> type </a:t>
            </a:r>
            <a:r>
              <a:rPr lang="en-US" sz="1200" dirty="0"/>
              <a:t>with a </a:t>
            </a:r>
            <a:r>
              <a:rPr lang="en-US" sz="1200" i="1" dirty="0">
                <a:solidFill>
                  <a:srgbClr val="FF0000"/>
                </a:solidFill>
              </a:rPr>
              <a:t>non-corrosive</a:t>
            </a:r>
            <a:r>
              <a:rPr lang="en-US" sz="1200" dirty="0"/>
              <a:t> </a:t>
            </a:r>
            <a:r>
              <a:rPr lang="en-US" sz="1200" dirty="0" smtClean="0"/>
              <a:t> flux core such as </a:t>
            </a:r>
            <a:r>
              <a:rPr lang="en-US" sz="1200" dirty="0" err="1" smtClean="0"/>
              <a:t>Cobar</a:t>
            </a:r>
            <a:r>
              <a:rPr lang="en-US" sz="1200" dirty="0" smtClean="0"/>
              <a:t>-Core 390</a:t>
            </a:r>
          </a:p>
          <a:p>
            <a:pPr lvl="1"/>
            <a:r>
              <a:rPr lang="en-US" sz="1200" dirty="0">
                <a:hlinkClick r:id="rId6"/>
              </a:rPr>
              <a:t>http://www.balverzinn.com</a:t>
            </a:r>
            <a:r>
              <a:rPr lang="en-US" sz="1200" dirty="0" smtClean="0">
                <a:hlinkClick r:id="rId6"/>
              </a:rPr>
              <a:t>/</a:t>
            </a:r>
            <a:r>
              <a:rPr lang="en-US" sz="1200" dirty="0"/>
              <a:t>      (???) </a:t>
            </a:r>
            <a:endParaRPr lang="en-US" sz="1200" dirty="0" smtClean="0"/>
          </a:p>
          <a:p>
            <a:pPr lvl="1"/>
            <a:r>
              <a:rPr lang="en-US" sz="1200" dirty="0" smtClean="0">
                <a:hlinkClick r:id="rId7"/>
              </a:rPr>
              <a:t>http</a:t>
            </a:r>
            <a:r>
              <a:rPr lang="en-US" sz="1200" dirty="0">
                <a:hlinkClick r:id="rId7"/>
              </a:rPr>
              <a:t>://</a:t>
            </a:r>
            <a:r>
              <a:rPr lang="en-US" sz="1200" dirty="0" smtClean="0">
                <a:hlinkClick r:id="rId7"/>
              </a:rPr>
              <a:t>www.amazon.de/Miniprobe-Cobar-No-Clean-Sn62Pb36Ag2-Platinen/dp/B00O6716RE</a:t>
            </a:r>
            <a:r>
              <a:rPr lang="en-US" sz="1200" dirty="0" smtClean="0"/>
              <a:t> </a:t>
            </a:r>
            <a:endParaRPr lang="en-US" sz="1200" dirty="0" smtClean="0"/>
          </a:p>
          <a:p>
            <a:pPr lvl="1"/>
            <a:endParaRPr lang="en-US" sz="800" dirty="0"/>
          </a:p>
          <a:p>
            <a:r>
              <a:rPr lang="en-US" sz="1200" dirty="0"/>
              <a:t>T</a:t>
            </a:r>
            <a:r>
              <a:rPr lang="en-US" sz="1200" dirty="0" smtClean="0"/>
              <a:t>he </a:t>
            </a:r>
            <a:r>
              <a:rPr lang="en-US" sz="1200" dirty="0"/>
              <a:t>liquid flux </a:t>
            </a:r>
            <a:r>
              <a:rPr lang="en-US" sz="1200" dirty="0" smtClean="0"/>
              <a:t>which was used for re-heating a joint (only if necessary) was </a:t>
            </a:r>
            <a:r>
              <a:rPr lang="en-US" sz="1200" dirty="0"/>
              <a:t>was made by “Indium” </a:t>
            </a:r>
            <a:endParaRPr lang="en-US" sz="1200" dirty="0" smtClean="0"/>
          </a:p>
          <a:p>
            <a:pPr lvl="1"/>
            <a:r>
              <a:rPr lang="en-US" sz="1000" dirty="0">
                <a:hlinkClick r:id="rId8"/>
              </a:rPr>
              <a:t>http://www.indium.com/flux-and-epoxy/wave-flux</a:t>
            </a:r>
            <a:r>
              <a:rPr lang="en-US" sz="1000" dirty="0" smtClean="0">
                <a:hlinkClick r:id="rId8"/>
              </a:rPr>
              <a:t>/</a:t>
            </a:r>
            <a:r>
              <a:rPr lang="en-US" sz="1000" dirty="0" smtClean="0"/>
              <a:t>   (???)</a:t>
            </a:r>
            <a:endParaRPr lang="en-US" sz="1000" dirty="0"/>
          </a:p>
          <a:p>
            <a:pPr lvl="1"/>
            <a:r>
              <a:rPr lang="en-US" sz="1200" dirty="0"/>
              <a:t>The liquid flux </a:t>
            </a:r>
            <a:r>
              <a:rPr lang="en-US" sz="1200" dirty="0" smtClean="0"/>
              <a:t>is corrosive </a:t>
            </a:r>
            <a:r>
              <a:rPr lang="en-US" sz="1200" dirty="0"/>
              <a:t>so any residue </a:t>
            </a:r>
            <a:r>
              <a:rPr lang="en-US" sz="1200" dirty="0" smtClean="0"/>
              <a:t>must be removed </a:t>
            </a:r>
            <a:r>
              <a:rPr lang="en-US" sz="1200" dirty="0"/>
              <a:t>immediately.</a:t>
            </a:r>
          </a:p>
          <a:p>
            <a:pPr lvl="1"/>
            <a:r>
              <a:rPr lang="en-US" sz="1200" dirty="0" smtClean="0"/>
              <a:t>Eric </a:t>
            </a:r>
            <a:r>
              <a:rPr lang="en-US" sz="1200" dirty="0"/>
              <a:t>thinks there </a:t>
            </a:r>
            <a:r>
              <a:rPr lang="en-US" sz="1200" dirty="0" smtClean="0"/>
              <a:t>may be </a:t>
            </a:r>
            <a:r>
              <a:rPr lang="en-US" sz="1200" dirty="0"/>
              <a:t>better fluxes, ask </a:t>
            </a:r>
            <a:r>
              <a:rPr lang="en-US" sz="1200" dirty="0" smtClean="0"/>
              <a:t>Leo Greiner or Giacomo Contin for 2015 product choices. </a:t>
            </a:r>
            <a:endParaRPr lang="en-US" sz="1200" dirty="0" smtClean="0"/>
          </a:p>
          <a:p>
            <a:pPr lvl="1"/>
            <a:endParaRPr lang="en-US" sz="800" dirty="0" smtClean="0"/>
          </a:p>
          <a:p>
            <a:r>
              <a:rPr lang="en-US" sz="1200" dirty="0" smtClean="0"/>
              <a:t>Use </a:t>
            </a:r>
            <a:r>
              <a:rPr lang="en-US" sz="1200" dirty="0"/>
              <a:t>Reagent Grade Ethyl alcohol from a glass bottle (not a </a:t>
            </a:r>
            <a:r>
              <a:rPr lang="en-US" sz="1200" dirty="0" smtClean="0"/>
              <a:t>metal can) to clean the solder-pads before soldering and then to clean the solder-pads with wires after soldering.    (Medical Grade </a:t>
            </a:r>
            <a:r>
              <a:rPr lang="en-US" sz="1200" dirty="0" smtClean="0"/>
              <a:t> Alcohol?)</a:t>
            </a:r>
            <a:endParaRPr lang="en-US" sz="1200" dirty="0" smtClean="0"/>
          </a:p>
          <a:p>
            <a:pPr lvl="1"/>
            <a:r>
              <a:rPr lang="en-US" sz="1200" dirty="0" smtClean="0"/>
              <a:t>Use 100</a:t>
            </a:r>
            <a:r>
              <a:rPr lang="en-US" sz="1200" dirty="0"/>
              <a:t>% </a:t>
            </a:r>
            <a:r>
              <a:rPr lang="en-US" sz="1200" dirty="0" smtClean="0"/>
              <a:t>absolute alcohol </a:t>
            </a:r>
            <a:r>
              <a:rPr lang="en-US" sz="1200" dirty="0"/>
              <a:t>without any additives or </a:t>
            </a:r>
            <a:r>
              <a:rPr lang="en-US" sz="1200" dirty="0" smtClean="0"/>
              <a:t>oil or water.  Keep </a:t>
            </a:r>
            <a:r>
              <a:rPr lang="en-US" sz="1200" dirty="0"/>
              <a:t>it stored in a closed bottle because the alcohol is hygroscopic and will absorb water if left </a:t>
            </a:r>
            <a:r>
              <a:rPr lang="en-US" sz="1200" dirty="0" smtClean="0"/>
              <a:t>open to the air.</a:t>
            </a:r>
            <a:endParaRPr lang="en-US" sz="1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9193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Soldering Procedure (circa 1995)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090613"/>
            <a:ext cx="7343775" cy="4243387"/>
          </a:xfrm>
        </p:spPr>
        <p:txBody>
          <a:bodyPr/>
          <a:lstStyle/>
          <a:p>
            <a:r>
              <a:rPr lang="en-US" sz="1200" dirty="0" smtClean="0"/>
              <a:t>Wires </a:t>
            </a:r>
            <a:r>
              <a:rPr lang="en-US" sz="1200" dirty="0"/>
              <a:t>should be glued </a:t>
            </a:r>
            <a:r>
              <a:rPr lang="en-US" sz="1200" dirty="0" smtClean="0"/>
              <a:t>to the wire mount boards and </a:t>
            </a:r>
            <a:r>
              <a:rPr lang="en-US" sz="1200" dirty="0"/>
              <a:t>epoxy allowed to cure for </a:t>
            </a:r>
            <a:r>
              <a:rPr lang="en-US" sz="1200" dirty="0" smtClean="0"/>
              <a:t>about 48 hours.   </a:t>
            </a:r>
          </a:p>
          <a:p>
            <a:pPr lvl="1"/>
            <a:r>
              <a:rPr lang="en-US" sz="1000" dirty="0" smtClean="0"/>
              <a:t>Check wire tension.  It should </a:t>
            </a:r>
            <a:r>
              <a:rPr lang="en-US" sz="1000" dirty="0"/>
              <a:t>be </a:t>
            </a:r>
            <a:r>
              <a:rPr lang="en-US" sz="1000" dirty="0" smtClean="0"/>
              <a:t>	~50 grams for each </a:t>
            </a:r>
            <a:r>
              <a:rPr lang="en-US" sz="1000" dirty="0"/>
              <a:t>wire. </a:t>
            </a:r>
            <a:endParaRPr lang="en-US" sz="1000" dirty="0" smtClean="0"/>
          </a:p>
          <a:p>
            <a:pPr lvl="1"/>
            <a:endParaRPr lang="en-US" sz="800" dirty="0" smtClean="0"/>
          </a:p>
          <a:p>
            <a:r>
              <a:rPr lang="en-US" sz="1200" dirty="0" smtClean="0"/>
              <a:t>After the epoxy has cured, carefully </a:t>
            </a:r>
            <a:r>
              <a:rPr lang="en-US" sz="1200" dirty="0"/>
              <a:t>cut </a:t>
            </a:r>
            <a:r>
              <a:rPr lang="en-US" sz="1200" dirty="0" smtClean="0"/>
              <a:t>wires from the frame (or from the 50 g weight if </a:t>
            </a:r>
            <a:r>
              <a:rPr lang="en-US" sz="1200" dirty="0" smtClean="0"/>
              <a:t>repairing </a:t>
            </a:r>
            <a:r>
              <a:rPr lang="en-US" sz="1200" dirty="0" smtClean="0"/>
              <a:t>a single wire).  Use small </a:t>
            </a:r>
            <a:r>
              <a:rPr lang="en-US" sz="1200" dirty="0"/>
              <a:t>scissors  </a:t>
            </a:r>
            <a:r>
              <a:rPr lang="en-US" sz="1200" dirty="0" smtClean="0"/>
              <a:t>and leave </a:t>
            </a:r>
            <a:r>
              <a:rPr lang="en-US" sz="1200" dirty="0"/>
              <a:t>~ 2-3 </a:t>
            </a:r>
            <a:r>
              <a:rPr lang="en-US" sz="1200" dirty="0" smtClean="0"/>
              <a:t>cm (</a:t>
            </a:r>
            <a:r>
              <a:rPr lang="en-US" sz="1200" dirty="0"/>
              <a:t>1”) </a:t>
            </a:r>
            <a:r>
              <a:rPr lang="en-US" sz="1200" dirty="0" smtClean="0"/>
              <a:t>of loose wire. </a:t>
            </a:r>
          </a:p>
          <a:p>
            <a:pPr lvl="1"/>
            <a:r>
              <a:rPr lang="en-US" sz="1000" dirty="0" smtClean="0"/>
              <a:t>Don’t </a:t>
            </a:r>
            <a:r>
              <a:rPr lang="en-US" sz="1000" dirty="0"/>
              <a:t>cut the wires free from the frame until the epoxy has cured</a:t>
            </a:r>
            <a:r>
              <a:rPr lang="en-US" sz="1000" dirty="0" smtClean="0"/>
              <a:t>.</a:t>
            </a:r>
            <a:r>
              <a:rPr lang="en-US" sz="1000" dirty="0"/>
              <a:t> </a:t>
            </a:r>
            <a:endParaRPr lang="en-US" sz="1000" dirty="0" smtClean="0"/>
          </a:p>
          <a:p>
            <a:pPr lvl="1"/>
            <a:endParaRPr lang="en-US" sz="800" dirty="0"/>
          </a:p>
          <a:p>
            <a:r>
              <a:rPr lang="en-US" sz="1200" dirty="0" smtClean="0"/>
              <a:t>Apply a small amount of solder to the gold plated solder pads on the PC board (no wire)</a:t>
            </a:r>
          </a:p>
          <a:p>
            <a:pPr lvl="1"/>
            <a:r>
              <a:rPr lang="en-US" sz="1000" dirty="0" smtClean="0"/>
              <a:t>Solder pads should </a:t>
            </a:r>
            <a:r>
              <a:rPr lang="en-US" sz="1000" dirty="0"/>
              <a:t>be cleaned </a:t>
            </a:r>
            <a:r>
              <a:rPr lang="en-US" sz="1000" dirty="0" smtClean="0"/>
              <a:t>with </a:t>
            </a:r>
            <a:r>
              <a:rPr lang="en-US" sz="1000" dirty="0"/>
              <a:t>ethyl alcohol, </a:t>
            </a:r>
            <a:r>
              <a:rPr lang="en-US" sz="1000" dirty="0" smtClean="0"/>
              <a:t>first</a:t>
            </a:r>
            <a:r>
              <a:rPr lang="en-US" sz="1000" dirty="0" smtClean="0"/>
              <a:t>.</a:t>
            </a:r>
          </a:p>
          <a:p>
            <a:pPr lvl="1"/>
            <a:endParaRPr lang="en-US" sz="800" dirty="0"/>
          </a:p>
          <a:p>
            <a:r>
              <a:rPr lang="en-US" sz="1200" dirty="0" smtClean="0"/>
              <a:t>Re-melt the solder on the pad and submerge the wire in the liquid solder</a:t>
            </a:r>
          </a:p>
          <a:p>
            <a:pPr lvl="1"/>
            <a:r>
              <a:rPr lang="en-US" sz="1000" dirty="0" smtClean="0"/>
              <a:t>Use tape to hold the wire in place over the solder pad. (Or use </a:t>
            </a:r>
            <a:r>
              <a:rPr lang="en-US" sz="1000" dirty="0"/>
              <a:t>a </a:t>
            </a:r>
            <a:r>
              <a:rPr lang="en-US" sz="1000" dirty="0" smtClean="0"/>
              <a:t>pair of tweezers when repairing a single wire.)  Use a wooden stick from a cotton swab to hold the wire down while re-melting the solder.   Work quickly to preserve the Gold plating on the Tungsten wire.  </a:t>
            </a:r>
            <a:r>
              <a:rPr lang="en-US" sz="1000" dirty="0"/>
              <a:t>A</a:t>
            </a:r>
            <a:r>
              <a:rPr lang="en-US" sz="1000" dirty="0" smtClean="0"/>
              <a:t>pply the hot </a:t>
            </a:r>
            <a:r>
              <a:rPr lang="en-US" sz="1000" dirty="0"/>
              <a:t>iron to </a:t>
            </a:r>
            <a:r>
              <a:rPr lang="en-US" sz="1000" dirty="0" smtClean="0"/>
              <a:t>the solder for no </a:t>
            </a:r>
            <a:r>
              <a:rPr lang="en-US" sz="1000" dirty="0"/>
              <a:t>more that 3- 4 seconds </a:t>
            </a:r>
            <a:r>
              <a:rPr lang="en-US" sz="1000" dirty="0" smtClean="0"/>
              <a:t>while simultaneously pushing down on the anode </a:t>
            </a:r>
            <a:r>
              <a:rPr lang="en-US" sz="1000" dirty="0"/>
              <a:t>wire </a:t>
            </a:r>
            <a:r>
              <a:rPr lang="en-US" sz="1000" dirty="0" smtClean="0"/>
              <a:t>so it sinks into the liquid </a:t>
            </a:r>
            <a:r>
              <a:rPr lang="en-US" sz="1000" dirty="0"/>
              <a:t>solder. Remove </a:t>
            </a:r>
            <a:r>
              <a:rPr lang="en-US" sz="1000" dirty="0" smtClean="0"/>
              <a:t>the soldering iron </a:t>
            </a:r>
            <a:r>
              <a:rPr lang="en-US" sz="1000" dirty="0"/>
              <a:t>and wait </a:t>
            </a:r>
            <a:r>
              <a:rPr lang="en-US" sz="1000" dirty="0" smtClean="0"/>
              <a:t>until </a:t>
            </a:r>
            <a:r>
              <a:rPr lang="en-US" sz="1000" dirty="0"/>
              <a:t>solder became solid</a:t>
            </a:r>
            <a:r>
              <a:rPr lang="en-US" sz="1000" dirty="0" smtClean="0"/>
              <a:t>.</a:t>
            </a:r>
          </a:p>
          <a:p>
            <a:pPr lvl="1"/>
            <a:endParaRPr lang="en-US" sz="800" dirty="0"/>
          </a:p>
          <a:p>
            <a:r>
              <a:rPr lang="en-US" sz="1200" dirty="0"/>
              <a:t>Check conductivity between </a:t>
            </a:r>
            <a:r>
              <a:rPr lang="en-US" sz="1200" dirty="0" smtClean="0"/>
              <a:t>the wire </a:t>
            </a:r>
            <a:r>
              <a:rPr lang="en-US" sz="1200" dirty="0"/>
              <a:t>and </a:t>
            </a:r>
            <a:r>
              <a:rPr lang="en-US" sz="1200" dirty="0" smtClean="0"/>
              <a:t>the traces </a:t>
            </a:r>
            <a:r>
              <a:rPr lang="en-US" sz="1200" dirty="0"/>
              <a:t>on </a:t>
            </a:r>
            <a:r>
              <a:rPr lang="en-US" sz="1200" dirty="0" smtClean="0"/>
              <a:t>PC board. </a:t>
            </a:r>
            <a:r>
              <a:rPr lang="en-US" sz="1200" dirty="0"/>
              <a:t>Use </a:t>
            </a:r>
            <a:r>
              <a:rPr lang="en-US" sz="1200" dirty="0" smtClean="0"/>
              <a:t>the opposite </a:t>
            </a:r>
            <a:r>
              <a:rPr lang="en-US" sz="1200" dirty="0"/>
              <a:t>side of </a:t>
            </a:r>
            <a:r>
              <a:rPr lang="en-US" sz="1200" dirty="0" smtClean="0"/>
              <a:t>the anode wire, </a:t>
            </a:r>
            <a:r>
              <a:rPr lang="en-US" sz="1200" dirty="0"/>
              <a:t>on </a:t>
            </a:r>
            <a:r>
              <a:rPr lang="en-US" sz="1200" dirty="0" smtClean="0"/>
              <a:t>the far side of the sector as one test point, and use the pin </a:t>
            </a:r>
            <a:r>
              <a:rPr lang="en-US" sz="1200" dirty="0"/>
              <a:t>in </a:t>
            </a:r>
            <a:r>
              <a:rPr lang="en-US" sz="1200" dirty="0" smtClean="0"/>
              <a:t>socket </a:t>
            </a:r>
            <a:r>
              <a:rPr lang="en-US" sz="1200" dirty="0"/>
              <a:t>where ABDB will be </a:t>
            </a:r>
            <a:r>
              <a:rPr lang="en-US" sz="1200" dirty="0" smtClean="0"/>
              <a:t>installed as the other test point</a:t>
            </a:r>
            <a:r>
              <a:rPr lang="en-US" sz="1200" dirty="0" smtClean="0"/>
              <a:t>.</a:t>
            </a:r>
          </a:p>
          <a:p>
            <a:endParaRPr lang="en-US" sz="800" dirty="0"/>
          </a:p>
          <a:p>
            <a:r>
              <a:rPr lang="en-US" sz="1200" dirty="0"/>
              <a:t>If the contact is OK, </a:t>
            </a:r>
            <a:r>
              <a:rPr lang="en-US" sz="1200" dirty="0" smtClean="0"/>
              <a:t>carefully cut and trim the anode wires to the proper length</a:t>
            </a:r>
          </a:p>
          <a:p>
            <a:pPr lvl="1"/>
            <a:r>
              <a:rPr lang="en-US" sz="1000" dirty="0" smtClean="0"/>
              <a:t>Trim carefully. Avoid sharp wire ends that might spark.  Cover with epoxy if necessary</a:t>
            </a:r>
            <a:r>
              <a:rPr lang="en-US" sz="1000" dirty="0" smtClean="0"/>
              <a:t>.</a:t>
            </a:r>
          </a:p>
          <a:p>
            <a:pPr lvl="1"/>
            <a:endParaRPr lang="en-US" sz="800" dirty="0"/>
          </a:p>
          <a:p>
            <a:r>
              <a:rPr lang="en-US" sz="1200" dirty="0"/>
              <a:t>Clean </a:t>
            </a:r>
            <a:r>
              <a:rPr lang="en-US" sz="1200" dirty="0" smtClean="0"/>
              <a:t>solder joints with ethyl </a:t>
            </a:r>
            <a:r>
              <a:rPr lang="en-US" sz="1200" dirty="0"/>
              <a:t>alcohol, apply epoxy to protect soldered </a:t>
            </a:r>
            <a:r>
              <a:rPr lang="en-US" sz="1200" dirty="0" smtClean="0"/>
              <a:t>joint </a:t>
            </a:r>
            <a:r>
              <a:rPr lang="en-US" sz="1200" dirty="0"/>
              <a:t>from oxidation. </a:t>
            </a:r>
          </a:p>
          <a:p>
            <a:pPr marL="0" indent="0">
              <a:buNone/>
            </a:pPr>
            <a:r>
              <a:rPr lang="en-US" sz="1200" dirty="0"/>
              <a:t> </a:t>
            </a:r>
            <a:endParaRPr lang="en-US" sz="800" dirty="0"/>
          </a:p>
          <a:p>
            <a:r>
              <a:rPr lang="en-US" sz="1200" dirty="0"/>
              <a:t>T</a:t>
            </a:r>
            <a:r>
              <a:rPr lang="en-US" sz="1200" dirty="0" smtClean="0"/>
              <a:t>o repair </a:t>
            </a:r>
            <a:r>
              <a:rPr lang="en-US" sz="1200" dirty="0"/>
              <a:t>a </a:t>
            </a:r>
            <a:r>
              <a:rPr lang="en-US" sz="1200" dirty="0" smtClean="0"/>
              <a:t>solder </a:t>
            </a:r>
            <a:r>
              <a:rPr lang="en-US" sz="1200" dirty="0" smtClean="0"/>
              <a:t>joint, </a:t>
            </a:r>
            <a:r>
              <a:rPr lang="en-US" sz="1200" dirty="0" smtClean="0"/>
              <a:t>if the first attempt to solder the wire failed, add </a:t>
            </a:r>
            <a:r>
              <a:rPr lang="en-US" sz="1200" dirty="0"/>
              <a:t>a (tiny) dab of liquid </a:t>
            </a:r>
            <a:r>
              <a:rPr lang="en-US" sz="1200" dirty="0" smtClean="0"/>
              <a:t>flux then </a:t>
            </a:r>
            <a:r>
              <a:rPr lang="en-US" sz="1200" dirty="0" smtClean="0"/>
              <a:t>reheat the solder and wire.  Remove </a:t>
            </a:r>
            <a:r>
              <a:rPr lang="en-US" sz="1200" dirty="0"/>
              <a:t>the heat quickly.</a:t>
            </a:r>
          </a:p>
          <a:p>
            <a:pPr lvl="1"/>
            <a:r>
              <a:rPr lang="en-US" sz="1000" dirty="0" smtClean="0"/>
              <a:t>The </a:t>
            </a:r>
            <a:r>
              <a:rPr lang="en-US" sz="1000" dirty="0"/>
              <a:t>liquid flux </a:t>
            </a:r>
            <a:r>
              <a:rPr lang="en-US" sz="1000" dirty="0" smtClean="0"/>
              <a:t>is </a:t>
            </a:r>
            <a:r>
              <a:rPr lang="en-US" sz="1000" dirty="0" smtClean="0"/>
              <a:t>somewhat </a:t>
            </a:r>
            <a:r>
              <a:rPr lang="en-US" sz="1000" dirty="0"/>
              <a:t>corrosive so any residue </a:t>
            </a:r>
            <a:r>
              <a:rPr lang="en-US" sz="1000" dirty="0" smtClean="0"/>
              <a:t>must </a:t>
            </a:r>
            <a:r>
              <a:rPr lang="en-US" sz="1000" dirty="0"/>
              <a:t>be removed immediately.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7040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0" y="311150"/>
            <a:ext cx="8020050" cy="534988"/>
          </a:xfrm>
        </p:spPr>
        <p:txBody>
          <a:bodyPr/>
          <a:lstStyle/>
          <a:p>
            <a:r>
              <a:rPr lang="en-US" dirty="0" smtClean="0"/>
              <a:t>Inner Sector – showing ABDB </a:t>
            </a:r>
            <a:r>
              <a:rPr lang="en-US" smtClean="0"/>
              <a:t>boards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</a:t>
            </a:r>
            <a:endParaRPr lang="en-US" dirty="0"/>
          </a:p>
        </p:txBody>
      </p:sp>
      <p:pic>
        <p:nvPicPr>
          <p:cNvPr id="1026" name="Picture 2" descr="C:\Users\jhthomas\Desktop\STAR\TPCUpgrade\Photos and Pictures\InnerSectorPhotos\IMG_134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990600"/>
            <a:ext cx="73152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4273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rTemplate">
  <a:themeElements>
    <a:clrScheme name="starmaster 14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E5E000"/>
      </a:accent1>
      <a:accent2>
        <a:srgbClr val="0000CC"/>
      </a:accent2>
      <a:accent3>
        <a:srgbClr val="FFFFFF"/>
      </a:accent3>
      <a:accent4>
        <a:srgbClr val="000000"/>
      </a:accent4>
      <a:accent5>
        <a:srgbClr val="F0EDAA"/>
      </a:accent5>
      <a:accent6>
        <a:srgbClr val="0000B9"/>
      </a:accent6>
      <a:hlink>
        <a:srgbClr val="008000"/>
      </a:hlink>
      <a:folHlink>
        <a:srgbClr val="E5E000"/>
      </a:folHlink>
    </a:clrScheme>
    <a:fontScheme name="starmaster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rgbClr val="618FFD"/>
            </a:solidFill>
            <a:effectLst/>
            <a:latin typeface="Helvetica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rgbClr val="618FFD"/>
            </a:solidFill>
            <a:effectLst/>
            <a:latin typeface="Helvetica" pitchFamily="1" charset="0"/>
          </a:defRPr>
        </a:defPPr>
      </a:lstStyle>
    </a:lnDef>
  </a:objectDefaults>
  <a:extraClrSchemeLst>
    <a:extraClrScheme>
      <a:clrScheme name="star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rmaster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8">
        <a:dk1>
          <a:srgbClr val="000000"/>
        </a:dk1>
        <a:lt1>
          <a:srgbClr val="FFFFFF"/>
        </a:lt1>
        <a:dk2>
          <a:srgbClr val="081D58"/>
        </a:dk2>
        <a:lt2>
          <a:srgbClr val="919191"/>
        </a:lt2>
        <a:accent1>
          <a:srgbClr val="FC0128"/>
        </a:accent1>
        <a:accent2>
          <a:srgbClr val="063DE8"/>
        </a:accent2>
        <a:accent3>
          <a:srgbClr val="FFFFFF"/>
        </a:accent3>
        <a:accent4>
          <a:srgbClr val="000000"/>
        </a:accent4>
        <a:accent5>
          <a:srgbClr val="FDAAAC"/>
        </a:accent5>
        <a:accent6>
          <a:srgbClr val="0536D2"/>
        </a:accent6>
        <a:hlink>
          <a:srgbClr val="009900"/>
        </a:hlink>
        <a:folHlink>
          <a:srgbClr val="EAEC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9">
        <a:dk1>
          <a:srgbClr val="000000"/>
        </a:dk1>
        <a:lt1>
          <a:srgbClr val="FFFFFF"/>
        </a:lt1>
        <a:dk2>
          <a:srgbClr val="081D58"/>
        </a:dk2>
        <a:lt2>
          <a:srgbClr val="919191"/>
        </a:lt2>
        <a:accent1>
          <a:srgbClr val="EEE800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5F2AA"/>
        </a:accent5>
        <a:accent6>
          <a:srgbClr val="000000"/>
        </a:accent6>
        <a:hlink>
          <a:srgbClr val="009900"/>
        </a:hlink>
        <a:folHlink>
          <a:srgbClr val="EAEC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10">
        <a:dk1>
          <a:srgbClr val="000000"/>
        </a:dk1>
        <a:lt1>
          <a:srgbClr val="FFFFFF"/>
        </a:lt1>
        <a:dk2>
          <a:srgbClr val="000000"/>
        </a:dk2>
        <a:lt2>
          <a:srgbClr val="919191"/>
        </a:lt2>
        <a:accent1>
          <a:srgbClr val="EEE800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5F2AA"/>
        </a:accent5>
        <a:accent6>
          <a:srgbClr val="000000"/>
        </a:accent6>
        <a:hlink>
          <a:srgbClr val="009900"/>
        </a:hlink>
        <a:folHlink>
          <a:srgbClr val="EAEC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11">
        <a:dk1>
          <a:srgbClr val="000000"/>
        </a:dk1>
        <a:lt1>
          <a:srgbClr val="FFFFFF"/>
        </a:lt1>
        <a:dk2>
          <a:srgbClr val="000000"/>
        </a:dk2>
        <a:lt2>
          <a:srgbClr val="919191"/>
        </a:lt2>
        <a:accent1>
          <a:srgbClr val="EEE800"/>
        </a:accent1>
        <a:accent2>
          <a:srgbClr val="0000CC"/>
        </a:accent2>
        <a:accent3>
          <a:srgbClr val="FFFFFF"/>
        </a:accent3>
        <a:accent4>
          <a:srgbClr val="000000"/>
        </a:accent4>
        <a:accent5>
          <a:srgbClr val="F5F2AA"/>
        </a:accent5>
        <a:accent6>
          <a:srgbClr val="0000B9"/>
        </a:accent6>
        <a:hlink>
          <a:srgbClr val="009900"/>
        </a:hlink>
        <a:folHlink>
          <a:srgbClr val="D63CE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12">
        <a:dk1>
          <a:srgbClr val="000000"/>
        </a:dk1>
        <a:lt1>
          <a:srgbClr val="FFFFFF"/>
        </a:lt1>
        <a:dk2>
          <a:srgbClr val="000000"/>
        </a:dk2>
        <a:lt2>
          <a:srgbClr val="919191"/>
        </a:lt2>
        <a:accent1>
          <a:srgbClr val="EEE800"/>
        </a:accent1>
        <a:accent2>
          <a:srgbClr val="0000CC"/>
        </a:accent2>
        <a:accent3>
          <a:srgbClr val="FFFFFF"/>
        </a:accent3>
        <a:accent4>
          <a:srgbClr val="000000"/>
        </a:accent4>
        <a:accent5>
          <a:srgbClr val="F5F2AA"/>
        </a:accent5>
        <a:accent6>
          <a:srgbClr val="0000B9"/>
        </a:accent6>
        <a:hlink>
          <a:srgbClr val="009900"/>
        </a:hlink>
        <a:folHlink>
          <a:srgbClr val="E5E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13">
        <a:dk1>
          <a:srgbClr val="000000"/>
        </a:dk1>
        <a:lt1>
          <a:srgbClr val="FFFFFF"/>
        </a:lt1>
        <a:dk2>
          <a:srgbClr val="000000"/>
        </a:dk2>
        <a:lt2>
          <a:srgbClr val="919191"/>
        </a:lt2>
        <a:accent1>
          <a:srgbClr val="E5E000"/>
        </a:accent1>
        <a:accent2>
          <a:srgbClr val="0000CC"/>
        </a:accent2>
        <a:accent3>
          <a:srgbClr val="FFFFFF"/>
        </a:accent3>
        <a:accent4>
          <a:srgbClr val="000000"/>
        </a:accent4>
        <a:accent5>
          <a:srgbClr val="F0EDAA"/>
        </a:accent5>
        <a:accent6>
          <a:srgbClr val="0000B9"/>
        </a:accent6>
        <a:hlink>
          <a:srgbClr val="009900"/>
        </a:hlink>
        <a:folHlink>
          <a:srgbClr val="E5E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14">
        <a:dk1>
          <a:srgbClr val="000000"/>
        </a:dk1>
        <a:lt1>
          <a:srgbClr val="FFFFFF"/>
        </a:lt1>
        <a:dk2>
          <a:srgbClr val="000000"/>
        </a:dk2>
        <a:lt2>
          <a:srgbClr val="919191"/>
        </a:lt2>
        <a:accent1>
          <a:srgbClr val="E5E000"/>
        </a:accent1>
        <a:accent2>
          <a:srgbClr val="0000CC"/>
        </a:accent2>
        <a:accent3>
          <a:srgbClr val="FFFFFF"/>
        </a:accent3>
        <a:accent4>
          <a:srgbClr val="000000"/>
        </a:accent4>
        <a:accent5>
          <a:srgbClr val="F0EDAA"/>
        </a:accent5>
        <a:accent6>
          <a:srgbClr val="0000B9"/>
        </a:accent6>
        <a:hlink>
          <a:srgbClr val="008000"/>
        </a:hlink>
        <a:folHlink>
          <a:srgbClr val="E5E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StarTemplate</Template>
  <TotalTime>1387</TotalTime>
  <Words>299</Words>
  <Application>Microsoft Office PowerPoint</Application>
  <PresentationFormat>On-screen Show (4:3)</PresentationFormat>
  <Paragraphs>55</Paragraphs>
  <Slides>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StarTemplate</vt:lpstr>
      <vt:lpstr>iTPC Soldering Notes</vt:lpstr>
      <vt:lpstr>Materials (Circa 1995)</vt:lpstr>
      <vt:lpstr>Soldering Procedure (circa 1995)</vt:lpstr>
      <vt:lpstr>Inner Sector – showing ABDB boards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Pad Plane Design Proposal &amp; Specifications  Jim Thomas, John Hammond, Bob Scheetz,  Jon Wirth, etc., etc., and a cast of thousands  May 1st,  2015</dc:title>
  <dc:creator>jhthomas</dc:creator>
  <cp:lastModifiedBy>jhthomas</cp:lastModifiedBy>
  <cp:revision>116</cp:revision>
  <cp:lastPrinted>2015-09-21T22:30:10Z</cp:lastPrinted>
  <dcterms:created xsi:type="dcterms:W3CDTF">2015-05-14T19:19:04Z</dcterms:created>
  <dcterms:modified xsi:type="dcterms:W3CDTF">2015-11-02T16:46:45Z</dcterms:modified>
</cp:coreProperties>
</file>