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6"/>
  </p:notesMasterIdLst>
  <p:handoutMasterIdLst>
    <p:handoutMasterId r:id="rId7"/>
  </p:handoutMasterIdLst>
  <p:sldIdLst>
    <p:sldId id="256" r:id="rId2"/>
    <p:sldId id="259" r:id="rId3"/>
    <p:sldId id="260" r:id="rId4"/>
    <p:sldId id="264" r:id="rId5"/>
  </p:sldIdLst>
  <p:sldSz cx="9144000" cy="6858000" type="screen4x3"/>
  <p:notesSz cx="6934200" cy="9080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00"/>
    <a:srgbClr val="0000B9"/>
    <a:srgbClr val="FFFF66"/>
    <a:srgbClr val="FFFF99"/>
    <a:srgbClr val="B0AC00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32" autoAdjust="0"/>
    <p:restoredTop sz="94345" autoAdjust="0"/>
  </p:normalViewPr>
  <p:slideViewPr>
    <p:cSldViewPr>
      <p:cViewPr varScale="1">
        <p:scale>
          <a:sx n="99" d="100"/>
          <a:sy n="99" d="100"/>
        </p:scale>
        <p:origin x="-912" y="-90"/>
      </p:cViewPr>
      <p:guideLst>
        <p:guide orient="horz" pos="3168"/>
        <p:guide pos="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>
      <p:cViewPr>
        <p:scale>
          <a:sx n="150" d="100"/>
          <a:sy n="150" d="100"/>
        </p:scale>
        <p:origin x="-90" y="4218"/>
      </p:cViewPr>
      <p:guideLst>
        <p:guide orient="horz" pos="28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E3C2F92E-9B87-4345-91BB-6F58B1D05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205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13238"/>
            <a:ext cx="50863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2E0740B-197D-4309-8A9C-E8C2EADA0D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056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477442-6927-4FDB-A690-FB2653E5ED3F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3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27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524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639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8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3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02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60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949227F-A08E-4F5A-937A-9863CE2C59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34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Picture1 copy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8" y="247650"/>
            <a:ext cx="6826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858000" y="6550025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>
            <a:lvl1pPr marL="339725" indent="-339725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20000"/>
              </a:spcBef>
            </a:pPr>
            <a:fld id="{4537DEA8-5B1F-404E-A17F-212C82C33655}" type="slidenum">
              <a:rPr lang="en-US" altLang="en-US" sz="800">
                <a:solidFill>
                  <a:schemeClr val="tx1"/>
                </a:solidFill>
              </a:rPr>
              <a:pPr algn="r">
                <a:lnSpc>
                  <a:spcPct val="80000"/>
                </a:lnSpc>
                <a:spcBef>
                  <a:spcPct val="20000"/>
                </a:spcBef>
              </a:pPr>
              <a:t>‹#›</a:t>
            </a:fld>
            <a:endParaRPr lang="en-US" altLang="en-US" sz="800">
              <a:solidFill>
                <a:schemeClr val="tx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311150"/>
            <a:ext cx="7070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1" charset="0"/>
              <a:cs typeface="+mn-cs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17500" y="6551613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</a:rPr>
              <a:t>Jim Thomas - LBL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rgbClr val="0033CC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95400" y="4267200"/>
            <a:ext cx="650702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New </a:t>
            </a:r>
            <a:r>
              <a:rPr lang="en-US" sz="2800" dirty="0" err="1" smtClean="0"/>
              <a:t>PadPlane</a:t>
            </a:r>
            <a:r>
              <a:rPr lang="en-US" sz="2800" dirty="0" smtClean="0"/>
              <a:t> Connector Locations for the FEE electronics cards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600" dirty="0" smtClean="0">
                <a:solidFill>
                  <a:schemeClr val="accent2"/>
                </a:solidFill>
              </a:rPr>
              <a:t>Note that the August 14</a:t>
            </a:r>
            <a:r>
              <a:rPr lang="en-US" sz="1600" baseline="30000" dirty="0" smtClean="0">
                <a:solidFill>
                  <a:schemeClr val="accent2"/>
                </a:solidFill>
              </a:rPr>
              <a:t>th</a:t>
            </a:r>
            <a:r>
              <a:rPr lang="en-US" sz="1600" dirty="0" smtClean="0">
                <a:solidFill>
                  <a:schemeClr val="accent2"/>
                </a:solidFill>
              </a:rPr>
              <a:t> version is obsolete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>
                <a:solidFill>
                  <a:schemeClr val="accent2"/>
                </a:solidFill>
              </a:rPr>
              <a:t/>
            </a:r>
            <a:br>
              <a:rPr lang="en-US" sz="2000" dirty="0" smtClean="0">
                <a:solidFill>
                  <a:schemeClr val="accent2"/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October 15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,  </a:t>
            </a:r>
            <a:r>
              <a:rPr lang="en-US" sz="2000" dirty="0" smtClean="0"/>
              <a:t>2015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000" baseline="300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225" y="1547813"/>
            <a:ext cx="7067550" cy="4243387"/>
          </a:xfrm>
        </p:spPr>
        <p:txBody>
          <a:bodyPr/>
          <a:lstStyle/>
          <a:p>
            <a:r>
              <a:rPr lang="en-US" dirty="0" smtClean="0"/>
              <a:t>John Hammond and Bob Scheetz have </a:t>
            </a:r>
            <a:r>
              <a:rPr lang="en-US" dirty="0" smtClean="0"/>
              <a:t>(nearly) finished </a:t>
            </a:r>
            <a:r>
              <a:rPr lang="en-US" dirty="0" smtClean="0"/>
              <a:t>laying out the new padplane</a:t>
            </a:r>
          </a:p>
          <a:p>
            <a:pPr lvl="1"/>
            <a:r>
              <a:rPr lang="en-US" dirty="0" smtClean="0"/>
              <a:t>Many thanks!!</a:t>
            </a:r>
          </a:p>
          <a:p>
            <a:endParaRPr lang="en-US" dirty="0" smtClean="0"/>
          </a:p>
          <a:p>
            <a:r>
              <a:rPr lang="en-US" dirty="0" smtClean="0"/>
              <a:t>Connector locations for the FEE cards are shifted, slightly, </a:t>
            </a:r>
            <a:r>
              <a:rPr lang="en-US" dirty="0" smtClean="0"/>
              <a:t>compared </a:t>
            </a:r>
            <a:r>
              <a:rPr lang="en-US" dirty="0" smtClean="0"/>
              <a:t>to the previous (circa 1995) locations</a:t>
            </a:r>
          </a:p>
          <a:p>
            <a:endParaRPr lang="en-US" dirty="0" smtClean="0"/>
          </a:p>
          <a:p>
            <a:r>
              <a:rPr lang="en-US" dirty="0" smtClean="0"/>
              <a:t>Change</a:t>
            </a:r>
            <a:endParaRPr lang="en-US" dirty="0" smtClean="0"/>
          </a:p>
          <a:p>
            <a:pPr lvl="1"/>
            <a:r>
              <a:rPr lang="en-US" dirty="0" smtClean="0"/>
              <a:t>Connector </a:t>
            </a:r>
            <a:r>
              <a:rPr lang="en-US" dirty="0" smtClean="0"/>
              <a:t>locations remain the same in one dimension, but in the other dimension they </a:t>
            </a:r>
            <a:r>
              <a:rPr lang="en-US" u="sng" dirty="0" smtClean="0"/>
              <a:t>all</a:t>
            </a:r>
            <a:r>
              <a:rPr lang="en-US" dirty="0" smtClean="0"/>
              <a:t> move down by 0.221” </a:t>
            </a:r>
          </a:p>
          <a:p>
            <a:pPr lvl="2"/>
            <a:r>
              <a:rPr lang="en-US" dirty="0" smtClean="0"/>
              <a:t>“Down” means toward the narrow end of sector </a:t>
            </a:r>
          </a:p>
        </p:txBody>
      </p:sp>
    </p:spTree>
    <p:extLst>
      <p:ext uri="{BB962C8B-B14F-4D97-AF65-F5344CB8AC3E}">
        <p14:creationId xmlns:p14="http://schemas.microsoft.com/office/powerpoint/2010/main" val="6860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Compared to New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0599" y="2133600"/>
            <a:ext cx="3962401" cy="3568700"/>
          </a:xfrm>
        </p:spPr>
        <p:txBody>
          <a:bodyPr/>
          <a:lstStyle/>
          <a:p>
            <a:r>
              <a:rPr lang="en-US" dirty="0" smtClean="0"/>
              <a:t>55 Slots, same number of slots as before</a:t>
            </a:r>
          </a:p>
          <a:p>
            <a:r>
              <a:rPr lang="en-US" dirty="0" smtClean="0"/>
              <a:t>For all 55 slots, Horizontal distance from centerline remains the same</a:t>
            </a:r>
          </a:p>
          <a:p>
            <a:r>
              <a:rPr lang="en-US" dirty="0" smtClean="0"/>
              <a:t>For all 55 slots, move center of slots down by 0.221”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91"/>
          <a:stretch/>
        </p:blipFill>
        <p:spPr bwMode="auto">
          <a:xfrm>
            <a:off x="762000" y="1066800"/>
            <a:ext cx="3689162" cy="5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3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Slot Detail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765300"/>
            <a:ext cx="3387750" cy="1282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 smtClean="0">
                <a:solidFill>
                  <a:schemeClr val="accent2"/>
                </a:solidFill>
              </a:rPr>
              <a:t>Slot </a:t>
            </a:r>
            <a:r>
              <a:rPr lang="en-US" sz="1600" dirty="0">
                <a:solidFill>
                  <a:schemeClr val="accent2"/>
                </a:solidFill>
              </a:rPr>
              <a:t>D</a:t>
            </a:r>
            <a:r>
              <a:rPr lang="en-US" sz="1600" dirty="0" smtClean="0">
                <a:solidFill>
                  <a:schemeClr val="accent2"/>
                </a:solidFill>
              </a:rPr>
              <a:t>etail from 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accent2"/>
                </a:solidFill>
              </a:rPr>
              <a:t>LBL Drawing 24A368D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accent2"/>
                </a:solidFill>
              </a:rPr>
              <a:t>(circa 1995)</a:t>
            </a:r>
            <a:endParaRPr lang="en-US" sz="1600" dirty="0">
              <a:solidFill>
                <a:schemeClr val="accent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" t="19180" r="2407" b="3299"/>
          <a:stretch/>
        </p:blipFill>
        <p:spPr bwMode="auto">
          <a:xfrm>
            <a:off x="3294353" y="1015809"/>
            <a:ext cx="52887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6200" y="5257800"/>
            <a:ext cx="338775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>
            <a:lvl1pPr marL="282575" indent="-28257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77863" indent="-22542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2pPr>
            <a:lvl3pPr marL="1127125" indent="-22542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600" b="1">
                <a:solidFill>
                  <a:schemeClr val="hlink"/>
                </a:solidFill>
                <a:latin typeface="Arial" pitchFamily="34" charset="0"/>
                <a:cs typeface="Arial" pitchFamily="34" charset="0"/>
              </a:defRPr>
            </a:lvl3pPr>
            <a:lvl4pPr marL="1522413" indent="-169863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Font typeface="Helvetica" panose="020B0604020202020204" pitchFamily="34" charset="0"/>
              <a:buChar char="–"/>
              <a:defRPr sz="1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74850" indent="-169863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Arial" pitchFamily="34" charset="0"/>
                <a:cs typeface="Arial" pitchFamily="34" charset="0"/>
              </a:defRPr>
            </a:lvl5pPr>
            <a:lvl6pPr marL="24320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6pPr>
            <a:lvl7pPr marL="28892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7pPr>
            <a:lvl8pPr marL="33464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8pPr>
            <a:lvl9pPr marL="38036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1600" kern="0" dirty="0" smtClean="0">
                <a:solidFill>
                  <a:schemeClr val="accent2"/>
                </a:solidFill>
              </a:rPr>
              <a:t>New Slot Detail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3058046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The connectors for the new electronics cards fit in </a:t>
            </a:r>
            <a:r>
              <a:rPr lang="en-US" sz="1200" dirty="0" smtClean="0">
                <a:solidFill>
                  <a:schemeClr val="tx1"/>
                </a:solidFill>
              </a:rPr>
              <a:t>these </a:t>
            </a:r>
            <a:r>
              <a:rPr lang="en-US" sz="1200" dirty="0" smtClean="0">
                <a:solidFill>
                  <a:schemeClr val="tx1"/>
                </a:solidFill>
              </a:rPr>
              <a:t>slots.  The old </a:t>
            </a:r>
            <a:r>
              <a:rPr lang="en-US" sz="1200" dirty="0" smtClean="0">
                <a:solidFill>
                  <a:schemeClr val="tx1"/>
                </a:solidFill>
              </a:rPr>
              <a:t>cards had </a:t>
            </a:r>
            <a:r>
              <a:rPr lang="en-US" sz="1200" dirty="0" smtClean="0">
                <a:solidFill>
                  <a:schemeClr val="tx1"/>
                </a:solidFill>
              </a:rPr>
              <a:t>a right angle connector while the new cards will use a card-edge </a:t>
            </a:r>
            <a:r>
              <a:rPr lang="en-US" sz="1200" dirty="0" smtClean="0">
                <a:solidFill>
                  <a:schemeClr val="tx1"/>
                </a:solidFill>
              </a:rPr>
              <a:t>connector.  The different style connector means the centerline for the slots must be </a:t>
            </a:r>
            <a:r>
              <a:rPr lang="en-US" sz="1200" dirty="0" smtClean="0">
                <a:solidFill>
                  <a:schemeClr val="tx1"/>
                </a:solidFill>
              </a:rPr>
              <a:t>shifted down slightly.</a:t>
            </a:r>
            <a:endParaRPr lang="en-US" sz="1200" dirty="0"/>
          </a:p>
        </p:txBody>
      </p:sp>
      <p:grpSp>
        <p:nvGrpSpPr>
          <p:cNvPr id="7" name="Group 6"/>
          <p:cNvGrpSpPr/>
          <p:nvPr/>
        </p:nvGrpSpPr>
        <p:grpSpPr>
          <a:xfrm>
            <a:off x="3897630" y="3520440"/>
            <a:ext cx="4789170" cy="3017520"/>
            <a:chOff x="3897630" y="3520440"/>
            <a:chExt cx="4789170" cy="301752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97630" y="3520440"/>
              <a:ext cx="4789170" cy="301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5105028" y="4200998"/>
              <a:ext cx="1041232" cy="430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2.625”</a:t>
              </a:r>
            </a:p>
            <a:p>
              <a:pPr algn="ctr"/>
              <a:r>
                <a:rPr lang="en-US" sz="1100" dirty="0" smtClean="0"/>
                <a:t>[66.68 mm]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9488686"/>
      </p:ext>
    </p:extLst>
  </p:cSld>
  <p:clrMapOvr>
    <a:masterClrMapping/>
  </p:clrMapOvr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729</TotalTime>
  <Words>189</Words>
  <Application>Microsoft Office PowerPoint</Application>
  <PresentationFormat>On-screen Show (4:3)</PresentationFormat>
  <Paragraphs>26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StarTemplate</vt:lpstr>
      <vt:lpstr>New PadPlane Connector Locations for the FEE electronics cards  Note that the August 14th version is obsolete    October 15th,  2015         </vt:lpstr>
      <vt:lpstr>News </vt:lpstr>
      <vt:lpstr>Old Compared to New</vt:lpstr>
      <vt:lpstr>Slot Detail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Pad Plane Design Proposal &amp; Specifications  Jim Thomas, John Hammond, Bob Scheetz,  Jon Wirth, etc., etc., and a cast of thousands  May 1st,  2015</dc:title>
  <dc:creator>jhthomas</dc:creator>
  <cp:lastModifiedBy>jhthomas</cp:lastModifiedBy>
  <cp:revision>60</cp:revision>
  <dcterms:created xsi:type="dcterms:W3CDTF">2015-05-14T19:19:04Z</dcterms:created>
  <dcterms:modified xsi:type="dcterms:W3CDTF">2015-10-14T21:28:28Z</dcterms:modified>
</cp:coreProperties>
</file>