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0" r:id="rId1"/>
  </p:sldMasterIdLst>
  <p:notesMasterIdLst>
    <p:notesMasterId r:id="rId6"/>
  </p:notesMasterIdLst>
  <p:handoutMasterIdLst>
    <p:handoutMasterId r:id="rId7"/>
  </p:handoutMasterIdLst>
  <p:sldIdLst>
    <p:sldId id="336" r:id="rId2"/>
    <p:sldId id="337" r:id="rId3"/>
    <p:sldId id="339" r:id="rId4"/>
    <p:sldId id="338" r:id="rId5"/>
  </p:sldIdLst>
  <p:sldSz cx="9144000" cy="6858000" type="screen4x3"/>
  <p:notesSz cx="7315200" cy="9601200"/>
  <p:embeddedFontLst>
    <p:embeddedFont>
      <p:font typeface="Helvetica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5pPr>
    <a:lvl6pPr marL="2286000" algn="l" defTabSz="914400" rtl="0" eaLnBrk="1" latinLnBrk="0" hangingPunct="1"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6pPr>
    <a:lvl7pPr marL="2743200" algn="l" defTabSz="914400" rtl="0" eaLnBrk="1" latinLnBrk="0" hangingPunct="1"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7pPr>
    <a:lvl8pPr marL="3200400" algn="l" defTabSz="914400" rtl="0" eaLnBrk="1" latinLnBrk="0" hangingPunct="1"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8pPr>
    <a:lvl9pPr marL="3657600" algn="l" defTabSz="914400" rtl="0" eaLnBrk="1" latinLnBrk="0" hangingPunct="1">
      <a:defRPr sz="1600" b="1" kern="1200">
        <a:solidFill>
          <a:srgbClr val="618FFD"/>
        </a:solidFill>
        <a:latin typeface="Helvetica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8000"/>
    <a:srgbClr val="FFFEC7"/>
    <a:srgbClr val="FFFD8F"/>
    <a:srgbClr val="E5E000"/>
    <a:srgbClr val="EEE800"/>
    <a:srgbClr val="FFF905"/>
    <a:srgbClr val="000068"/>
    <a:srgbClr val="0000FE"/>
    <a:srgbClr val="0901A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4364" autoAdjust="0"/>
    <p:restoredTop sz="92000" autoAdjust="0"/>
  </p:normalViewPr>
  <p:slideViewPr>
    <p:cSldViewPr showGuides="1">
      <p:cViewPr varScale="1">
        <p:scale>
          <a:sx n="101" d="100"/>
          <a:sy n="101" d="100"/>
        </p:scale>
        <p:origin x="-1038" y="-90"/>
      </p:cViewPr>
      <p:guideLst>
        <p:guide orient="horz" pos="624"/>
        <p:guide pos="3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150" d="100"/>
          <a:sy n="150" d="100"/>
        </p:scale>
        <p:origin x="-378" y="324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41EADADA-E91B-475B-9BA6-82D5198760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8" tIns="48294" rIns="96588" bIns="482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1FF75DE-4B67-4EEF-9DBA-D0219305BD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225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8913"/>
            <a:ext cx="3457575" cy="4243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8225" y="1458913"/>
            <a:ext cx="7067550" cy="4243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77204" y="311150"/>
            <a:ext cx="7070725" cy="534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85005" name="Line 13"/>
          <p:cNvSpPr>
            <a:spLocks noChangeShapeType="1"/>
          </p:cNvSpPr>
          <p:nvPr/>
        </p:nvSpPr>
        <p:spPr bwMode="auto">
          <a:xfrm>
            <a:off x="381000" y="768350"/>
            <a:ext cx="8382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latin typeface="Helvetica" pitchFamily="1" charset="0"/>
              <a:cs typeface="+mn-cs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3505200" y="6511925"/>
            <a:ext cx="2574925" cy="273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2682" tIns="25642" rIns="62682" bIns="25642">
            <a:spAutoFit/>
          </a:bodyPr>
          <a:lstStyle/>
          <a:p>
            <a:pPr marL="339725" indent="-339725" defTabSz="9017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800" dirty="0">
                <a:solidFill>
                  <a:schemeClr val="tx1"/>
                </a:solidFill>
                <a:latin typeface="Arial" pitchFamily="34" charset="0"/>
              </a:rPr>
              <a:t>Jim Thomas                                                 Page  </a:t>
            </a:r>
            <a:fld id="{CE194B7D-D81D-49B1-AF93-9834940DC38B}" type="slidenum">
              <a:rPr lang="en-US" sz="800">
                <a:solidFill>
                  <a:schemeClr val="tx1"/>
                </a:solidFill>
                <a:latin typeface="Helvetica" pitchFamily="1" charset="0"/>
              </a:rPr>
              <a:pPr marL="339725" indent="-339725" defTabSz="901700" ea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t>‹#›</a:t>
            </a:fld>
            <a:endParaRPr lang="en-US" sz="800" dirty="0">
              <a:solidFill>
                <a:schemeClr val="tx1"/>
              </a:solidFill>
              <a:latin typeface="Helvetica" pitchFamily="1" charset="0"/>
            </a:endParaRPr>
          </a:p>
          <a:p>
            <a:pPr marL="339725" indent="-339725" defTabSz="9017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sz="800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7174" name="Picture 8" descr="LogoALICE-DEF"/>
          <p:cNvPicPr>
            <a:picLocks noChangeAspect="1" noChangeArrowheads="1"/>
          </p:cNvPicPr>
          <p:nvPr userDrawn="1"/>
        </p:nvPicPr>
        <p:blipFill>
          <a:blip r:embed="rId7" cstate="print"/>
          <a:srcRect l="5711" t="8878" r="10851" b="11162"/>
          <a:stretch>
            <a:fillRect/>
          </a:stretch>
        </p:blipFill>
        <p:spPr bwMode="auto">
          <a:xfrm>
            <a:off x="7908925" y="106363"/>
            <a:ext cx="990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0" descr="Emmi_smaller_5cm_RGB.png"/>
          <p:cNvPicPr>
            <a:picLocks noChangeAspect="1"/>
          </p:cNvPicPr>
          <p:nvPr userDrawn="1"/>
        </p:nvPicPr>
        <p:blipFill>
          <a:blip r:embed="rId8" cstate="print"/>
          <a:srcRect b="13582"/>
          <a:stretch>
            <a:fillRect/>
          </a:stretch>
        </p:blipFill>
        <p:spPr bwMode="auto">
          <a:xfrm>
            <a:off x="7045325" y="5994400"/>
            <a:ext cx="103981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9" descr="logo_gsi.png"/>
          <p:cNvPicPr>
            <a:picLocks noChangeAspect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5413" y="6354763"/>
            <a:ext cx="10128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22" descr="LBNL_BlueLogo.eps"/>
          <p:cNvPicPr>
            <a:picLocks noChangeAspect="1"/>
          </p:cNvPicPr>
          <p:nvPr userDrawn="1"/>
        </p:nvPicPr>
        <p:blipFill>
          <a:blip r:embed="rId10" cstate="print"/>
          <a:srcRect r="76556"/>
          <a:stretch>
            <a:fillRect/>
          </a:stretch>
        </p:blipFill>
        <p:spPr bwMode="auto">
          <a:xfrm>
            <a:off x="381000" y="6324600"/>
            <a:ext cx="619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22" descr="LBNL_BlueLogo.eps"/>
          <p:cNvPicPr>
            <a:picLocks noChangeAspect="1"/>
          </p:cNvPicPr>
          <p:nvPr userDrawn="1"/>
        </p:nvPicPr>
        <p:blipFill>
          <a:blip r:embed="rId11" cstate="print"/>
          <a:srcRect l="21175"/>
          <a:stretch>
            <a:fillRect/>
          </a:stretch>
        </p:blipFill>
        <p:spPr bwMode="auto">
          <a:xfrm>
            <a:off x="912813" y="6442075"/>
            <a:ext cx="14605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txStyles>
    <p:titleStyle>
      <a:lvl1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ea typeface="+mj-ea"/>
          <a:cs typeface="Arial" pitchFamily="34" charset="0"/>
        </a:defRPr>
      </a:lvl1pPr>
      <a:lvl2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2pPr>
      <a:lvl3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3pPr>
      <a:lvl4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4pPr>
      <a:lvl5pPr algn="l" defTabSz="9017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Arial" pitchFamily="34" charset="0"/>
          <a:cs typeface="Arial" pitchFamily="34" charset="0"/>
        </a:defRPr>
      </a:lvl5pPr>
      <a:lvl6pPr marL="4572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6pPr>
      <a:lvl7pPr marL="9144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7pPr>
      <a:lvl8pPr marL="13716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8pPr>
      <a:lvl9pPr marL="1828800" algn="l" defTabSz="9017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B0AC00"/>
          </a:solidFill>
          <a:latin typeface="Helvetica" pitchFamily="1" charset="0"/>
        </a:defRPr>
      </a:lvl9pPr>
    </p:titleStyle>
    <p:bodyStyle>
      <a:lvl1pPr marL="282575" indent="-28257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77863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accent6"/>
          </a:solidFill>
          <a:latin typeface="Arial" pitchFamily="34" charset="0"/>
          <a:cs typeface="Arial" pitchFamily="34" charset="0"/>
        </a:defRPr>
      </a:lvl2pPr>
      <a:lvl3pPr marL="1127125" indent="-225425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hlink"/>
          </a:solidFill>
          <a:latin typeface="Arial" pitchFamily="34" charset="0"/>
          <a:cs typeface="Arial" pitchFamily="34" charset="0"/>
        </a:defRPr>
      </a:lvl3pPr>
      <a:lvl4pPr marL="1522413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Helvetica"/>
        <a:buChar char="–"/>
        <a:defRPr sz="1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1974850" indent="-169863" algn="l" defTabSz="9017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Arial" pitchFamily="34" charset="0"/>
          <a:cs typeface="Arial" pitchFamily="34" charset="0"/>
        </a:defRPr>
      </a:lvl5pPr>
      <a:lvl6pPr marL="24320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6pPr>
      <a:lvl7pPr marL="28892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7pPr>
      <a:lvl8pPr marL="33464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8pPr>
      <a:lvl9pPr marL="3803650" indent="-169863" algn="l" defTabSz="901700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rgbClr val="FF33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Microsoft_Office_Word_Document2.docx"/><Relationship Id="rId4" Type="http://schemas.openxmlformats.org/officeDocument/2006/relationships/package" Target="../embeddings/Microsoft_Office_Word_Document1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76300" y="2209800"/>
            <a:ext cx="7391400" cy="1142999"/>
          </a:xfrm>
        </p:spPr>
        <p:txBody>
          <a:bodyPr/>
          <a:lstStyle/>
          <a:p>
            <a:pPr>
              <a:tabLst>
                <a:tab pos="1828800" algn="l"/>
              </a:tabLst>
            </a:pPr>
            <a:r>
              <a:rPr lang="en-US" dirty="0" err="1" smtClean="0"/>
              <a:t>ExB</a:t>
            </a:r>
            <a:r>
              <a:rPr lang="en-US" dirty="0" smtClean="0"/>
              <a:t> </a:t>
            </a:r>
            <a:r>
              <a:rPr lang="en-US" dirty="0" smtClean="0"/>
              <a:t>Corrections for the </a:t>
            </a:r>
            <a:r>
              <a:rPr lang="en-US" dirty="0" smtClean="0"/>
              <a:t>STAR and ALICE TPCs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752600"/>
          </a:xfrm>
        </p:spPr>
        <p:txBody>
          <a:bodyPr/>
          <a:lstStyle/>
          <a:p>
            <a:r>
              <a:rPr lang="en-US" dirty="0" smtClean="0"/>
              <a:t>Jim Thomas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24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- </a:t>
            </a:r>
            <a:r>
              <a:rPr lang="en-US" dirty="0" smtClean="0">
                <a:solidFill>
                  <a:schemeClr val="tx1"/>
                </a:solidFill>
              </a:rPr>
              <a:t>February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– </a:t>
            </a:r>
            <a:r>
              <a:rPr lang="en-US" dirty="0" smtClean="0">
                <a:solidFill>
                  <a:schemeClr val="tx1"/>
                </a:solidFill>
              </a:rPr>
              <a:t>2011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37" name="Rectangle 13"/>
          <p:cNvSpPr>
            <a:spLocks noChangeArrowheads="1"/>
          </p:cNvSpPr>
          <p:nvPr/>
        </p:nvSpPr>
        <p:spPr bwMode="auto">
          <a:xfrm>
            <a:off x="657225" y="4419600"/>
            <a:ext cx="8153400" cy="990600"/>
          </a:xfrm>
          <a:prstGeom prst="rect">
            <a:avLst/>
          </a:prstGeom>
          <a:solidFill>
            <a:srgbClr val="FFFE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2638" name="Rectangle 14"/>
          <p:cNvSpPr>
            <a:spLocks noChangeArrowheads="1"/>
          </p:cNvSpPr>
          <p:nvPr/>
        </p:nvSpPr>
        <p:spPr bwMode="auto">
          <a:xfrm>
            <a:off x="2438400" y="1181100"/>
            <a:ext cx="4724400" cy="838200"/>
          </a:xfrm>
          <a:prstGeom prst="rect">
            <a:avLst/>
          </a:prstGeom>
          <a:solidFill>
            <a:srgbClr val="FFFE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14363" y="1295400"/>
            <a:ext cx="8072437" cy="4946650"/>
            <a:chOff x="387" y="816"/>
            <a:chExt cx="5085" cy="3116"/>
          </a:xfrm>
        </p:grpSpPr>
        <p:graphicFrame>
          <p:nvGraphicFramePr>
            <p:cNvPr id="282628" name="Object 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05" y="816"/>
            <a:ext cx="5067" cy="3116"/>
          </p:xfrm>
          <a:graphic>
            <a:graphicData uri="http://schemas.openxmlformats.org/presentationml/2006/ole">
              <p:oleObj spid="_x0000_s1026" name="Equation" r:id="rId3" imgW="5543280" imgH="3952800" progId="">
                <p:embed/>
              </p:oleObj>
            </a:graphicData>
          </a:graphic>
        </p:graphicFrame>
        <p:sp>
          <p:nvSpPr>
            <p:cNvPr id="282629" name="Rectangle 5"/>
            <p:cNvSpPr>
              <a:spLocks noChangeArrowheads="1"/>
            </p:cNvSpPr>
            <p:nvPr/>
          </p:nvSpPr>
          <p:spPr bwMode="auto">
            <a:xfrm>
              <a:off x="2627" y="1292"/>
              <a:ext cx="2797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81204" tIns="39889" rIns="81204" bIns="39889">
              <a:spAutoFit/>
            </a:bodyPr>
            <a:lstStyle/>
            <a:p>
              <a:pPr defTabSz="820738">
                <a:lnSpc>
                  <a:spcPct val="90000"/>
                </a:lnSpc>
                <a:spcBef>
                  <a:spcPct val="50000"/>
                </a:spcBef>
              </a:pPr>
              <a:r>
                <a:rPr lang="en-US" dirty="0" smtClean="0">
                  <a:solidFill>
                    <a:schemeClr val="accent2"/>
                  </a:solidFill>
                </a:rPr>
                <a:t>Microscopic Lorentz force </a:t>
              </a:r>
              <a:r>
                <a:rPr lang="en-US" sz="1600" b="1" dirty="0" smtClean="0">
                  <a:solidFill>
                    <a:schemeClr val="accent2"/>
                  </a:solidFill>
                </a:rPr>
                <a:t>with </a:t>
              </a:r>
              <a:r>
                <a:rPr lang="en-US" sz="1600" b="1" dirty="0">
                  <a:solidFill>
                    <a:schemeClr val="accent2"/>
                  </a:solidFill>
                </a:rPr>
                <a:t>“Friction”</a:t>
              </a:r>
            </a:p>
          </p:txBody>
        </p:sp>
        <p:sp>
          <p:nvSpPr>
            <p:cNvPr id="282630" name="Line 6"/>
            <p:cNvSpPr>
              <a:spLocks noChangeShapeType="1"/>
            </p:cNvSpPr>
            <p:nvPr/>
          </p:nvSpPr>
          <p:spPr bwMode="auto">
            <a:xfrm flipH="1" flipV="1">
              <a:off x="4176" y="1104"/>
              <a:ext cx="528" cy="19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2631" name="Rectangle 7"/>
            <p:cNvSpPr>
              <a:spLocks noChangeArrowheads="1"/>
            </p:cNvSpPr>
            <p:nvPr/>
          </p:nvSpPr>
          <p:spPr bwMode="auto">
            <a:xfrm>
              <a:off x="387" y="910"/>
              <a:ext cx="849" cy="1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81204" tIns="39889" rIns="81204" bIns="39889">
              <a:spAutoFit/>
            </a:bodyPr>
            <a:lstStyle/>
            <a:p>
              <a:pPr defTabSz="820738">
                <a:lnSpc>
                  <a:spcPct val="90000"/>
                </a:lnSpc>
                <a:spcBef>
                  <a:spcPct val="50000"/>
                </a:spcBef>
              </a:pPr>
              <a:r>
                <a:rPr lang="en-US" sz="1600" b="1">
                  <a:solidFill>
                    <a:schemeClr val="accent2"/>
                  </a:solidFill>
                </a:rPr>
                <a:t>Solve:</a:t>
              </a:r>
            </a:p>
          </p:txBody>
        </p:sp>
        <p:sp>
          <p:nvSpPr>
            <p:cNvPr id="282632" name="Rectangle 8"/>
            <p:cNvSpPr>
              <a:spLocks noChangeArrowheads="1"/>
            </p:cNvSpPr>
            <p:nvPr/>
          </p:nvSpPr>
          <p:spPr bwMode="auto">
            <a:xfrm>
              <a:off x="387" y="1348"/>
              <a:ext cx="1031" cy="1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81204" tIns="39889" rIns="81204" bIns="39889">
              <a:spAutoFit/>
            </a:bodyPr>
            <a:lstStyle/>
            <a:p>
              <a:pPr defTabSz="820738">
                <a:lnSpc>
                  <a:spcPct val="90000"/>
                </a:lnSpc>
                <a:spcBef>
                  <a:spcPct val="50000"/>
                </a:spcBef>
              </a:pPr>
              <a:r>
                <a:rPr lang="en-US" sz="1600" b="1">
                  <a:solidFill>
                    <a:schemeClr val="accent2"/>
                  </a:solidFill>
                </a:rPr>
                <a:t>substituting:</a:t>
              </a:r>
            </a:p>
          </p:txBody>
        </p:sp>
        <p:sp>
          <p:nvSpPr>
            <p:cNvPr id="282633" name="Rectangle 9"/>
            <p:cNvSpPr>
              <a:spLocks noChangeArrowheads="1"/>
            </p:cNvSpPr>
            <p:nvPr/>
          </p:nvSpPr>
          <p:spPr bwMode="auto">
            <a:xfrm>
              <a:off x="398" y="3546"/>
              <a:ext cx="3520" cy="1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81204" tIns="39889" rIns="81204" bIns="39889">
              <a:spAutoFit/>
            </a:bodyPr>
            <a:lstStyle/>
            <a:p>
              <a:pPr defTabSz="820738">
                <a:lnSpc>
                  <a:spcPct val="90000"/>
                </a:lnSpc>
                <a:spcBef>
                  <a:spcPct val="50000"/>
                </a:spcBef>
              </a:pPr>
              <a:r>
                <a:rPr lang="en-US" sz="1600" b="1" dirty="0">
                  <a:solidFill>
                    <a:schemeClr val="accent2"/>
                  </a:solidFill>
                </a:rPr>
                <a:t>where B is a unit vector pointing in the direction of B.</a:t>
              </a:r>
            </a:p>
          </p:txBody>
        </p:sp>
        <p:sp>
          <p:nvSpPr>
            <p:cNvPr id="282634" name="Rectangle 10"/>
            <p:cNvSpPr>
              <a:spLocks noChangeArrowheads="1"/>
            </p:cNvSpPr>
            <p:nvPr/>
          </p:nvSpPr>
          <p:spPr bwMode="auto">
            <a:xfrm>
              <a:off x="387" y="2101"/>
              <a:ext cx="1016" cy="4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81204" tIns="39889" rIns="81204" bIns="39889">
              <a:spAutoFit/>
            </a:bodyPr>
            <a:lstStyle/>
            <a:p>
              <a:pPr defTabSz="820738">
                <a:lnSpc>
                  <a:spcPct val="90000"/>
                </a:lnSpc>
                <a:spcBef>
                  <a:spcPct val="50000"/>
                </a:spcBef>
              </a:pPr>
              <a:r>
                <a:rPr lang="en-US" sz="1600" b="1">
                  <a:solidFill>
                    <a:schemeClr val="accent2"/>
                  </a:solidFill>
                </a:rPr>
                <a:t>subject to the steady state condition</a:t>
              </a:r>
            </a:p>
          </p:txBody>
        </p:sp>
        <p:sp>
          <p:nvSpPr>
            <p:cNvPr id="282635" name="Rectangle 11"/>
            <p:cNvSpPr>
              <a:spLocks noChangeArrowheads="1"/>
            </p:cNvSpPr>
            <p:nvPr/>
          </p:nvSpPr>
          <p:spPr bwMode="auto">
            <a:xfrm>
              <a:off x="3661" y="2216"/>
              <a:ext cx="1170" cy="1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81204" tIns="39889" rIns="81204" bIns="39889">
              <a:spAutoFit/>
            </a:bodyPr>
            <a:lstStyle/>
            <a:p>
              <a:pPr defTabSz="820738">
                <a:lnSpc>
                  <a:spcPct val="90000"/>
                </a:lnSpc>
                <a:spcBef>
                  <a:spcPct val="50000"/>
                </a:spcBef>
              </a:pPr>
              <a:r>
                <a:rPr lang="en-US" sz="1600" b="1">
                  <a:solidFill>
                    <a:schemeClr val="accent2"/>
                  </a:solidFill>
                </a:rPr>
                <a:t>yields</a:t>
              </a:r>
            </a:p>
          </p:txBody>
        </p:sp>
        <p:sp>
          <p:nvSpPr>
            <p:cNvPr id="282636" name="Line 12"/>
            <p:cNvSpPr>
              <a:spLocks noChangeShapeType="1"/>
            </p:cNvSpPr>
            <p:nvPr/>
          </p:nvSpPr>
          <p:spPr bwMode="auto">
            <a:xfrm>
              <a:off x="3572" y="3552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311150"/>
            <a:ext cx="7867650" cy="534988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Langevin</a:t>
            </a:r>
            <a:r>
              <a:rPr lang="en-US" dirty="0" smtClean="0"/>
              <a:t> Equation </a:t>
            </a:r>
            <a:r>
              <a:rPr lang="en-US" dirty="0"/>
              <a:t>– </a:t>
            </a:r>
            <a:r>
              <a:rPr lang="en-US" sz="1800" dirty="0"/>
              <a:t>(see </a:t>
            </a:r>
            <a:r>
              <a:rPr lang="en-US" sz="1800" dirty="0" smtClean="0"/>
              <a:t>Blum, </a:t>
            </a:r>
            <a:r>
              <a:rPr lang="en-US" sz="1800" dirty="0" err="1" smtClean="0"/>
              <a:t>Riegler</a:t>
            </a:r>
            <a:r>
              <a:rPr lang="en-US" sz="1800" dirty="0" smtClean="0"/>
              <a:t> and </a:t>
            </a:r>
            <a:r>
              <a:rPr lang="en-US" sz="1800" dirty="0" err="1"/>
              <a:t>Rolandi</a:t>
            </a:r>
            <a:r>
              <a:rPr lang="en-US" sz="1800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696913" y="1281113"/>
          <a:ext cx="5800725" cy="4754562"/>
        </p:xfrm>
        <a:graphic>
          <a:graphicData uri="http://schemas.openxmlformats.org/presentationml/2006/ole">
            <p:oleObj spid="_x0000_s37890" name="Equation" r:id="rId3" imgW="3187440" imgH="2616120" progId="">
              <p:embed/>
            </p:oleObj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277204" y="311150"/>
            <a:ext cx="7571396" cy="534988"/>
          </a:xfrm>
        </p:spPr>
        <p:txBody>
          <a:bodyPr/>
          <a:lstStyle/>
          <a:p>
            <a:r>
              <a:rPr lang="en-US" dirty="0" smtClean="0"/>
              <a:t>An Example: The Case of  E </a:t>
            </a:r>
            <a:r>
              <a:rPr lang="en-US" dirty="0" smtClean="0">
                <a:sym typeface="Symbol"/>
              </a:rPr>
              <a:t> </a:t>
            </a:r>
            <a:r>
              <a:rPr lang="en-US" dirty="0" smtClean="0"/>
              <a:t>Parallel to  B</a:t>
            </a:r>
            <a:endParaRPr lang="en-US" sz="1400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667000" y="2286000"/>
            <a:ext cx="438150" cy="617538"/>
            <a:chOff x="3728" y="1688"/>
            <a:chExt cx="304" cy="440"/>
          </a:xfrm>
        </p:grpSpPr>
        <p:sp>
          <p:nvSpPr>
            <p:cNvPr id="4113" name="Line 5"/>
            <p:cNvSpPr>
              <a:spLocks noChangeShapeType="1"/>
            </p:cNvSpPr>
            <p:nvPr/>
          </p:nvSpPr>
          <p:spPr bwMode="auto">
            <a:xfrm flipV="1">
              <a:off x="3728" y="1688"/>
              <a:ext cx="294" cy="4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4" name="Line 6"/>
            <p:cNvSpPr>
              <a:spLocks noChangeShapeType="1"/>
            </p:cNvSpPr>
            <p:nvPr/>
          </p:nvSpPr>
          <p:spPr bwMode="auto">
            <a:xfrm>
              <a:off x="3757" y="1721"/>
              <a:ext cx="275" cy="3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943600" y="2362200"/>
            <a:ext cx="427038" cy="514350"/>
            <a:chOff x="2328" y="1704"/>
            <a:chExt cx="296" cy="368"/>
          </a:xfrm>
        </p:grpSpPr>
        <p:sp>
          <p:nvSpPr>
            <p:cNvPr id="4111" name="Line 8"/>
            <p:cNvSpPr>
              <a:spLocks noChangeShapeType="1"/>
            </p:cNvSpPr>
            <p:nvPr/>
          </p:nvSpPr>
          <p:spPr bwMode="auto">
            <a:xfrm flipV="1">
              <a:off x="2328" y="1704"/>
              <a:ext cx="286" cy="36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2" name="Line 9"/>
            <p:cNvSpPr>
              <a:spLocks noChangeShapeType="1"/>
            </p:cNvSpPr>
            <p:nvPr/>
          </p:nvSpPr>
          <p:spPr bwMode="auto">
            <a:xfrm>
              <a:off x="2357" y="1735"/>
              <a:ext cx="267" cy="3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2" name="Rectangle 10"/>
          <p:cNvSpPr>
            <a:spLocks noChangeArrowheads="1"/>
          </p:cNvSpPr>
          <p:nvPr/>
        </p:nvSpPr>
        <p:spPr bwMode="auto">
          <a:xfrm>
            <a:off x="5265738" y="1581150"/>
            <a:ext cx="3725862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1204" tIns="39889" rIns="81204" bIns="39889">
            <a:spAutoFit/>
          </a:bodyPr>
          <a:lstStyle/>
          <a:p>
            <a:pPr defTabSz="820738">
              <a:lnSpc>
                <a:spcPct val="9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Electric field strength cancels out!</a:t>
            </a:r>
          </a:p>
        </p:txBody>
      </p:sp>
      <p:sp>
        <p:nvSpPr>
          <p:cNvPr id="4103" name="Line 11"/>
          <p:cNvSpPr>
            <a:spLocks noChangeShapeType="1"/>
          </p:cNvSpPr>
          <p:nvPr/>
        </p:nvSpPr>
        <p:spPr bwMode="auto">
          <a:xfrm flipH="1">
            <a:off x="2466975" y="1771651"/>
            <a:ext cx="2790824" cy="552449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Line 12"/>
          <p:cNvSpPr>
            <a:spLocks noChangeShapeType="1"/>
          </p:cNvSpPr>
          <p:nvPr/>
        </p:nvSpPr>
        <p:spPr bwMode="auto">
          <a:xfrm flipH="1">
            <a:off x="4572000" y="1676400"/>
            <a:ext cx="685800" cy="762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419600" y="4572000"/>
            <a:ext cx="3883025" cy="841375"/>
            <a:chOff x="3233" y="2855"/>
            <a:chExt cx="2446" cy="530"/>
          </a:xfrm>
        </p:grpSpPr>
        <p:sp>
          <p:nvSpPr>
            <p:cNvPr id="4108" name="Rectangle 14"/>
            <p:cNvSpPr>
              <a:spLocks noChangeArrowheads="1"/>
            </p:cNvSpPr>
            <p:nvPr/>
          </p:nvSpPr>
          <p:spPr bwMode="auto">
            <a:xfrm>
              <a:off x="3688" y="3036"/>
              <a:ext cx="1991" cy="1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81204" tIns="39889" rIns="81204" bIns="39889">
              <a:spAutoFit/>
            </a:bodyPr>
            <a:lstStyle/>
            <a:p>
              <a:pPr defTabSz="820738">
                <a:lnSpc>
                  <a:spcPct val="90000"/>
                </a:lnSpc>
                <a:spcBef>
                  <a:spcPct val="50000"/>
                </a:spcBef>
              </a:pPr>
              <a:r>
                <a:rPr lang="en-US">
                  <a:solidFill>
                    <a:schemeClr val="accent2"/>
                  </a:solidFill>
                </a:rPr>
                <a:t>Simple first order equations</a:t>
              </a:r>
            </a:p>
          </p:txBody>
        </p:sp>
        <p:sp>
          <p:nvSpPr>
            <p:cNvPr id="4109" name="Line 15"/>
            <p:cNvSpPr>
              <a:spLocks noChangeShapeType="1"/>
            </p:cNvSpPr>
            <p:nvPr/>
          </p:nvSpPr>
          <p:spPr bwMode="auto">
            <a:xfrm>
              <a:off x="3247" y="2855"/>
              <a:ext cx="349" cy="17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0" name="Line 16"/>
            <p:cNvSpPr>
              <a:spLocks noChangeShapeType="1"/>
            </p:cNvSpPr>
            <p:nvPr/>
          </p:nvSpPr>
          <p:spPr bwMode="auto">
            <a:xfrm flipV="1">
              <a:off x="3233" y="3194"/>
              <a:ext cx="363" cy="191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6" name="Rectangle 17"/>
          <p:cNvSpPr>
            <a:spLocks noChangeArrowheads="1"/>
          </p:cNvSpPr>
          <p:nvPr/>
        </p:nvSpPr>
        <p:spPr bwMode="auto">
          <a:xfrm>
            <a:off x="2179637" y="3124200"/>
            <a:ext cx="6354763" cy="302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81204" tIns="39889" rIns="81204" bIns="39889">
            <a:spAutoFit/>
          </a:bodyPr>
          <a:lstStyle/>
          <a:p>
            <a:pPr defTabSz="820738">
              <a:lnSpc>
                <a:spcPct val="90000"/>
              </a:lnSpc>
              <a:spcBef>
                <a:spcPct val="50000"/>
              </a:spcBef>
            </a:pPr>
            <a:r>
              <a:rPr lang="en-US" dirty="0" smtClean="0">
                <a:solidFill>
                  <a:schemeClr val="accent2"/>
                </a:solidFill>
              </a:rPr>
              <a:t>Assuming cylindrical coordinate and E </a:t>
            </a:r>
            <a:r>
              <a:rPr lang="en-US" dirty="0">
                <a:solidFill>
                  <a:schemeClr val="accent2"/>
                </a:solidFill>
              </a:rPr>
              <a:t>= </a:t>
            </a:r>
            <a:r>
              <a:rPr lang="en-US" dirty="0" err="1">
                <a:solidFill>
                  <a:schemeClr val="accent2"/>
                </a:solidFill>
              </a:rPr>
              <a:t>E</a:t>
            </a:r>
            <a:r>
              <a:rPr lang="en-US" baseline="-25000" dirty="0" err="1">
                <a:solidFill>
                  <a:schemeClr val="accent2"/>
                </a:solidFill>
              </a:rPr>
              <a:t>z</a:t>
            </a:r>
            <a:r>
              <a:rPr lang="en-US" baseline="-25000" dirty="0">
                <a:solidFill>
                  <a:schemeClr val="accent2"/>
                </a:solidFill>
              </a:rPr>
              <a:t>   </a:t>
            </a:r>
            <a:r>
              <a:rPr lang="en-US" dirty="0">
                <a:solidFill>
                  <a:schemeClr val="accent2"/>
                </a:solidFill>
              </a:rPr>
              <a:t>and  </a:t>
            </a:r>
            <a:r>
              <a:rPr lang="en-US" dirty="0" err="1">
                <a:solidFill>
                  <a:schemeClr val="accent2"/>
                </a:solidFill>
              </a:rPr>
              <a:t>B</a:t>
            </a:r>
            <a:r>
              <a:rPr lang="en-US" baseline="-25000" dirty="0" err="1">
                <a:solidFill>
                  <a:schemeClr val="accent2"/>
                </a:solidFill>
              </a:rPr>
              <a:t>z</a:t>
            </a:r>
            <a:r>
              <a:rPr lang="en-US" dirty="0">
                <a:solidFill>
                  <a:schemeClr val="accent2"/>
                </a:solidFill>
              </a:rPr>
              <a:t> &gt;&gt; B</a:t>
            </a:r>
            <a:r>
              <a:rPr lang="en-US" baseline="-25000" dirty="0">
                <a:solidFill>
                  <a:schemeClr val="accent2"/>
                </a:solidFill>
              </a:rPr>
              <a:t>r</a:t>
            </a:r>
            <a:r>
              <a:rPr lang="en-US" dirty="0">
                <a:solidFill>
                  <a:schemeClr val="accent2"/>
                </a:solidFill>
              </a:rPr>
              <a:t> or B</a:t>
            </a:r>
            <a:r>
              <a:rPr lang="en-US" baseline="-25000" dirty="0">
                <a:solidFill>
                  <a:schemeClr val="accent2"/>
                </a:solidFill>
                <a:latin typeface="Symbol" pitchFamily="18" charset="2"/>
              </a:rPr>
              <a:t>f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5284788" y="1905000"/>
            <a:ext cx="3725862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1204" tIns="39889" rIns="81204" bIns="39889">
            <a:spAutoFit/>
          </a:bodyPr>
          <a:lstStyle/>
          <a:p>
            <a:pPr defTabSz="820738">
              <a:lnSpc>
                <a:spcPct val="90000"/>
              </a:lnSpc>
              <a:spcBef>
                <a:spcPct val="50000"/>
              </a:spcBef>
            </a:pPr>
            <a:r>
              <a:rPr lang="en-US" dirty="0" smtClean="0">
                <a:solidFill>
                  <a:schemeClr val="accent2"/>
                </a:solidFill>
              </a:rPr>
              <a:t>Small terms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</a:t>
            </a:r>
            <a:r>
              <a:rPr lang="en-US" dirty="0" smtClean="0">
                <a:solidFill>
                  <a:schemeClr val="accent2"/>
                </a:solidFill>
              </a:rPr>
              <a:t> 2</a:t>
            </a:r>
            <a:r>
              <a:rPr lang="en-US" baseline="30000" dirty="0" smtClean="0">
                <a:solidFill>
                  <a:schemeClr val="accent2"/>
                </a:solidFill>
              </a:rPr>
              <a:t>nd</a:t>
            </a:r>
            <a:r>
              <a:rPr lang="en-US" dirty="0" smtClean="0">
                <a:solidFill>
                  <a:schemeClr val="accent2"/>
                </a:solidFill>
              </a:rPr>
              <a:t> order corrections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 flipH="1">
            <a:off x="3248025" y="2047875"/>
            <a:ext cx="1895475" cy="3143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5524500" y="2171700"/>
            <a:ext cx="381000" cy="1905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14"/>
          <p:cNvSpPr>
            <a:spLocks noChangeArrowheads="1"/>
          </p:cNvSpPr>
          <p:nvPr/>
        </p:nvSpPr>
        <p:spPr bwMode="auto">
          <a:xfrm>
            <a:off x="2384425" y="990600"/>
            <a:ext cx="4038600" cy="2171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268498" y="311150"/>
            <a:ext cx="8020050" cy="534988"/>
          </a:xfrm>
        </p:spPr>
        <p:txBody>
          <a:bodyPr/>
          <a:lstStyle/>
          <a:p>
            <a:r>
              <a:rPr lang="en-US" dirty="0" smtClean="0"/>
              <a:t>Distortion Equations – </a:t>
            </a:r>
            <a:r>
              <a:rPr lang="en-US" sz="2000" dirty="0" smtClean="0"/>
              <a:t>related to integrals of the fields</a:t>
            </a:r>
          </a:p>
        </p:txBody>
      </p:sp>
      <p:graphicFrame>
        <p:nvGraphicFramePr>
          <p:cNvPr id="4098" name="Content Placeholder 6"/>
          <p:cNvGraphicFramePr>
            <a:graphicFrameLocks noChangeAspect="1"/>
          </p:cNvGraphicFramePr>
          <p:nvPr>
            <p:ph idx="1"/>
          </p:nvPr>
        </p:nvGraphicFramePr>
        <p:xfrm>
          <a:off x="4514850" y="3471863"/>
          <a:ext cx="114300" cy="215900"/>
        </p:xfrm>
        <a:graphic>
          <a:graphicData uri="http://schemas.openxmlformats.org/presentationml/2006/ole">
            <p:oleObj spid="_x0000_s2050" name="Equation" r:id="rId3" imgW="114120" imgH="215640" progId="Equation.3">
              <p:embed/>
            </p:oleObj>
          </a:graphicData>
        </a:graphic>
      </p:graphicFrame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9" name="TextBox 29"/>
          <p:cNvSpPr txBox="1">
            <a:spLocks noChangeArrowheads="1"/>
          </p:cNvSpPr>
          <p:nvPr/>
        </p:nvSpPr>
        <p:spPr bwMode="auto">
          <a:xfrm>
            <a:off x="1023938" y="3471863"/>
            <a:ext cx="685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with</a:t>
            </a:r>
          </a:p>
        </p:txBody>
      </p:sp>
      <p:graphicFrame>
        <p:nvGraphicFramePr>
          <p:cNvPr id="4099" name="Object 21"/>
          <p:cNvGraphicFramePr>
            <a:graphicFrameLocks noChangeAspect="1"/>
          </p:cNvGraphicFramePr>
          <p:nvPr/>
        </p:nvGraphicFramePr>
        <p:xfrm>
          <a:off x="127000" y="1092200"/>
          <a:ext cx="7859713" cy="3171825"/>
        </p:xfrm>
        <a:graphic>
          <a:graphicData uri="http://schemas.openxmlformats.org/presentationml/2006/ole">
            <p:oleObj spid="_x0000_s2051" name="Document" r:id="rId4" imgW="6410349" imgH="2588483" progId="Word.Document.12">
              <p:embed/>
            </p:oleObj>
          </a:graphicData>
        </a:graphic>
      </p:graphicFrame>
      <p:graphicFrame>
        <p:nvGraphicFramePr>
          <p:cNvPr id="4101" name="Object 22"/>
          <p:cNvGraphicFramePr>
            <a:graphicFrameLocks noChangeAspect="1"/>
          </p:cNvGraphicFramePr>
          <p:nvPr/>
        </p:nvGraphicFramePr>
        <p:xfrm>
          <a:off x="1295400" y="4014787"/>
          <a:ext cx="5935663" cy="557213"/>
        </p:xfrm>
        <a:graphic>
          <a:graphicData uri="http://schemas.openxmlformats.org/presentationml/2006/ole">
            <p:oleObj spid="_x0000_s2052" name="Document" r:id="rId5" imgW="5949456" imgH="559302" progId="Word.Document.12">
              <p:embed/>
            </p:oleObj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513451" y="4732127"/>
            <a:ext cx="8373374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173" tIns="45587" rIns="91173" bIns="45587" numCol="1" anchor="t" anchorCtr="0" compatLnSpc="1">
            <a:prstTxWarp prst="textNoShape">
              <a:avLst/>
            </a:prstTxWarp>
          </a:bodyPr>
          <a:lstStyle/>
          <a:p>
            <a:pPr marL="282575" marR="0" lvl="0" indent="-282575" algn="l" defTabSz="9017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kern="0" dirty="0" smtClean="0">
                <a:solidFill>
                  <a:schemeClr val="tx1"/>
                </a:solidFill>
                <a:latin typeface="Arial" pitchFamily="34" charset="0"/>
              </a:rPr>
              <a:t>Distortions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 the TPC are directly related</a:t>
            </a:r>
            <a:r>
              <a:rPr kumimoji="0" lang="en-US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to integrals of the E and B fields</a:t>
            </a:r>
            <a:endParaRPr kumimoji="0" lang="en-US" b="1" i="0" u="none" strike="noStrike" kern="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82575" marR="0" lvl="0" indent="-282575" algn="l" defTabSz="9017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These</a:t>
            </a:r>
            <a:r>
              <a:rPr kumimoji="0" lang="en-US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solutions of the </a:t>
            </a:r>
            <a:r>
              <a:rPr kumimoji="0" lang="en-US" b="1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Langevin</a:t>
            </a:r>
            <a:r>
              <a:rPr kumimoji="0" lang="en-US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Equation are exact </a:t>
            </a:r>
            <a:r>
              <a:rPr lang="en-US" kern="0" dirty="0" smtClean="0">
                <a:solidFill>
                  <a:schemeClr val="tx1"/>
                </a:solidFill>
                <a:latin typeface="Arial" pitchFamily="34" charset="0"/>
              </a:rPr>
              <a:t>to 2</a:t>
            </a:r>
            <a:r>
              <a:rPr lang="en-US" kern="0" baseline="30000" dirty="0" smtClean="0">
                <a:solidFill>
                  <a:schemeClr val="tx1"/>
                </a:solidFill>
                <a:latin typeface="Arial" pitchFamily="34" charset="0"/>
              </a:rPr>
              <a:t>nd</a:t>
            </a:r>
            <a:r>
              <a:rPr lang="en-US" kern="0" dirty="0" smtClean="0">
                <a:solidFill>
                  <a:schemeClr val="tx1"/>
                </a:solidFill>
                <a:latin typeface="Arial" pitchFamily="34" charset="0"/>
              </a:rPr>
              <a:t> order </a:t>
            </a:r>
            <a:endParaRPr kumimoji="0" lang="en-US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39775" lvl="1" indent="-28257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1400" kern="0" noProof="0" dirty="0" smtClean="0">
                <a:solidFill>
                  <a:schemeClr val="accent6"/>
                </a:solidFill>
                <a:latin typeface="Arial" pitchFamily="34" charset="0"/>
              </a:rPr>
              <a:t>The matrices are rotations (with a pre-factor) related to the Lorentz angle</a:t>
            </a:r>
          </a:p>
          <a:p>
            <a:pPr marL="739775" lvl="1" indent="-282575" defTabSz="901700" eaLnBrk="0" hangingPunct="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1400" kern="0" noProof="0" dirty="0" smtClean="0">
                <a:solidFill>
                  <a:schemeClr val="accent6"/>
                </a:solidFill>
                <a:latin typeface="Arial" pitchFamily="34" charset="0"/>
              </a:rPr>
              <a:t>Since rotations commute in 2 dimensions, these matrices commute with other rotations.  These same equations are valid in Cylindrical Coordinates, </a:t>
            </a:r>
            <a:r>
              <a:rPr lang="en-US" sz="1400" kern="0" dirty="0" smtClean="0">
                <a:solidFill>
                  <a:schemeClr val="accent6"/>
                </a:solidFill>
                <a:latin typeface="Arial" pitchFamily="34" charset="0"/>
              </a:rPr>
              <a:t> </a:t>
            </a:r>
            <a:r>
              <a:rPr lang="en-US" sz="1400" kern="0" dirty="0" smtClean="0">
                <a:solidFill>
                  <a:schemeClr val="accent6"/>
                </a:solidFill>
                <a:latin typeface="Arial" pitchFamily="34" charset="0"/>
                <a:sym typeface="Symbol"/>
              </a:rPr>
              <a:t></a:t>
            </a:r>
            <a:r>
              <a:rPr lang="en-US" sz="1400" kern="0" dirty="0" smtClean="0">
                <a:solidFill>
                  <a:schemeClr val="accent6"/>
                </a:solidFill>
                <a:latin typeface="Arial" pitchFamily="34" charset="0"/>
              </a:rPr>
              <a:t>x</a:t>
            </a:r>
            <a:r>
              <a:rPr lang="en-US" sz="1400" kern="0" dirty="0" smtClean="0">
                <a:solidFill>
                  <a:schemeClr val="accent6"/>
                </a:solidFill>
                <a:latin typeface="Arial" pitchFamily="34" charset="0"/>
                <a:sym typeface="Symbol"/>
              </a:rPr>
              <a:t>  r, y r * 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77863" marR="0" lvl="1" indent="-225425" algn="l" defTabSz="9017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904875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8000"/>
                </a:solidFill>
              </a:rPr>
              <a:t>Distortion in x or y</a:t>
            </a:r>
            <a:endParaRPr lang="en-US" sz="1200" dirty="0">
              <a:solidFill>
                <a:srgbClr val="008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2209800" y="914400"/>
            <a:ext cx="914400" cy="914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1438275" y="1219200"/>
            <a:ext cx="1381125" cy="1524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Right Brace 26"/>
          <p:cNvSpPr/>
          <p:nvPr/>
        </p:nvSpPr>
        <p:spPr bwMode="auto">
          <a:xfrm>
            <a:off x="6629400" y="1295400"/>
            <a:ext cx="533400" cy="1524000"/>
          </a:xfrm>
          <a:prstGeom prst="righ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Helvetica" pitchFamily="1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39000" y="1789801"/>
            <a:ext cx="13716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Master Equations</a:t>
            </a:r>
          </a:p>
          <a:p>
            <a:r>
              <a:rPr lang="en-US" sz="1200" dirty="0" smtClean="0">
                <a:solidFill>
                  <a:schemeClr val="accent6"/>
                </a:solidFill>
              </a:rPr>
              <a:t>for E or B field distortions</a:t>
            </a:r>
          </a:p>
          <a:p>
            <a:r>
              <a:rPr lang="en-US" sz="800" dirty="0" smtClean="0">
                <a:solidFill>
                  <a:srgbClr val="008000"/>
                </a:solidFill>
              </a:rPr>
              <a:t>simple linear equations</a:t>
            </a:r>
            <a:endParaRPr lang="en-US" sz="800" dirty="0">
              <a:solidFill>
                <a:srgbClr val="008000"/>
              </a:solidFill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2198841" y="6230249"/>
            <a:ext cx="4876800" cy="523220"/>
          </a:xfrm>
          <a:prstGeom prst="rect">
            <a:avLst/>
          </a:prstGeom>
          <a:solidFill>
            <a:srgbClr val="FFFEC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chemeClr val="tx1"/>
                </a:solidFill>
              </a:rPr>
              <a:t>If you have a well defined model, and good data, then the </a:t>
            </a:r>
            <a:r>
              <a:rPr lang="en-US" sz="1400" dirty="0" smtClean="0">
                <a:solidFill>
                  <a:schemeClr val="tx1"/>
                </a:solidFill>
              </a:rPr>
              <a:t>distortion </a:t>
            </a:r>
            <a:r>
              <a:rPr lang="en-US" sz="1400" dirty="0">
                <a:solidFill>
                  <a:schemeClr val="tx1"/>
                </a:solidFill>
              </a:rPr>
              <a:t>can be removed with great precision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rot="10800000" flipV="1">
            <a:off x="5943600" y="1143001"/>
            <a:ext cx="990597" cy="152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7010400" y="9906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8000"/>
                </a:solidFill>
              </a:rPr>
              <a:t>Integral over distorted field</a:t>
            </a:r>
            <a:endParaRPr lang="en-US" sz="12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theme/theme1.xml><?xml version="1.0" encoding="utf-8"?>
<a:theme xmlns:a="http://schemas.openxmlformats.org/drawingml/2006/main" name="StarTemplate">
  <a:themeElements>
    <a:clrScheme name="starmaster 14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E5E000"/>
      </a:accent1>
      <a:accent2>
        <a:srgbClr val="0000CC"/>
      </a:accent2>
      <a:accent3>
        <a:srgbClr val="FFFFFF"/>
      </a:accent3>
      <a:accent4>
        <a:srgbClr val="000000"/>
      </a:accent4>
      <a:accent5>
        <a:srgbClr val="F0EDAA"/>
      </a:accent5>
      <a:accent6>
        <a:srgbClr val="0000B9"/>
      </a:accent6>
      <a:hlink>
        <a:srgbClr val="008000"/>
      </a:hlink>
      <a:folHlink>
        <a:srgbClr val="E5E000"/>
      </a:folHlink>
    </a:clrScheme>
    <a:fontScheme name="starmaste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618FFD"/>
            </a:solidFill>
            <a:effectLst/>
            <a:latin typeface="Helvetica" pitchFamily="1" charset="0"/>
          </a:defRPr>
        </a:defPPr>
      </a:lstStyle>
    </a:lnDef>
  </a:objectDefaults>
  <a:extraClrSchemeLst>
    <a:extraClrScheme>
      <a:clrScheme name="star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8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FC0128"/>
        </a:accent1>
        <a:accent2>
          <a:srgbClr val="063DE8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0536D2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9">
        <a:dk1>
          <a:srgbClr val="000000"/>
        </a:dk1>
        <a:lt1>
          <a:srgbClr val="FFFFFF"/>
        </a:lt1>
        <a:dk2>
          <a:srgbClr val="081D58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0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00"/>
        </a:accent6>
        <a:hlink>
          <a:srgbClr val="009900"/>
        </a:hlink>
        <a:folHlink>
          <a:srgbClr val="EAEC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1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D63C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2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EE8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5F2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3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99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master 14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E5E000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EDAA"/>
        </a:accent5>
        <a:accent6>
          <a:srgbClr val="0000B9"/>
        </a:accent6>
        <a:hlink>
          <a:srgbClr val="008000"/>
        </a:hlink>
        <a:folHlink>
          <a:srgbClr val="E5E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StarTemplate</Template>
  <TotalTime>7625</TotalTime>
  <Words>225</Words>
  <Application>Microsoft Office PowerPoint</Application>
  <PresentationFormat>On-screen Show (4:3)</PresentationFormat>
  <Paragraphs>27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Helvetica</vt:lpstr>
      <vt:lpstr>Symbol</vt:lpstr>
      <vt:lpstr>Times New Roman</vt:lpstr>
      <vt:lpstr>StarTemplate</vt:lpstr>
      <vt:lpstr>Equation</vt:lpstr>
      <vt:lpstr>Document</vt:lpstr>
      <vt:lpstr>ExB Corrections for the STAR and ALICE TPCs</vt:lpstr>
      <vt:lpstr>The Langevin Equation – (see Blum, Riegler and Rolandi)</vt:lpstr>
      <vt:lpstr>An Example: The Case of  E  Parallel to  B</vt:lpstr>
      <vt:lpstr>Distortion Equations – related to integrals of the fields</vt:lpstr>
    </vt:vector>
  </TitlesOfParts>
  <Company>Lawrence Berkeley Laboratory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Independent Look at Parity Violation via v1 * v22</dc:title>
  <dc:creator>Jim Thomas</dc:creator>
  <cp:lastModifiedBy>jhthomas</cp:lastModifiedBy>
  <cp:revision>786</cp:revision>
  <dcterms:created xsi:type="dcterms:W3CDTF">2008-06-17T23:43:13Z</dcterms:created>
  <dcterms:modified xsi:type="dcterms:W3CDTF">2011-02-24T20:32:18Z</dcterms:modified>
</cp:coreProperties>
</file>