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9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16" r:id="rId2"/>
    <p:sldId id="423" r:id="rId3"/>
    <p:sldId id="424" r:id="rId4"/>
    <p:sldId id="425" r:id="rId5"/>
    <p:sldId id="426" r:id="rId6"/>
    <p:sldId id="427" r:id="rId7"/>
    <p:sldId id="422" r:id="rId8"/>
    <p:sldId id="41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9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oward Matis" initials="HM" lastIdx="2" clrIdx="0"/>
  <p:cmAuthor id="1" name="jhthomas" initials="jt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CC"/>
    <a:srgbClr val="008000"/>
    <a:srgbClr val="FFFF99"/>
    <a:srgbClr val="FFFFCC"/>
    <a:srgbClr val="FF3300"/>
    <a:srgbClr val="D9D9D9"/>
    <a:srgbClr val="FF0066"/>
    <a:srgbClr val="FF00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5" autoAdjust="0"/>
    <p:restoredTop sz="94092" autoAdjust="0"/>
  </p:normalViewPr>
  <p:slideViewPr>
    <p:cSldViewPr snapToGrid="0" snapToObjects="1">
      <p:cViewPr varScale="1">
        <p:scale>
          <a:sx n="97" d="100"/>
          <a:sy n="97" d="100"/>
        </p:scale>
        <p:origin x="-1278" y="-102"/>
      </p:cViewPr>
      <p:guideLst>
        <p:guide orient="horz" pos="399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3" d="100"/>
          <a:sy n="83" d="100"/>
        </p:scale>
        <p:origin x="-1884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003AC-7F37-4190-9C53-78711146467E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BF352-6B0F-405D-8828-A06B28DF96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188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E5475-AA97-0341-B936-747899162F52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AACE7-A931-A849-B1F0-4D667D0A41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26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ACE7-A931-A849-B1F0-4D667D0A418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3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ACE7-A931-A849-B1F0-4D667D0A418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32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ACE7-A931-A849-B1F0-4D667D0A418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07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15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945" y="1476000"/>
            <a:ext cx="7390800" cy="4212310"/>
          </a:xfrm>
        </p:spPr>
        <p:txBody>
          <a:bodyPr/>
          <a:lstStyle>
            <a:lvl1pPr>
              <a:defRPr sz="1800"/>
            </a:lvl1pPr>
            <a:lvl2pPr>
              <a:defRPr sz="1600">
                <a:solidFill>
                  <a:srgbClr val="0000FF"/>
                </a:solidFill>
              </a:defRPr>
            </a:lvl2pPr>
            <a:lvl3pPr>
              <a:defRPr sz="1600">
                <a:solidFill>
                  <a:srgbClr val="008000"/>
                </a:solidFill>
              </a:defRPr>
            </a:lvl3pPr>
            <a:lvl4pPr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94655" y="6394048"/>
            <a:ext cx="979734" cy="365125"/>
          </a:xfrm>
          <a:prstGeom prst="rect">
            <a:avLst/>
          </a:prstGeom>
        </p:spPr>
        <p:txBody>
          <a:bodyPr/>
          <a:lstStyle>
            <a:lvl1pPr algn="r">
              <a:defRPr sz="1400" b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E016931-52F9-432A-BD72-990FA38A43F8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9C1EE1F-16D3-418D-AAF3-403988BF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5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800" y="406491"/>
            <a:ext cx="7107235" cy="604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25" y="1476000"/>
            <a:ext cx="7390800" cy="4212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50965" y="918184"/>
            <a:ext cx="823266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453000" y="6248816"/>
            <a:ext cx="8230625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13" name="Picture 8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456511" y="6364300"/>
            <a:ext cx="617220" cy="37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 userDrawn="1"/>
        </p:nvSpPr>
        <p:spPr>
          <a:xfrm>
            <a:off x="1838186" y="6400437"/>
            <a:ext cx="2211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SSD</a:t>
            </a:r>
            <a:r>
              <a:rPr lang="en-US" sz="1400" b="1" baseline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Performance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5102032" y="6394796"/>
            <a:ext cx="2064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baseline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February 16</a:t>
            </a:r>
            <a:r>
              <a:rPr lang="en-US" sz="1400" b="1" baseline="30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400" b="1" baseline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2016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7522621" y="326641"/>
            <a:ext cx="1286572" cy="530352"/>
            <a:chOff x="7490666" y="326641"/>
            <a:chExt cx="1286572" cy="530352"/>
          </a:xfrm>
        </p:grpSpPr>
        <p:sp>
          <p:nvSpPr>
            <p:cNvPr id="4" name="TextBox 3"/>
            <p:cNvSpPr txBox="1"/>
            <p:nvPr userDrawn="1"/>
          </p:nvSpPr>
          <p:spPr>
            <a:xfrm>
              <a:off x="8170438" y="468873"/>
              <a:ext cx="606800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500" b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SSD</a:t>
              </a:r>
              <a:endParaRPr lang="en-US" sz="15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 descr="Picture3.png"/>
            <p:cNvPicPr>
              <a:picLocks noChangeAspect="1"/>
            </p:cNvPicPr>
            <p:nvPr userDrawn="1"/>
          </p:nvPicPr>
          <p:blipFill rotWithShape="1">
            <a:blip r:embed="rId6"/>
            <a:srcRect r="40206"/>
            <a:stretch/>
          </p:blipFill>
          <p:spPr>
            <a:xfrm>
              <a:off x="7490666" y="326641"/>
              <a:ext cx="755898" cy="530352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effectLst/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 baseline="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baseline="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 baseline="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 baseline="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86600" y="1196525"/>
            <a:ext cx="942975" cy="2822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372350" y="1348925"/>
            <a:ext cx="790575" cy="2822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685800" y="2098763"/>
            <a:ext cx="7772400" cy="1470025"/>
          </a:xfrm>
        </p:spPr>
        <p:txBody>
          <a:bodyPr/>
          <a:lstStyle/>
          <a:p>
            <a:r>
              <a:rPr lang="en-US" dirty="0" smtClean="0"/>
              <a:t>SSD Performance Summary</a:t>
            </a:r>
            <a:endParaRPr lang="en-US" dirty="0"/>
          </a:p>
        </p:txBody>
      </p:sp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Long Zhou and Jim Thomas</a:t>
            </a:r>
            <a:endParaRPr lang="en-US" dirty="0" smtClean="0"/>
          </a:p>
        </p:txBody>
      </p:sp>
      <p:pic>
        <p:nvPicPr>
          <p:cNvPr id="1027" name="Picture 3" descr="C:\Users\jhthomas\Desktop\RNC\Templates\10274_nsd_bug_C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1087" y="6424613"/>
            <a:ext cx="641223" cy="2797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 Side vs P Side fired strips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528" y="1265264"/>
            <a:ext cx="6400800" cy="461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09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Reconstructed Clusters N side .vs. P side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AutoShape 2" descr="https://drupal.star.bnl.gov/STAR/system/files/clusters_p_n_03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61" y="1226266"/>
            <a:ext cx="6400800" cy="461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10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Matching for all ladders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AutoShape 2" descr="https://drupal.star.bnl.gov/STAR/system/files/chargematching_03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12" y="1206603"/>
            <a:ext cx="6400800" cy="461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90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the Internal Busy 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945" y="4847308"/>
            <a:ext cx="7390800" cy="673858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Internal Busy = 4000 RHIC Tics (~425 microseconds)</a:t>
            </a:r>
          </a:p>
          <a:p>
            <a:r>
              <a:rPr lang="en-US" dirty="0" smtClean="0"/>
              <a:t>Internal Busy = 3000 RHIC Tics (~320 microseconds)</a:t>
            </a:r>
          </a:p>
          <a:p>
            <a:r>
              <a:rPr lang="en-US" dirty="0" smtClean="0"/>
              <a:t>Note exponential noise curve attached to Landau Curve</a:t>
            </a:r>
          </a:p>
          <a:p>
            <a:r>
              <a:rPr lang="en-US" dirty="0" smtClean="0"/>
              <a:t>Signal to Noise is better at 4000, but 3000 is still very good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AutoShape 2" descr="https://drupal.star.bnl.gov/STAR/system/files/Nside_signal_IB3000_vs_IB4000.png"/>
          <p:cNvSpPr>
            <a:spLocks noChangeAspect="1" noChangeArrowheads="1"/>
          </p:cNvSpPr>
          <p:nvPr/>
        </p:nvSpPr>
        <p:spPr bwMode="auto">
          <a:xfrm>
            <a:off x="155575" y="-1630363"/>
            <a:ext cx="6181725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855" y="1179871"/>
            <a:ext cx="6400800" cy="3535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206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87" y="1050481"/>
            <a:ext cx="6400800" cy="461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Landau Curve Fits: </a:t>
            </a:r>
            <a:r>
              <a:rPr lang="en-US" dirty="0" smtClean="0">
                <a:solidFill>
                  <a:srgbClr val="0000FF"/>
                </a:solidFill>
              </a:rPr>
              <a:t>P side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N side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464" y="5481837"/>
            <a:ext cx="7808855" cy="487044"/>
          </a:xfrm>
        </p:spPr>
        <p:txBody>
          <a:bodyPr/>
          <a:lstStyle/>
          <a:p>
            <a:r>
              <a:rPr lang="en-US" dirty="0" smtClean="0"/>
              <a:t>Landau function fits data nicely, now with tighter cut on the noise</a:t>
            </a:r>
          </a:p>
          <a:p>
            <a:r>
              <a:rPr lang="en-US" dirty="0" smtClean="0"/>
              <a:t>Threshold = N*Sigma + Constant,    N = 3   Constant = 4 ADC counts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605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945" y="3169402"/>
            <a:ext cx="7390800" cy="251890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Backup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46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00" y="406491"/>
            <a:ext cx="7275368" cy="604662"/>
          </a:xfrm>
        </p:spPr>
        <p:txBody>
          <a:bodyPr/>
          <a:lstStyle/>
          <a:p>
            <a:r>
              <a:rPr lang="en-US" dirty="0" smtClean="0"/>
              <a:t>Common Mode Algorithm to find A128 &lt;</a:t>
            </a:r>
            <a:r>
              <a:rPr lang="en-US" dirty="0" err="1" smtClean="0"/>
              <a:t>avg</a:t>
            </a:r>
            <a:r>
              <a:rPr lang="en-US" dirty="0"/>
              <a:t>&gt;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298" y="1213249"/>
            <a:ext cx="7798676" cy="4212310"/>
          </a:xfrm>
        </p:spPr>
        <p:txBody>
          <a:bodyPr/>
          <a:lstStyle/>
          <a:p>
            <a:r>
              <a:rPr lang="en-US" dirty="0" smtClean="0"/>
              <a:t>Select 2 channels using </a:t>
            </a:r>
            <a:r>
              <a:rPr lang="en-US" dirty="0" smtClean="0">
                <a:solidFill>
                  <a:srgbClr val="008000"/>
                </a:solidFill>
              </a:rPr>
              <a:t>mean = 0 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8000"/>
                </a:solidFill>
              </a:rPr>
              <a:t>cut  ± </a:t>
            </a:r>
            <a:r>
              <a:rPr lang="en-US" dirty="0" smtClean="0">
                <a:solidFill>
                  <a:srgbClr val="008000"/>
                </a:solidFill>
              </a:rPr>
              <a:t>280 </a:t>
            </a:r>
            <a:r>
              <a:rPr lang="en-US" dirty="0" smtClean="0"/>
              <a:t>counts</a:t>
            </a:r>
          </a:p>
          <a:p>
            <a:pPr lvl="1"/>
            <a:r>
              <a:rPr lang="en-US" dirty="0" smtClean="0"/>
              <a:t>Accept first 2 channels that are within 0 ± </a:t>
            </a:r>
            <a:r>
              <a:rPr lang="en-US" dirty="0" smtClean="0"/>
              <a:t>280</a:t>
            </a:r>
            <a:r>
              <a:rPr lang="en-US" dirty="0" smtClean="0"/>
              <a:t>, calculate mean</a:t>
            </a:r>
          </a:p>
          <a:p>
            <a:r>
              <a:rPr lang="en-US" dirty="0" smtClean="0"/>
              <a:t>Select 4 channels using </a:t>
            </a:r>
            <a:r>
              <a:rPr lang="en-US" dirty="0" smtClean="0">
                <a:solidFill>
                  <a:srgbClr val="008000"/>
                </a:solidFill>
              </a:rPr>
              <a:t>mean = mean(2c)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8000"/>
                </a:solidFill>
              </a:rPr>
              <a:t>cut </a:t>
            </a:r>
            <a:r>
              <a:rPr lang="en-US" dirty="0">
                <a:solidFill>
                  <a:srgbClr val="008000"/>
                </a:solidFill>
              </a:rPr>
              <a:t>± </a:t>
            </a:r>
            <a:r>
              <a:rPr lang="en-US" dirty="0" smtClean="0">
                <a:solidFill>
                  <a:srgbClr val="008000"/>
                </a:solidFill>
              </a:rPr>
              <a:t>140 </a:t>
            </a:r>
            <a:r>
              <a:rPr lang="en-US" dirty="0" smtClean="0"/>
              <a:t>counts</a:t>
            </a:r>
          </a:p>
          <a:p>
            <a:pPr lvl="1"/>
            <a:r>
              <a:rPr lang="en-US" dirty="0" smtClean="0"/>
              <a:t>Accept next 4 channels that are within mean(2c) </a:t>
            </a:r>
            <a:r>
              <a:rPr lang="en-US" dirty="0"/>
              <a:t>± </a:t>
            </a:r>
            <a:r>
              <a:rPr lang="en-US" dirty="0" smtClean="0"/>
              <a:t>140</a:t>
            </a:r>
            <a:r>
              <a:rPr lang="en-US" dirty="0" smtClean="0"/>
              <a:t>, calculate new mean</a:t>
            </a:r>
            <a:endParaRPr lang="en-US" dirty="0"/>
          </a:p>
          <a:p>
            <a:r>
              <a:rPr lang="en-US" dirty="0"/>
              <a:t>Select </a:t>
            </a:r>
            <a:r>
              <a:rPr lang="en-US" dirty="0" smtClean="0"/>
              <a:t>8 </a:t>
            </a:r>
            <a:r>
              <a:rPr lang="en-US" dirty="0"/>
              <a:t>channels using </a:t>
            </a:r>
            <a:r>
              <a:rPr lang="en-US" dirty="0">
                <a:solidFill>
                  <a:srgbClr val="008000"/>
                </a:solidFill>
              </a:rPr>
              <a:t>mean = </a:t>
            </a:r>
            <a:r>
              <a:rPr lang="en-US" dirty="0" smtClean="0">
                <a:solidFill>
                  <a:srgbClr val="008000"/>
                </a:solidFill>
              </a:rPr>
              <a:t>mean(4c</a:t>
            </a:r>
            <a:r>
              <a:rPr lang="en-US" dirty="0">
                <a:solidFill>
                  <a:srgbClr val="008000"/>
                </a:solidFill>
              </a:rPr>
              <a:t>) </a:t>
            </a:r>
            <a:r>
              <a:rPr lang="en-US" dirty="0"/>
              <a:t>and </a:t>
            </a:r>
            <a:r>
              <a:rPr lang="en-US" dirty="0">
                <a:solidFill>
                  <a:srgbClr val="008000"/>
                </a:solidFill>
              </a:rPr>
              <a:t>cut ± </a:t>
            </a:r>
            <a:r>
              <a:rPr lang="en-US" dirty="0" smtClean="0">
                <a:solidFill>
                  <a:srgbClr val="008000"/>
                </a:solidFill>
              </a:rPr>
              <a:t>70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smtClean="0"/>
              <a:t>counts</a:t>
            </a:r>
          </a:p>
          <a:p>
            <a:pPr lvl="1"/>
            <a:r>
              <a:rPr lang="en-US" dirty="0"/>
              <a:t>Accept next </a:t>
            </a:r>
            <a:r>
              <a:rPr lang="en-US" dirty="0" smtClean="0"/>
              <a:t>8 </a:t>
            </a:r>
            <a:r>
              <a:rPr lang="en-US" dirty="0"/>
              <a:t>channels that are within </a:t>
            </a:r>
            <a:r>
              <a:rPr lang="en-US" dirty="0" smtClean="0"/>
              <a:t>mean(4c</a:t>
            </a:r>
            <a:r>
              <a:rPr lang="en-US" dirty="0"/>
              <a:t>) ± </a:t>
            </a:r>
            <a:r>
              <a:rPr lang="en-US" dirty="0"/>
              <a:t>7</a:t>
            </a:r>
            <a:r>
              <a:rPr lang="en-US" dirty="0" smtClean="0"/>
              <a:t>0</a:t>
            </a:r>
            <a:r>
              <a:rPr lang="en-US" dirty="0" smtClean="0"/>
              <a:t>, calculate new mean</a:t>
            </a:r>
          </a:p>
          <a:p>
            <a:r>
              <a:rPr lang="en-US" dirty="0"/>
              <a:t>Select </a:t>
            </a:r>
            <a:r>
              <a:rPr lang="en-US" dirty="0" smtClean="0"/>
              <a:t>16 </a:t>
            </a:r>
            <a:r>
              <a:rPr lang="en-US" dirty="0"/>
              <a:t>channels using </a:t>
            </a:r>
            <a:r>
              <a:rPr lang="en-US" dirty="0">
                <a:solidFill>
                  <a:srgbClr val="008000"/>
                </a:solidFill>
              </a:rPr>
              <a:t>mean = </a:t>
            </a:r>
            <a:r>
              <a:rPr lang="en-US" dirty="0" smtClean="0">
                <a:solidFill>
                  <a:srgbClr val="008000"/>
                </a:solidFill>
              </a:rPr>
              <a:t>mean(8c</a:t>
            </a:r>
            <a:r>
              <a:rPr lang="en-US" dirty="0">
                <a:solidFill>
                  <a:srgbClr val="008000"/>
                </a:solidFill>
              </a:rPr>
              <a:t>) </a:t>
            </a:r>
            <a:r>
              <a:rPr lang="en-US" dirty="0"/>
              <a:t>and </a:t>
            </a:r>
            <a:r>
              <a:rPr lang="en-US" dirty="0">
                <a:solidFill>
                  <a:srgbClr val="008000"/>
                </a:solidFill>
              </a:rPr>
              <a:t>cut ± </a:t>
            </a:r>
            <a:r>
              <a:rPr lang="en-US" dirty="0" smtClean="0">
                <a:solidFill>
                  <a:srgbClr val="008000"/>
                </a:solidFill>
              </a:rPr>
              <a:t>35 </a:t>
            </a:r>
            <a:r>
              <a:rPr lang="en-US" dirty="0" smtClean="0"/>
              <a:t>counts</a:t>
            </a:r>
          </a:p>
          <a:p>
            <a:pPr lvl="1"/>
            <a:r>
              <a:rPr lang="en-US" dirty="0" smtClean="0"/>
              <a:t>Accept next 16 channels, calculate mean, etc. but now keep data in sum</a:t>
            </a:r>
          </a:p>
          <a:p>
            <a:r>
              <a:rPr lang="en-US" dirty="0"/>
              <a:t>Select </a:t>
            </a:r>
            <a:r>
              <a:rPr lang="en-US" dirty="0" smtClean="0"/>
              <a:t>16 more </a:t>
            </a:r>
            <a:r>
              <a:rPr lang="en-US" dirty="0"/>
              <a:t>channels using </a:t>
            </a:r>
            <a:r>
              <a:rPr lang="en-US" dirty="0">
                <a:solidFill>
                  <a:srgbClr val="008000"/>
                </a:solidFill>
              </a:rPr>
              <a:t>mean = </a:t>
            </a:r>
            <a:r>
              <a:rPr lang="en-US" dirty="0" smtClean="0">
                <a:solidFill>
                  <a:srgbClr val="008000"/>
                </a:solidFill>
              </a:rPr>
              <a:t>mean(16c</a:t>
            </a:r>
            <a:r>
              <a:rPr lang="en-US" dirty="0">
                <a:solidFill>
                  <a:srgbClr val="008000"/>
                </a:solidFill>
              </a:rPr>
              <a:t>) </a:t>
            </a:r>
            <a:r>
              <a:rPr lang="en-US" dirty="0"/>
              <a:t>and </a:t>
            </a:r>
            <a:r>
              <a:rPr lang="en-US" dirty="0">
                <a:solidFill>
                  <a:srgbClr val="008000"/>
                </a:solidFill>
              </a:rPr>
              <a:t>cut ± </a:t>
            </a:r>
            <a:r>
              <a:rPr lang="en-US" dirty="0" smtClean="0">
                <a:solidFill>
                  <a:srgbClr val="008000"/>
                </a:solidFill>
              </a:rPr>
              <a:t>25 </a:t>
            </a:r>
            <a:r>
              <a:rPr lang="en-US" dirty="0"/>
              <a:t>counts</a:t>
            </a:r>
          </a:p>
          <a:p>
            <a:pPr lvl="1"/>
            <a:r>
              <a:rPr lang="en-US" dirty="0"/>
              <a:t>Accept next 16 channels, calculate mean, etc. but now keep </a:t>
            </a:r>
            <a:r>
              <a:rPr lang="en-US" dirty="0" smtClean="0"/>
              <a:t>data in sum</a:t>
            </a:r>
          </a:p>
          <a:p>
            <a:r>
              <a:rPr lang="en-US" dirty="0"/>
              <a:t>Select </a:t>
            </a:r>
            <a:r>
              <a:rPr lang="en-US" dirty="0" smtClean="0"/>
              <a:t>32 more channels </a:t>
            </a:r>
            <a:r>
              <a:rPr lang="en-US" dirty="0"/>
              <a:t>using </a:t>
            </a:r>
            <a:r>
              <a:rPr lang="en-US" dirty="0">
                <a:solidFill>
                  <a:srgbClr val="008000"/>
                </a:solidFill>
              </a:rPr>
              <a:t>mean = </a:t>
            </a:r>
            <a:r>
              <a:rPr lang="en-US" dirty="0" smtClean="0">
                <a:solidFill>
                  <a:srgbClr val="008000"/>
                </a:solidFill>
              </a:rPr>
              <a:t>mean(32c</a:t>
            </a:r>
            <a:r>
              <a:rPr lang="en-US" dirty="0">
                <a:solidFill>
                  <a:srgbClr val="008000"/>
                </a:solidFill>
              </a:rPr>
              <a:t>) </a:t>
            </a:r>
            <a:r>
              <a:rPr lang="en-US" dirty="0"/>
              <a:t>and </a:t>
            </a:r>
            <a:r>
              <a:rPr lang="en-US" dirty="0">
                <a:solidFill>
                  <a:srgbClr val="008000"/>
                </a:solidFill>
              </a:rPr>
              <a:t>cut ± </a:t>
            </a:r>
            <a:r>
              <a:rPr lang="en-US" dirty="0" smtClean="0">
                <a:solidFill>
                  <a:srgbClr val="008000"/>
                </a:solidFill>
              </a:rPr>
              <a:t>15 </a:t>
            </a:r>
            <a:r>
              <a:rPr lang="en-US" dirty="0"/>
              <a:t>counts</a:t>
            </a:r>
          </a:p>
          <a:p>
            <a:pPr lvl="1"/>
            <a:r>
              <a:rPr lang="en-US" dirty="0"/>
              <a:t>Accept next </a:t>
            </a:r>
            <a:r>
              <a:rPr lang="en-US" dirty="0" smtClean="0"/>
              <a:t>32 </a:t>
            </a:r>
            <a:r>
              <a:rPr lang="en-US" dirty="0"/>
              <a:t>channels, calculate mean, etc</a:t>
            </a:r>
            <a:r>
              <a:rPr lang="en-US" dirty="0" smtClean="0"/>
              <a:t>., using most recent 32+16+16 = 64  channels to calculate the final mean value</a:t>
            </a:r>
          </a:p>
          <a:p>
            <a:pPr lvl="1"/>
            <a:endParaRPr lang="en-US" dirty="0"/>
          </a:p>
          <a:p>
            <a:r>
              <a:rPr lang="en-US" dirty="0" smtClean="0"/>
              <a:t>78 channels required (80 if we skip first and last channels)</a:t>
            </a:r>
          </a:p>
          <a:p>
            <a:pPr lvl="1"/>
            <a:r>
              <a:rPr lang="en-US" dirty="0" smtClean="0"/>
              <a:t>if 78 (80) good channels cannot be found then mark A128 as bad</a:t>
            </a:r>
            <a:endParaRPr lang="en-US" dirty="0"/>
          </a:p>
          <a:p>
            <a:pPr marL="57150" indent="0">
              <a:buNone/>
            </a:pPr>
            <a:endParaRPr lang="en-US" dirty="0"/>
          </a:p>
          <a:p>
            <a:pPr marL="57150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Left Brace 4"/>
          <p:cNvSpPr/>
          <p:nvPr/>
        </p:nvSpPr>
        <p:spPr>
          <a:xfrm>
            <a:off x="262759" y="1324307"/>
            <a:ext cx="378372" cy="1418896"/>
          </a:xfrm>
          <a:prstGeom prst="leftBrac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257508" y="3179379"/>
            <a:ext cx="378372" cy="1418896"/>
          </a:xfrm>
          <a:prstGeom prst="leftBrac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16200000">
            <a:off x="84072" y="1724271"/>
            <a:ext cx="103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binary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89332" y="3568840"/>
            <a:ext cx="103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linear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34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FT_Mee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HFT_Meeting</Template>
  <TotalTime>7510</TotalTime>
  <Words>346</Words>
  <Application>Microsoft Office PowerPoint</Application>
  <PresentationFormat>On-screen Show (4:3)</PresentationFormat>
  <Paragraphs>45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HFT_Meeting</vt:lpstr>
      <vt:lpstr>SSD Performance Summary</vt:lpstr>
      <vt:lpstr>N Side vs P Side fired strips</vt:lpstr>
      <vt:lpstr>Reconstructed Clusters N side .vs. P side</vt:lpstr>
      <vt:lpstr>Matching for all ladders</vt:lpstr>
      <vt:lpstr>Changing the Internal Busy Setting</vt:lpstr>
      <vt:lpstr>Landau Curve Fits: P side and N side</vt:lpstr>
      <vt:lpstr>PowerPoint Presentation</vt:lpstr>
      <vt:lpstr>Common Mode Algorithm to find A128 &lt;avg&gt;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jhthomas</dc:creator>
  <cp:lastModifiedBy>jhthomas</cp:lastModifiedBy>
  <cp:revision>623</cp:revision>
  <dcterms:created xsi:type="dcterms:W3CDTF">2011-06-08T17:45:45Z</dcterms:created>
  <dcterms:modified xsi:type="dcterms:W3CDTF">2016-02-16T19:54:00Z</dcterms:modified>
</cp:coreProperties>
</file>