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8"/>
  </p:notesMasterIdLst>
  <p:handoutMasterIdLst>
    <p:handoutMasterId r:id="rId49"/>
  </p:handoutMasterIdLst>
  <p:sldIdLst>
    <p:sldId id="350" r:id="rId2"/>
    <p:sldId id="364" r:id="rId3"/>
    <p:sldId id="373" r:id="rId4"/>
    <p:sldId id="385" r:id="rId5"/>
    <p:sldId id="365" r:id="rId6"/>
    <p:sldId id="366" r:id="rId7"/>
    <p:sldId id="351" r:id="rId8"/>
    <p:sldId id="369" r:id="rId9"/>
    <p:sldId id="355" r:id="rId10"/>
    <p:sldId id="354" r:id="rId11"/>
    <p:sldId id="370" r:id="rId12"/>
    <p:sldId id="367" r:id="rId13"/>
    <p:sldId id="357" r:id="rId14"/>
    <p:sldId id="374" r:id="rId15"/>
    <p:sldId id="375" r:id="rId16"/>
    <p:sldId id="376" r:id="rId17"/>
    <p:sldId id="377" r:id="rId18"/>
    <p:sldId id="382" r:id="rId19"/>
    <p:sldId id="378" r:id="rId20"/>
    <p:sldId id="379" r:id="rId21"/>
    <p:sldId id="380" r:id="rId22"/>
    <p:sldId id="368" r:id="rId23"/>
    <p:sldId id="381" r:id="rId24"/>
    <p:sldId id="392" r:id="rId25"/>
    <p:sldId id="391" r:id="rId26"/>
    <p:sldId id="372" r:id="rId27"/>
    <p:sldId id="390" r:id="rId28"/>
    <p:sldId id="386" r:id="rId29"/>
    <p:sldId id="387" r:id="rId30"/>
    <p:sldId id="389" r:id="rId31"/>
    <p:sldId id="388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384" r:id="rId46"/>
    <p:sldId id="371" r:id="rId47"/>
  </p:sldIdLst>
  <p:sldSz cx="9144000" cy="6858000" type="screen4x3"/>
  <p:notesSz cx="6934200" cy="9080500"/>
  <p:defaultTextStyle>
    <a:defPPr>
      <a:defRPr lang="en-US"/>
    </a:defPPr>
    <a:lvl1pPr algn="l" rtl="0" eaLnBrk="0" fontAlgn="base" hangingPunct="0">
      <a:lnSpc>
        <a:spcPct val="13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lnSpc>
        <a:spcPct val="13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13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13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13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00CC00"/>
    <a:srgbClr val="CC9900"/>
    <a:srgbClr val="008000"/>
    <a:srgbClr val="0066FF"/>
    <a:srgbClr val="33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789" autoAdjust="0"/>
  </p:normalViewPr>
  <p:slideViewPr>
    <p:cSldViewPr showGuides="1">
      <p:cViewPr varScale="1">
        <p:scale>
          <a:sx n="127" d="100"/>
          <a:sy n="127" d="100"/>
        </p:scale>
        <p:origin x="1038" y="126"/>
      </p:cViewPr>
      <p:guideLst>
        <p:guide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-2160" y="-84"/>
      </p:cViewPr>
      <p:guideLst>
        <p:guide orient="horz" pos="28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9B4E990-4319-5734-DE67-C794C7D95C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4B7FA63-A083-0E90-31FD-D9CD1F550F8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DBC3C394-61C1-2A48-1843-D75D172A450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06B1210F-61DB-A7E7-5385-AFA99CEB691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Times New Roman" panose="02020603050405020304" pitchFamily="18" charset="0"/>
              </a:defRPr>
            </a:lvl1pPr>
          </a:lstStyle>
          <a:p>
            <a:fld id="{95110336-2BEE-476C-9F82-342659248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E00C3AE-BA34-FB96-01ED-491BD21634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7A3662F-93A1-8133-4B77-7DAB02A0E16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423EB48F-C4BC-FD3B-FC23-E987A05DDAE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0B06EF50-7FE6-1FBC-39C6-776654F0FAC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13238"/>
            <a:ext cx="50863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EE1D159A-2B89-B781-4A63-AC7F5FD197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7D730629-13F9-91AC-0F5C-505EF47213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Times New Roman" panose="02020603050405020304" pitchFamily="18" charset="0"/>
              </a:defRPr>
            </a:lvl1pPr>
          </a:lstStyle>
          <a:p>
            <a:fld id="{746BCC3D-49D1-40D4-8990-3F8E57C0A8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A0687EB4-40D5-19E3-F4F3-0BC2D4DC7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91A40C-EEE4-4604-9901-7A95A59FA527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B58C19C-1901-7C2C-89AF-AC8A45797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B29AFBE-E58F-7AAD-E708-64028100A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2A5A0D7-96AC-C01A-4038-EEF55F8E6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097F43-D1E3-42BE-80E3-D762D81B070F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576F975-413C-9087-64D4-C205C940C5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A86820F-BFBE-1D56-7852-16BEB9A6A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0CFAD0E-5377-6484-A0F4-0E0ADFAC79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3C64AD-7CE4-4037-AF1C-1D14E5395EF2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CAEF978-5E9A-049A-3DC5-4D41335F1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DC0D309-A6BB-10A2-764C-2EADA5809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35E44EA-A400-0CE5-A827-376D01ECCE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EA83D2-66E4-4B30-8D67-55FC35388505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F23C06F-946F-E076-E25C-9767579940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833E519-B1A9-8364-B614-C9F55B75E2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45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3E9F9B9-7652-B1BA-6404-E0DACEF683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5372C9-22D6-402E-9716-4110953976DC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50194B4-F8FC-C096-7E30-16074C42A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8D3CC03-2C2E-FDA4-561A-16FC12A2A3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9F487DE-60B5-0664-BF6F-2410A204F3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4189C6-3AAF-4E9D-9A5C-838CFD1F1934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7BCDB78E-D2F2-E65B-6185-88D875864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51AEDBB-5B2C-8070-26A5-A04392FF5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6841F0D8-A46D-44B9-95E4-B328C48AF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1EA8C3-0AAD-43AB-A142-A89510A89FA0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35CB1CF-E3D5-9EC3-694F-70E21CF03D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BF452B4-1C61-BE12-6525-CAAB49CF7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250250E-71B5-1615-FADB-597505DAA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F69EC3-95C2-4295-9B0A-9216A588DC32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87F7B63-58EC-1700-E624-D4AAAE8E6E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AD1A732-8DA6-7259-5D0F-B8CF8A4C7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4E9A08B-3A46-2757-5AA3-DC19E358A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B473F1-84F2-4E17-94B6-B618043F1616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27A1D26-4874-9252-547C-DF0788FDA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9AD9F0E-FAB6-FD9C-9095-88ECD9AFE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D219C2C-9CAC-73A4-B368-A6E9B2AA5A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69A07E-894E-4D88-8452-D0A134E621D7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1DCA196-F156-1FBE-4012-15CC049E2A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6B4AF6-7376-309D-401C-7D772FE79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C60216C-61F0-F86C-E0DF-8C31DE074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3D2D3F-10CB-4853-ABEE-4937B5902965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58668C6-511E-47A5-9052-FDEEB7659E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686D0818-0FCF-3868-67DD-CB20DCB35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4BF4D3E-8167-F44C-21CF-581F9424F9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790596-D7F0-499E-9053-8164D8DC1149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3B1A387E-9E2A-0100-F0E9-109AFACBD6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D55FB74-03B0-2180-6867-D8B3501E8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4D1820A-FD0D-44BE-29B6-7603FD73D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A73950-09EC-4C9D-AF4C-644CB7BD6BB4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DEE2C89-F473-1D7B-881F-40D6E1776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2D14C8C-1FA1-76A7-5CA9-69782CD56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E8AD5E1-F39F-5426-865C-49C78CFB7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974CB4-2F51-43A9-B546-ECC253E48A8A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CF2B94E-7DE1-C4AE-C0DE-DB4C12A5F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0F4A1F6-3C59-52C3-3BDC-25120ECAA6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D51A91E-295C-1858-01D6-80D28AA7C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48E7F6-DE5A-415F-8103-D79E156D96D9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8FE367A-BC6E-B566-7E80-37B58B344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E444D47-B38A-FA98-F170-63A4DDF7F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B7428FB-927F-CA5B-A596-9DDB8BA4A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6B5A57-E982-4C91-BC1E-528E71484A8F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8F8227A-3319-C285-516C-32950FD360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E9A3AD2-68FF-D371-B641-F1D24525B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2364543-4CA5-A9CF-55C6-87FD38E5C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AD9D52-3CC1-4EB5-AD45-068D94E2E8A4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666607B-FCEF-6226-FFDB-61D3CE3B6F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1ED6CD4-99C5-1267-4569-68564631F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5C0817BD-33AC-E9DA-0F47-5DBB8E9D1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E5246A-E040-41EC-B23B-2C8564002297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3B0D4E6-1C77-0CA0-F1F2-27932604EC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4FC30766-723E-FD81-9CD8-827C4C7D0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F5542F2-59ED-8AD6-C861-AFCEDD37C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C74824-865F-450B-9A65-B64987D441C4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F4B36DFB-42B8-9864-26C0-F339C8E345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B00D768-8846-1A28-B487-4D7B73C0C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39D95687-0F0D-04C9-E30F-B257290A83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D25745-7F3A-4493-BDAE-2213E821C3E5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AB5AE77-29F2-391D-15A9-0FE3DA77EA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B0CBC2AC-A2F6-DC9D-D129-2AE7B3A62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7288E99-962D-CB0A-D49F-C70E29830F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77599-E8B3-4113-8689-976BE69E921E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2607626-2C4C-37FE-1310-A15486A2F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B6D34D0-4785-7391-D158-C9E38EED3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905F6D7-5605-2929-B917-EE6AA88B3B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07BE86-6042-4E39-B89F-03DCD32E6116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8F900665-2C05-BAA7-8DA0-57203BFC4F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7AA3677-41B6-9F42-0675-91221647F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393F661-1A39-2CB5-8F1F-475704BB9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4E034-F5BF-44C8-82ED-C7F83C812C36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C47F243-CDCB-FC0A-EA4C-2AEB984F0C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192937A1-F71E-DF22-5616-881B9ABFA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2A5A0D7-96AC-C01A-4038-EEF55F8E6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097F43-D1E3-42BE-80E3-D762D81B070F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576F975-413C-9087-64D4-C205C940C5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A86820F-BFBE-1D56-7852-16BEB9A6A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6491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0CFAD0E-5377-6484-A0F4-0E0ADFAC79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3C64AD-7CE4-4037-AF1C-1D14E5395EF2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CAEF978-5E9A-049A-3DC5-4D41335F1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DC0D309-A6BB-10A2-764C-2EADA5809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67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35E44EA-A400-0CE5-A827-376D01ECCE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EA83D2-66E4-4B30-8D67-55FC35388505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F23C06F-946F-E076-E25C-9767579940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833E519-B1A9-8364-B614-C9F55B75E2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3E9F9B9-7652-B1BA-6404-E0DACEF683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5372C9-22D6-402E-9716-4110953976DC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50194B4-F8FC-C096-7E30-16074C42A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8D3CC03-2C2E-FDA4-561A-16FC12A2A3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9633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9F487DE-60B5-0664-BF6F-2410A204F3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4189C6-3AAF-4E9D-9A5C-838CFD1F1934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7BCDB78E-D2F2-E65B-6185-88D875864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51AEDBB-5B2C-8070-26A5-A04392FF5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370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6841F0D8-A46D-44B9-95E4-B328C48AF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1EA8C3-0AAD-43AB-A142-A89510A89FA0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35CB1CF-E3D5-9EC3-694F-70E21CF03D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BF452B4-1C61-BE12-6525-CAAB49CF7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1007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250250E-71B5-1615-FADB-597505DAA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F69EC3-95C2-4295-9B0A-9216A588DC32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87F7B63-58EC-1700-E624-D4AAAE8E6E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AD1A732-8DA6-7259-5D0F-B8CF8A4C7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7018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4E9A08B-3A46-2757-5AA3-DC19E358A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B473F1-84F2-4E17-94B6-B618043F1616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27A1D26-4874-9252-547C-DF0788FDA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9AD9F0E-FAB6-FD9C-9095-88ECD9AFE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7237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D219C2C-9CAC-73A4-B368-A6E9B2AA5A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69A07E-894E-4D88-8452-D0A134E621D7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1DCA196-F156-1FBE-4012-15CC049E2A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6B4AF6-7376-309D-401C-7D772FE79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07798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C60216C-61F0-F86C-E0DF-8C31DE074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3D2D3F-10CB-4853-ABEE-4937B5902965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58668C6-511E-47A5-9052-FDEEB7659E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686D0818-0FCF-3868-67DD-CB20DCB35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855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4BF4D3E-8167-F44C-21CF-581F9424F9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790596-D7F0-499E-9053-8164D8DC1149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3B1A387E-9E2A-0100-F0E9-109AFACBD6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D55FB74-03B0-2180-6867-D8B3501E8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211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4D1820A-FD0D-44BE-29B6-7603FD73D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A73950-09EC-4C9D-AF4C-644CB7BD6BB4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DEE2C89-F473-1D7B-881F-40D6E1776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2D14C8C-1FA1-76A7-5CA9-69782CD56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4313238"/>
            <a:ext cx="5546725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9640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E8AD5E1-F39F-5426-865C-49C78CFB7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974CB4-2F51-43A9-B546-ECC253E48A8A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CF2B94E-7DE1-C4AE-C0DE-DB4C12A5F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0F4A1F6-3C59-52C3-3BDC-25120ECAA6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4742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D51A91E-295C-1858-01D6-80D28AA7C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48E7F6-DE5A-415F-8103-D79E156D96D9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8FE367A-BC6E-B566-7E80-37B58B344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E444D47-B38A-FA98-F170-63A4DDF7F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0664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B7428FB-927F-CA5B-A596-9DDB8BA4A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6B5A57-E982-4C91-BC1E-528E71484A8F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8F8227A-3319-C285-516C-32950FD360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E9A3AD2-68FF-D371-B641-F1D24525B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5679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2364543-4CA5-A9CF-55C6-87FD38E5C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AD9D52-3CC1-4EB5-AD45-068D94E2E8A4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666607B-FCEF-6226-FFDB-61D3CE3B6F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1ED6CD4-99C5-1267-4569-68564631F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1708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5C0817BD-33AC-E9DA-0F47-5DBB8E9D1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E5246A-E040-41EC-B23B-2C8564002297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3B0D4E6-1C77-0CA0-F1F2-27932604EC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4FC30766-723E-FD81-9CD8-827C4C7D0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5738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F5542F2-59ED-8AD6-C861-AFCEDD37C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C74824-865F-450B-9A65-B64987D441C4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F4B36DFB-42B8-9864-26C0-F339C8E345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B00D768-8846-1A28-B487-4D7B73C0C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9744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39D95687-0F0D-04C9-E30F-B257290A83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D25745-7F3A-4493-BDAE-2213E821C3E5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AB5AE77-29F2-391D-15A9-0FE3DA77EA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B0CBC2AC-A2F6-DC9D-D129-2AE7B3A62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6883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7288E99-962D-CB0A-D49F-C70E29830F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77599-E8B3-4113-8689-976BE69E921E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2607626-2C4C-37FE-1310-A15486A2F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B6D34D0-4785-7391-D158-C9E38EED3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8341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905F6D7-5605-2929-B917-EE6AA88B3B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07BE86-6042-4E39-B89F-03DCD32E6116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8F900665-2C05-BAA7-8DA0-57203BFC4F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7AA3677-41B6-9F42-0675-91221647F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0316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393F661-1A39-2CB5-8F1F-475704BB9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4E034-F5BF-44C8-82ED-C7F83C812C36}" type="slidenum">
              <a:rPr lang="en-US" altLang="en-US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C47F243-CDCB-FC0A-EA4C-2AEB984F0C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192937A1-F71E-DF22-5616-881B9ABFA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9700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A3D0B21D-0717-98A4-F238-DE0C393AC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D8CFE8-981D-4D55-A18B-AD240264F3FF}" type="slidenum">
              <a:rPr lang="en-US" altLang="en-US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275F6E43-DA2F-C1BD-4B98-2E725B0C66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6EA7E597-6DDE-0C8D-3DFF-0AE97BB26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399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5390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1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5160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151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443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205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2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419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79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1563" y="311150"/>
            <a:ext cx="1954212" cy="5391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0" y="311150"/>
            <a:ext cx="5713413" cy="5391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822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7359F052-A928-B4CA-D1A9-128A89337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>
            <a:lvl1pPr marL="339725" indent="-339725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20000"/>
              </a:spcBef>
            </a:pPr>
            <a:fld id="{524F6336-1913-4A6A-A7B0-5748A8AD150D}" type="slidenum">
              <a:rPr lang="en-US" altLang="en-US" sz="800" b="1">
                <a:latin typeface="Helvetica" panose="020B0604020202020204" pitchFamily="34" charset="0"/>
              </a:rPr>
              <a:pPr algn="r">
                <a:lnSpc>
                  <a:spcPct val="80000"/>
                </a:lnSpc>
                <a:spcBef>
                  <a:spcPct val="20000"/>
                </a:spcBef>
              </a:pPr>
              <a:t>‹#›</a:t>
            </a:fld>
            <a:endParaRPr lang="en-US" altLang="en-US" sz="800" b="1">
              <a:latin typeface="Helvetica" panose="020B0604020202020204" pitchFamily="34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47BF81B-1370-BDE5-EC44-01732FA3A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EDF8ECB-9133-CD0E-A6FF-17E9F6BF7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8533" name="Line 5">
            <a:extLst>
              <a:ext uri="{FF2B5EF4-FFF2-40B4-BE49-F238E27FC236}">
                <a16:creationId xmlns:a16="http://schemas.microsoft.com/office/drawing/2014/main" id="{46795369-489D-5B96-9FFF-BDE260609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78535" name="Rectangle 7">
            <a:extLst>
              <a:ext uri="{FF2B5EF4-FFF2-40B4-BE49-F238E27FC236}">
                <a16:creationId xmlns:a16="http://schemas.microsoft.com/office/drawing/2014/main" id="{F8451E28-9F4C-9B33-4B57-7CC796EA57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b="1" dirty="0">
                <a:latin typeface="Helvetica" pitchFamily="34" charset="0"/>
              </a:rPr>
              <a:t>Jim Thomas – University of California </a:t>
            </a:r>
          </a:p>
        </p:txBody>
      </p:sp>
      <p:pic>
        <p:nvPicPr>
          <p:cNvPr id="1031" name="Picture 9" descr="Untitled-2">
            <a:extLst>
              <a:ext uri="{FF2B5EF4-FFF2-40B4-BE49-F238E27FC236}">
                <a16:creationId xmlns:a16="http://schemas.microsoft.com/office/drawing/2014/main" id="{72D93005-7492-D39B-3C8F-E2617A5E8E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257175"/>
            <a:ext cx="65881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+mj-lt"/>
          <a:ea typeface="+mj-ea"/>
          <a:cs typeface="+mj-cs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5pPr>
      <a:lvl6pPr marL="457200"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6pPr>
      <a:lvl7pPr marL="914400"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7pPr>
      <a:lvl8pPr marL="1371600"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8pPr>
      <a:lvl9pPr marL="1828800"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34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00FF"/>
          </a:solidFill>
          <a:latin typeface="+mn-lt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600" b="1">
          <a:solidFill>
            <a:srgbClr val="008000"/>
          </a:solidFill>
          <a:latin typeface="+mn-lt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400" b="1">
          <a:solidFill>
            <a:schemeClr val="tx1"/>
          </a:solidFill>
          <a:latin typeface="+mn-lt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200" b="1">
          <a:solidFill>
            <a:srgbClr val="FF3300"/>
          </a:solidFill>
          <a:latin typeface="+mn-lt"/>
        </a:defRPr>
      </a:lvl5pPr>
      <a:lvl6pPr marL="24320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itchFamily="34" charset="0"/>
        <a:buChar char="–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itchFamily="34" charset="0"/>
        <a:buChar char="–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itchFamily="34" charset="0"/>
        <a:buChar char="–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itchFamily="34" charset="0"/>
        <a:buChar char="–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.bnl.gov/cgi-bin/protected/cvsweb.cgi/StRoo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tar-bnl/star-sw" TargetMode="External"/><Relationship Id="rId4" Type="http://schemas.openxmlformats.org/officeDocument/2006/relationships/hyperlink" Target="http://www.star.bnl.gov/webdata/dox/html/classes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.bnl.gov/STAR/comp/prod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r.bnl.gov/public/comp/prod/localdata/ProdDDstreams.html" TargetMode="External"/><Relationship Id="rId3" Type="http://schemas.openxmlformats.org/officeDocument/2006/relationships/hyperlink" Target="https://drupal.star.bnl.gov/STAR/system/files/Nigmatkulov_intro2pico_Krakow2019.pdf" TargetMode="External"/><Relationship Id="rId7" Type="http://schemas.openxmlformats.org/officeDocument/2006/relationships/hyperlink" Target="https://drupal.star.bnl.gov/STAR/comp/pro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upal.star.bnl.gov/STAR/event/2022/01/14/Scheduler-tutorial/" TargetMode="External"/><Relationship Id="rId5" Type="http://schemas.openxmlformats.org/officeDocument/2006/relationships/hyperlink" Target="http://www.star.bnl.gov/public/comp/Grid/scheduler/" TargetMode="External"/><Relationship Id="rId4" Type="http://schemas.openxmlformats.org/officeDocument/2006/relationships/hyperlink" Target="http://www.star.bnl.gov/webdata/dox/html/classes.html" TargetMode="External"/><Relationship Id="rId9" Type="http://schemas.openxmlformats.org/officeDocument/2006/relationships/hyperlink" Target="https://www.star.bnl.gov/public/comp/prod/localdata/ProdDDstreams_pico.htm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.bnl.gov/cgi-bin/protected/cvsweb.cgi/StRoot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tar-bnl/star-sw" TargetMode="External"/><Relationship Id="rId4" Type="http://schemas.openxmlformats.org/officeDocument/2006/relationships/hyperlink" Target="http://www.star.bnl.gov/webdatanfs/dox/html/classes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.bnl.gov/STAR/comp/prod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drupal.star.bnl.gov/STAR/comp/prod" TargetMode="External"/><Relationship Id="rId3" Type="http://schemas.openxmlformats.org/officeDocument/2006/relationships/hyperlink" Target="https://drupal.star.bnl.gov/STAR/system/files/Nigmatkulov_intro2pico_Krakow2019.pdf" TargetMode="External"/><Relationship Id="rId7" Type="http://schemas.openxmlformats.org/officeDocument/2006/relationships/hyperlink" Target="https://drupal.star.bnl.gov/STAR/comp/sofi/filecatalog/user-manual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ar.bnl.gov/public/comp/Grid/scheduler/faq.html" TargetMode="External"/><Relationship Id="rId5" Type="http://schemas.openxmlformats.org/officeDocument/2006/relationships/hyperlink" Target="http://www.star.bnl.gov/public/comp/Grid/scheduler/" TargetMode="External"/><Relationship Id="rId10" Type="http://schemas.openxmlformats.org/officeDocument/2006/relationships/hyperlink" Target="https://www.star.bnl.gov/public/comp/prod/localdata/ProdDDstreams_pico.html" TargetMode="External"/><Relationship Id="rId4" Type="http://schemas.openxmlformats.org/officeDocument/2006/relationships/hyperlink" Target="http://www.star.bnl.gov/webdata/dox/html/classes.html" TargetMode="External"/><Relationship Id="rId9" Type="http://schemas.openxmlformats.org/officeDocument/2006/relationships/hyperlink" Target="https://www.star.bnl.gov/public/comp/prod/localdata/ProdDDstreams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.bnl.gov/public/html/tmp/dev_StarClassLibrary.pdf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2FD9A86-EE5B-F77A-B1E1-CC5AFCFA6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0E4B0FD-6670-A0DF-04FD-14A3C76C4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87842"/>
            <a:ext cx="8153400" cy="4884357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dirty="0"/>
              <a:t>Analyzing STAR Data if You Are New to STAR:</a:t>
            </a:r>
          </a:p>
          <a:p>
            <a:pPr algn="ctr"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 err="1"/>
              <a:t>MuDst</a:t>
            </a:r>
            <a:r>
              <a:rPr lang="en-US" altLang="en-US" sz="2400" dirty="0"/>
              <a:t> &amp; </a:t>
            </a:r>
            <a:r>
              <a:rPr lang="en-US" altLang="en-US" sz="2400" dirty="0" err="1"/>
              <a:t>PicoDst</a:t>
            </a:r>
            <a:r>
              <a:rPr lang="en-US" altLang="en-US" sz="2400" dirty="0"/>
              <a:t> Tutorial</a:t>
            </a:r>
          </a:p>
          <a:p>
            <a:pPr algn="ctr">
              <a:buFontTx/>
              <a:buNone/>
            </a:pPr>
            <a:endParaRPr lang="en-US" altLang="en-US" sz="12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en-US" sz="1200" dirty="0">
                <a:solidFill>
                  <a:srgbClr val="C00000"/>
                </a:solidFill>
              </a:rPr>
              <a:t>[Now emphasizing </a:t>
            </a:r>
            <a:r>
              <a:rPr lang="en-US" altLang="en-US" sz="1200" dirty="0" err="1">
                <a:solidFill>
                  <a:srgbClr val="C00000"/>
                </a:solidFill>
              </a:rPr>
              <a:t>PicoDST</a:t>
            </a:r>
            <a:r>
              <a:rPr lang="en-US" altLang="en-US" sz="1200" dirty="0">
                <a:solidFill>
                  <a:srgbClr val="C00000"/>
                </a:solidFill>
              </a:rPr>
              <a:t> examples but the </a:t>
            </a:r>
            <a:r>
              <a:rPr lang="en-US" altLang="en-US" sz="1200" dirty="0" err="1">
                <a:solidFill>
                  <a:srgbClr val="C00000"/>
                </a:solidFill>
              </a:rPr>
              <a:t>MuDST</a:t>
            </a:r>
            <a:r>
              <a:rPr lang="en-US" altLang="en-US" sz="1200" dirty="0">
                <a:solidFill>
                  <a:srgbClr val="C00000"/>
                </a:solidFill>
              </a:rPr>
              <a:t> examples are shown at the back of the slide stack]</a:t>
            </a:r>
          </a:p>
          <a:p>
            <a:pPr algn="ctr">
              <a:buFontTx/>
              <a:buNone/>
            </a:pPr>
            <a:endParaRPr lang="en-US" altLang="en-US" sz="1600" dirty="0"/>
          </a:p>
          <a:p>
            <a:pPr algn="ctr">
              <a:spcBef>
                <a:spcPts val="0"/>
              </a:spcBef>
              <a:buFontTx/>
              <a:buNone/>
            </a:pPr>
            <a:endParaRPr lang="en-US" altLang="en-US" sz="1600" dirty="0"/>
          </a:p>
          <a:p>
            <a:pPr algn="ctr">
              <a:buFontTx/>
              <a:buNone/>
            </a:pPr>
            <a:r>
              <a:rPr lang="en-US" altLang="en-US" dirty="0"/>
              <a:t>Based on the excellent tutorials by Dan </a:t>
            </a:r>
            <a:r>
              <a:rPr lang="en-US" altLang="en-US" dirty="0" err="1"/>
              <a:t>Magestro</a:t>
            </a:r>
            <a:r>
              <a:rPr lang="en-US" altLang="en-US" dirty="0"/>
              <a:t>, Akio </a:t>
            </a:r>
            <a:r>
              <a:rPr lang="en-US" altLang="en-US" dirty="0" err="1"/>
              <a:t>Agowa</a:t>
            </a:r>
            <a:r>
              <a:rPr lang="en-US" altLang="en-US" dirty="0"/>
              <a:t>, </a:t>
            </a:r>
          </a:p>
          <a:p>
            <a:pPr algn="ctr">
              <a:buFontTx/>
              <a:buNone/>
            </a:pPr>
            <a:r>
              <a:rPr lang="en-US" altLang="en-US" dirty="0"/>
              <a:t>Grigory </a:t>
            </a:r>
            <a:r>
              <a:rPr lang="en-US" altLang="en-US" dirty="0" err="1"/>
              <a:t>Nigmatkulov</a:t>
            </a:r>
            <a:r>
              <a:rPr lang="en-US" altLang="en-US" dirty="0"/>
              <a:t>, and a cast of a thousand wizards</a:t>
            </a:r>
          </a:p>
          <a:p>
            <a:pPr algn="ctr">
              <a:spcBef>
                <a:spcPts val="0"/>
              </a:spcBef>
              <a:buFontTx/>
              <a:buNone/>
            </a:pPr>
            <a:endParaRPr lang="en-US" altLang="en-US" sz="1600" dirty="0"/>
          </a:p>
          <a:p>
            <a:pPr algn="ctr">
              <a:spcBef>
                <a:spcPts val="0"/>
              </a:spcBef>
              <a:buFontTx/>
              <a:buNone/>
            </a:pPr>
            <a:endParaRPr lang="en-US" altLang="en-US" sz="1600" dirty="0"/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by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Jim Thomas</a:t>
            </a:r>
          </a:p>
          <a:p>
            <a:pPr algn="ctr">
              <a:buFontTx/>
              <a:buNone/>
            </a:pPr>
            <a:r>
              <a:rPr lang="en-US" altLang="en-US" dirty="0"/>
              <a:t>Lawrence Berkeley National Laboratory</a:t>
            </a:r>
          </a:p>
          <a:p>
            <a:pPr algn="ctr">
              <a:spcBef>
                <a:spcPts val="0"/>
              </a:spcBef>
              <a:buFontTx/>
              <a:buNone/>
            </a:pPr>
            <a:endParaRPr lang="en-US" altLang="en-US" sz="1600" dirty="0"/>
          </a:p>
          <a:p>
            <a:pPr algn="ctr">
              <a:spcBef>
                <a:spcPts val="0"/>
              </a:spcBef>
              <a:buFontTx/>
              <a:buNone/>
            </a:pPr>
            <a:endParaRPr lang="en-US" altLang="en-US" sz="1600" dirty="0"/>
          </a:p>
          <a:p>
            <a:pPr algn="ctr">
              <a:buFontTx/>
              <a:buNone/>
            </a:pPr>
            <a:r>
              <a:rPr lang="en-US" altLang="en-US" dirty="0"/>
              <a:t>First edition written in 2006, updated in 2011, and updated again in 2024</a:t>
            </a:r>
          </a:p>
          <a:p>
            <a:pPr algn="ctr">
              <a:buFontTx/>
              <a:buNone/>
            </a:pPr>
            <a:r>
              <a:rPr lang="en-US" altLang="en-US" sz="1200" dirty="0"/>
              <a:t>please send suggestions and comments to jhthomas@berkeley.edu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05004A7-66FE-D8BE-A490-C30BD7E707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791450" cy="534988"/>
          </a:xfrm>
        </p:spPr>
        <p:txBody>
          <a:bodyPr/>
          <a:lstStyle/>
          <a:p>
            <a:r>
              <a:rPr lang="en-US" altLang="en-US"/>
              <a:t>If you are new to STAR but familiar with Root…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B0C43FC-2715-D9F4-8898-3AB81092E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3200400"/>
          </a:xfrm>
        </p:spPr>
        <p:txBody>
          <a:bodyPr/>
          <a:lstStyle/>
          <a:p>
            <a:r>
              <a:rPr lang="en-US" altLang="en-US" dirty="0"/>
              <a:t>STAR data analysis techniques use a few distinct styles and conventions that are unique to STAR … but which are very powerful</a:t>
            </a:r>
          </a:p>
          <a:p>
            <a:endParaRPr lang="en-US" altLang="en-US" dirty="0"/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Cons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Makers</a:t>
            </a:r>
          </a:p>
          <a:p>
            <a:pPr lvl="1"/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muDSTs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lvl="1"/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picoDSTs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The Scheduler</a:t>
            </a:r>
            <a:r>
              <a:rPr lang="en-US" altLang="en-US" dirty="0">
                <a:sym typeface="Symbol" panose="05050102010706020507" pitchFamily="18" charset="2"/>
              </a:rPr>
              <a:t>   </a:t>
            </a:r>
            <a:r>
              <a:rPr lang="en-US" altLang="en-US" sz="1400" dirty="0">
                <a:solidFill>
                  <a:schemeClr val="tx1"/>
                </a:solidFill>
                <a:sym typeface="Symbol" panose="05050102010706020507" pitchFamily="18" charset="2"/>
              </a:rPr>
              <a:t>(sums-submit, previously known as star-submit)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4DE5ECE-6729-AFA6-C3CA-C78D803D3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1AADF7A-1FDE-E94E-C514-B8072E889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00674"/>
            <a:ext cx="8382000" cy="4924425"/>
          </a:xfrm>
        </p:spPr>
        <p:txBody>
          <a:bodyPr/>
          <a:lstStyle/>
          <a:p>
            <a:r>
              <a:rPr lang="en-US" altLang="en-US" dirty="0"/>
              <a:t>STAR uses ‘cons’ to compile, link, and make files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You should create a sub-directory called ‘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</a:rPr>
              <a:t>StRoot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’ in your primary work area</a:t>
            </a:r>
          </a:p>
          <a:p>
            <a:pPr lvl="2"/>
            <a:r>
              <a:rPr lang="en-US" altLang="en-US" dirty="0"/>
              <a:t>Create a sub-directory called ‘HelloWorld’ under ‘</a:t>
            </a:r>
            <a:r>
              <a:rPr lang="en-US" altLang="en-US" dirty="0" err="1"/>
              <a:t>StRoot</a:t>
            </a:r>
            <a:r>
              <a:rPr lang="en-US" altLang="en-US" dirty="0"/>
              <a:t>’ </a:t>
            </a:r>
          </a:p>
          <a:p>
            <a:pPr lvl="3"/>
            <a:r>
              <a:rPr lang="en-US" altLang="en-US" dirty="0">
                <a:solidFill>
                  <a:srgbClr val="C00000"/>
                </a:solidFill>
              </a:rPr>
              <a:t>Put ‘HelloWorld.cxx’ and ‘</a:t>
            </a:r>
            <a:r>
              <a:rPr lang="en-US" altLang="en-US" dirty="0" err="1">
                <a:solidFill>
                  <a:srgbClr val="C00000"/>
                </a:solidFill>
              </a:rPr>
              <a:t>HelloWorld.h</a:t>
            </a:r>
            <a:r>
              <a:rPr lang="en-US" altLang="en-US" dirty="0">
                <a:solidFill>
                  <a:srgbClr val="C00000"/>
                </a:solidFill>
              </a:rPr>
              <a:t>’ into ‘</a:t>
            </a:r>
            <a:r>
              <a:rPr lang="en-US" altLang="en-US" dirty="0" err="1">
                <a:solidFill>
                  <a:srgbClr val="C00000"/>
                </a:solidFill>
              </a:rPr>
              <a:t>StRoot</a:t>
            </a:r>
            <a:r>
              <a:rPr lang="en-US" altLang="en-US" dirty="0">
                <a:solidFill>
                  <a:srgbClr val="C00000"/>
                </a:solidFill>
              </a:rPr>
              <a:t>/HelloWorld/’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Now type ‘cons’ from your primary directory and your files will be automatically compiled and linked</a:t>
            </a:r>
          </a:p>
          <a:p>
            <a:pPr lvl="2"/>
            <a:r>
              <a:rPr lang="en-US" altLang="en-US" dirty="0"/>
              <a:t>No Make files!  Somebody else does all that work for you …</a:t>
            </a:r>
          </a:p>
          <a:p>
            <a:pPr lvl="2"/>
            <a:r>
              <a:rPr lang="en-US" altLang="en-US" dirty="0"/>
              <a:t>This works even if your files refer to other STAR or ROOT software</a:t>
            </a:r>
          </a:p>
          <a:p>
            <a:pPr lvl="2"/>
            <a:endParaRPr lang="en-US" altLang="en-US" dirty="0"/>
          </a:p>
          <a:p>
            <a:r>
              <a:rPr lang="en-US" altLang="en-US" dirty="0"/>
              <a:t>You can change the version of root, the compilers, and cons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The command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C00000"/>
                </a:solidFill>
              </a:rPr>
              <a:t>‘</a:t>
            </a:r>
            <a:r>
              <a:rPr lang="en-US" altLang="en-US" dirty="0" err="1">
                <a:solidFill>
                  <a:srgbClr val="C00000"/>
                </a:solidFill>
              </a:rPr>
              <a:t>starpro</a:t>
            </a:r>
            <a:r>
              <a:rPr lang="en-US" altLang="en-US" dirty="0">
                <a:solidFill>
                  <a:srgbClr val="C00000"/>
                </a:solidFill>
              </a:rPr>
              <a:t>’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issued at the command line will give you the production version of all STAR software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Similarly, </a:t>
            </a:r>
            <a:r>
              <a:rPr lang="en-US" altLang="en-US" dirty="0">
                <a:solidFill>
                  <a:srgbClr val="C00000"/>
                </a:solidFill>
              </a:rPr>
              <a:t>‘</a:t>
            </a:r>
            <a:r>
              <a:rPr lang="en-US" altLang="en-US" dirty="0" err="1">
                <a:solidFill>
                  <a:srgbClr val="C00000"/>
                </a:solidFill>
              </a:rPr>
              <a:t>starold</a:t>
            </a:r>
            <a:r>
              <a:rPr lang="en-US" altLang="en-US" dirty="0">
                <a:solidFill>
                  <a:srgbClr val="C00000"/>
                </a:solidFill>
              </a:rPr>
              <a:t>’, ‘</a:t>
            </a:r>
            <a:r>
              <a:rPr lang="en-US" altLang="en-US" dirty="0" err="1">
                <a:solidFill>
                  <a:srgbClr val="C00000"/>
                </a:solidFill>
              </a:rPr>
              <a:t>starnew</a:t>
            </a:r>
            <a:r>
              <a:rPr lang="en-US" altLang="en-US" dirty="0">
                <a:solidFill>
                  <a:srgbClr val="C00000"/>
                </a:solidFill>
              </a:rPr>
              <a:t>’,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altLang="en-US" dirty="0">
                <a:solidFill>
                  <a:srgbClr val="C00000"/>
                </a:solidFill>
              </a:rPr>
              <a:t>‘</a:t>
            </a:r>
            <a:r>
              <a:rPr lang="en-US" altLang="en-US" dirty="0" err="1">
                <a:solidFill>
                  <a:srgbClr val="C00000"/>
                </a:solidFill>
              </a:rPr>
              <a:t>stardev</a:t>
            </a:r>
            <a:r>
              <a:rPr lang="en-US" altLang="en-US" dirty="0">
                <a:solidFill>
                  <a:srgbClr val="C00000"/>
                </a:solidFill>
              </a:rPr>
              <a:t>’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give the newest stable version of the software or the developmental version of the software.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A specific version of older star software can be achieved with the ‘starver’ command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( </a:t>
            </a:r>
            <a:r>
              <a:rPr lang="en-US" altLang="en-US" dirty="0">
                <a:solidFill>
                  <a:srgbClr val="C00000"/>
                </a:solidFill>
              </a:rPr>
              <a:t>e.g. ‘starver SL21a’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152BD1F-445A-B7BA-D69B-C15D318AB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715250" cy="534988"/>
          </a:xfrm>
        </p:spPr>
        <p:txBody>
          <a:bodyPr/>
          <a:lstStyle/>
          <a:p>
            <a:r>
              <a:rPr lang="en-US" altLang="en-US"/>
              <a:t>Check out your own copy of STAR Software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9333922-B5DA-B6DF-F5C7-E57F1A736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2542" y="1047750"/>
            <a:ext cx="8153400" cy="5124450"/>
          </a:xfrm>
        </p:spPr>
        <p:txBody>
          <a:bodyPr/>
          <a:lstStyle/>
          <a:p>
            <a:r>
              <a:rPr lang="en-US" altLang="en-US" dirty="0"/>
              <a:t>You can checkout your own copy of STAR software, change it, cons it, and ‘root4star’ will use the local copy in your </a:t>
            </a:r>
            <a:r>
              <a:rPr lang="en-US" altLang="en-US" dirty="0" err="1"/>
              <a:t>StRoot</a:t>
            </a:r>
            <a:r>
              <a:rPr lang="en-US" altLang="en-US" dirty="0"/>
              <a:t> area before using the global STAR copy of that library</a:t>
            </a:r>
          </a:p>
          <a:p>
            <a:endParaRPr lang="en-US" altLang="en-US" sz="800" dirty="0"/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From your primary directory, execute the following command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dirty="0"/>
              <a:t>&gt;  </a:t>
            </a:r>
            <a:r>
              <a:rPr lang="en-US" altLang="en-US" dirty="0" err="1"/>
              <a:t>cvs</a:t>
            </a:r>
            <a:r>
              <a:rPr lang="en-US" altLang="en-US" dirty="0"/>
              <a:t> co  </a:t>
            </a:r>
            <a:r>
              <a:rPr lang="en-US" altLang="en-US" dirty="0" err="1"/>
              <a:t>StRoot</a:t>
            </a:r>
            <a:r>
              <a:rPr lang="en-US" altLang="en-US" dirty="0"/>
              <a:t>/</a:t>
            </a:r>
            <a:r>
              <a:rPr lang="en-US" altLang="en-US" dirty="0" err="1"/>
              <a:t>StPicoEvent</a:t>
            </a:r>
            <a:endParaRPr lang="en-US" altLang="en-US" dirty="0"/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000" dirty="0">
                <a:solidFill>
                  <a:schemeClr val="tx1"/>
                </a:solidFill>
              </a:rPr>
              <a:t>(p.s. note capitalization is important)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This will create the 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</a:rPr>
              <a:t>StRoot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sub-directory and fill it with all of the 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</a:rPr>
              <a:t>StPicoEvent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routines.  </a:t>
            </a: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  You can now compile the software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400" dirty="0"/>
              <a:t>&gt;  </a:t>
            </a:r>
            <a:r>
              <a:rPr lang="en-US" altLang="en-US" sz="1400" dirty="0" err="1"/>
              <a:t>stardev</a:t>
            </a:r>
            <a:r>
              <a:rPr lang="en-US" altLang="en-US" sz="1400" dirty="0"/>
              <a:t>          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400" dirty="0"/>
              <a:t>&gt;  cons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The local copy of the files (and your changes) in 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</a:rPr>
              <a:t>StRoot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</a:rPr>
              <a:t>StPicoEvent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will be the default until you delete the directory.  </a:t>
            </a:r>
            <a:endParaRPr lang="en-US" altLang="en-US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2"/>
            <a:r>
              <a:rPr lang="en-US" altLang="en-US" sz="1400" dirty="0"/>
              <a:t>You may not want this result … so check out software wisely</a:t>
            </a:r>
          </a:p>
          <a:p>
            <a:pPr lvl="2"/>
            <a:endParaRPr lang="en-US" altLang="en-US" sz="800" dirty="0">
              <a:solidFill>
                <a:srgbClr val="0033CC"/>
              </a:solidFill>
            </a:endParaRPr>
          </a:p>
          <a:p>
            <a:r>
              <a:rPr lang="en-US" altLang="en-US" dirty="0"/>
              <a:t>STAR offline software is documented in CVS, </a:t>
            </a:r>
            <a:r>
              <a:rPr lang="en-US" altLang="en-US" dirty="0" err="1"/>
              <a:t>D’Oxygen</a:t>
            </a:r>
            <a:r>
              <a:rPr lang="en-US" altLang="en-US" dirty="0"/>
              <a:t> &amp; GitHub</a:t>
            </a:r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chemeClr val="tx1"/>
                </a:solidFill>
              </a:rPr>
              <a:t>CVS:    </a:t>
            </a:r>
            <a:r>
              <a:rPr lang="en-US" altLang="en-US" sz="800" dirty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http://www.star.bnl.gov/cgi-bin/protected/cvsweb.cgi/StRoot/</a:t>
            </a:r>
            <a:endParaRPr lang="en-US" alt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 err="1">
                <a:solidFill>
                  <a:schemeClr val="tx1"/>
                </a:solidFill>
              </a:rPr>
              <a:t>D’Ox</a:t>
            </a:r>
            <a:r>
              <a:rPr lang="en-US" altLang="en-US" dirty="0">
                <a:solidFill>
                  <a:schemeClr val="tx1"/>
                </a:solidFill>
              </a:rPr>
              <a:t>:</a:t>
            </a:r>
            <a:r>
              <a:rPr lang="en-US" altLang="en-US" dirty="0"/>
              <a:t> </a:t>
            </a:r>
            <a:r>
              <a:rPr lang="en-US" altLang="en-US" sz="800" dirty="0"/>
              <a:t> </a:t>
            </a:r>
            <a:r>
              <a:rPr lang="en-US" altLang="en-US" dirty="0"/>
              <a:t>  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http://www.star.bnl.gov/webdata/dox/html/classes.html</a:t>
            </a:r>
            <a:endParaRPr lang="en-US" alt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Tx/>
              <a:buNone/>
            </a:pPr>
            <a:r>
              <a:rPr lang="en-US" altLang="en-US" dirty="0">
                <a:solidFill>
                  <a:schemeClr val="accent1"/>
                </a:solidFill>
              </a:rPr>
              <a:t>	</a:t>
            </a:r>
            <a:r>
              <a:rPr lang="en-US" altLang="en-US" dirty="0">
                <a:solidFill>
                  <a:schemeClr val="tx1"/>
                </a:solidFill>
              </a:rPr>
              <a:t>GitHub: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https://github.com/star-bnl/star-sw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The CVS and </a:t>
            </a:r>
            <a:r>
              <a:rPr lang="en-US" altLang="en-US" sz="1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D’Ox</a:t>
            </a: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links can be found via homepage =&gt; computing =&gt; CVS Tools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or  homepage =&gt; computing =&gt; Offline doc =&gt; Classes =&gt; Class Index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E2138D-6224-6CB4-A494-10455B1B8A67}"/>
              </a:ext>
            </a:extLst>
          </p:cNvPr>
          <p:cNvGrpSpPr/>
          <p:nvPr/>
        </p:nvGrpSpPr>
        <p:grpSpPr>
          <a:xfrm>
            <a:off x="2971800" y="3293473"/>
            <a:ext cx="4629150" cy="244475"/>
            <a:chOff x="2971800" y="3301030"/>
            <a:chExt cx="4629150" cy="244475"/>
          </a:xfrm>
        </p:grpSpPr>
        <p:sp>
          <p:nvSpPr>
            <p:cNvPr id="5124" name="Line 4">
              <a:extLst>
                <a:ext uri="{FF2B5EF4-FFF2-40B4-BE49-F238E27FC236}">
                  <a16:creationId xmlns:a16="http://schemas.microsoft.com/office/drawing/2014/main" id="{09CFB5BE-4710-3828-D4F1-D552FCA93A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3430890"/>
              <a:ext cx="762000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" name="Text Box 5">
              <a:extLst>
                <a:ext uri="{FF2B5EF4-FFF2-40B4-BE49-F238E27FC236}">
                  <a16:creationId xmlns:a16="http://schemas.microsoft.com/office/drawing/2014/main" id="{88D22D03-3170-98B6-E6CF-A066F7D89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7150" y="3301030"/>
              <a:ext cx="3733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1000" dirty="0" err="1"/>
                <a:t>cvs</a:t>
              </a:r>
              <a:r>
                <a:rPr lang="en-US" altLang="en-US" sz="1000" dirty="0"/>
                <a:t> contains the latest software that may only compile in dev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26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9DC04D7-A25F-C24A-C76D-CC8BA003E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Makers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BD026B1-DFC8-9394-BBF6-BAE8B8603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8213" y="1076325"/>
            <a:ext cx="7267575" cy="5400675"/>
          </a:xfrm>
        </p:spPr>
        <p:txBody>
          <a:bodyPr/>
          <a:lstStyle/>
          <a:p>
            <a:r>
              <a:rPr lang="en-US" altLang="en-US" dirty="0"/>
              <a:t>STAR analysis software uses ‘Makers’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For our purposes, this is a recommended style for structuring your event analysis programs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A Maker has three required member functions</a:t>
            </a:r>
          </a:p>
          <a:p>
            <a:pPr lvl="2"/>
            <a:r>
              <a:rPr lang="en-US" altLang="en-US" dirty="0">
                <a:solidFill>
                  <a:srgbClr val="C00000"/>
                </a:solidFill>
              </a:rPr>
              <a:t>Init()</a:t>
            </a:r>
          </a:p>
          <a:p>
            <a:pPr lvl="2"/>
            <a:r>
              <a:rPr lang="en-US" altLang="en-US" dirty="0">
                <a:solidFill>
                  <a:srgbClr val="C00000"/>
                </a:solidFill>
              </a:rPr>
              <a:t>Make()</a:t>
            </a:r>
          </a:p>
          <a:p>
            <a:pPr lvl="2"/>
            <a:r>
              <a:rPr lang="en-US" altLang="en-US" dirty="0">
                <a:solidFill>
                  <a:srgbClr val="C00000"/>
                </a:solidFill>
              </a:rPr>
              <a:t>Finish()</a:t>
            </a:r>
          </a:p>
          <a:p>
            <a:pPr lvl="1"/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You can do elegant things with Makers, including chaining several of them together, but for now we will introduce the style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The elements of the “HelloWorldMaker.cxx”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Init(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{ // Do once at the start of the analysis, create histograms, etc.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Make(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{ // Do every event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cout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&lt;&lt; "Hello World" &lt;&lt; end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  return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kStOK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; 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Finish(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{ // Do once at the end of the analysis, close files, etc.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/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6B099F9-20F7-D367-32FD-7F55D5186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6225" y="322263"/>
            <a:ext cx="8382000" cy="534987"/>
          </a:xfrm>
        </p:spPr>
        <p:txBody>
          <a:bodyPr/>
          <a:lstStyle/>
          <a:p>
            <a:r>
              <a:rPr lang="en-US" altLang="en-US"/>
              <a:t>Execute the Maker from a macro like this …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84131CF-0413-404A-9E5C-0BF510182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302957"/>
            <a:ext cx="8229600" cy="3810000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void HelloWorld( )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load();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gSystem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-&gt; Load("HelloWorldMaker.so")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List of member links in the chain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* chain = new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* Hello = new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( 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nEvents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= 10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Loop over the links in the chain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chain -&gt; Init()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chain -&gt;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EventLoop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(1,nEvents)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chain -&gt; Finish()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Cleanup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delete chain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</a:p>
          <a:p>
            <a:endParaRPr lang="en-US" altLang="en-US" sz="1200" dirty="0">
              <a:latin typeface="Courier New" panose="02070309020205020404" pitchFamily="49" charset="0"/>
            </a:endParaRPr>
          </a:p>
        </p:txBody>
      </p:sp>
      <p:sp>
        <p:nvSpPr>
          <p:cNvPr id="7172" name="AutoShape 5">
            <a:extLst>
              <a:ext uri="{FF2B5EF4-FFF2-40B4-BE49-F238E27FC236}">
                <a16:creationId xmlns:a16="http://schemas.microsoft.com/office/drawing/2014/main" id="{6195B4DB-2ED5-8E2E-DC2A-30061931FAA3}"/>
              </a:ext>
            </a:extLst>
          </p:cNvPr>
          <p:cNvSpPr>
            <a:spLocks/>
          </p:cNvSpPr>
          <p:nvPr/>
        </p:nvSpPr>
        <p:spPr bwMode="auto">
          <a:xfrm>
            <a:off x="6172200" y="2447847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3" name="Text Box 6">
            <a:extLst>
              <a:ext uri="{FF2B5EF4-FFF2-40B4-BE49-F238E27FC236}">
                <a16:creationId xmlns:a16="http://schemas.microsoft.com/office/drawing/2014/main" id="{8A9B66E0-5CDB-B7A6-204D-097AB29A5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465" y="2496442"/>
            <a:ext cx="213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You can make a list of several makers</a:t>
            </a:r>
          </a:p>
        </p:txBody>
      </p:sp>
      <p:sp>
        <p:nvSpPr>
          <p:cNvPr id="7174" name="AutoShape 7">
            <a:extLst>
              <a:ext uri="{FF2B5EF4-FFF2-40B4-BE49-F238E27FC236}">
                <a16:creationId xmlns:a16="http://schemas.microsoft.com/office/drawing/2014/main" id="{0BA84A13-D65A-6984-F5CD-6E6B02B27D19}"/>
              </a:ext>
            </a:extLst>
          </p:cNvPr>
          <p:cNvSpPr>
            <a:spLocks/>
          </p:cNvSpPr>
          <p:nvPr/>
        </p:nvSpPr>
        <p:spPr bwMode="auto">
          <a:xfrm>
            <a:off x="5181600" y="3636189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5" name="Text Box 8">
            <a:extLst>
              <a:ext uri="{FF2B5EF4-FFF2-40B4-BE49-F238E27FC236}">
                <a16:creationId xmlns:a16="http://schemas.microsoft.com/office/drawing/2014/main" id="{AA33E043-48CC-D80C-C0C3-18E58C886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655239"/>
            <a:ext cx="213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and they will be executed, in order, here.</a:t>
            </a:r>
          </a:p>
        </p:txBody>
      </p:sp>
      <p:sp>
        <p:nvSpPr>
          <p:cNvPr id="7176" name="Text Box 9">
            <a:extLst>
              <a:ext uri="{FF2B5EF4-FFF2-40B4-BE49-F238E27FC236}">
                <a16:creationId xmlns:a16="http://schemas.microsoft.com/office/drawing/2014/main" id="{0D5A53DC-20C2-C505-ADF6-C0AFB234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655804"/>
            <a:ext cx="8001000" cy="558614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200" dirty="0"/>
              <a:t>Full examples at SDCC:</a:t>
            </a:r>
            <a:r>
              <a:rPr lang="en-US" altLang="en-US" sz="1200" b="1" dirty="0">
                <a:latin typeface="Courier New" panose="02070309020205020404" pitchFamily="49" charset="0"/>
              </a:rPr>
              <a:t> /star/data01/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200" b="1" dirty="0">
                <a:latin typeface="Courier New" panose="02070309020205020404" pitchFamily="49" charset="0"/>
              </a:rPr>
              <a:t>/jhthomas/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muDstTutorial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HelloWorldExample</a:t>
            </a: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</a:p>
          <a:p>
            <a:pPr algn="ctr">
              <a:spcBef>
                <a:spcPts val="0"/>
              </a:spcBef>
            </a:pPr>
            <a:r>
              <a:rPr lang="en-US" altLang="en-US" sz="1200" dirty="0">
                <a:cs typeface="Arial" panose="020B0604020202020204" pitchFamily="34" charset="0"/>
              </a:rPr>
              <a:t>or</a:t>
            </a:r>
            <a:r>
              <a:rPr lang="en-US" altLang="en-US" sz="1200" b="1" dirty="0">
                <a:latin typeface="Courier New" panose="02070309020205020404" pitchFamily="49" charset="0"/>
              </a:rPr>
              <a:t>   </a:t>
            </a:r>
            <a:r>
              <a:rPr lang="en-US" altLang="en-US" sz="8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>
                <a:latin typeface="Courier New" panose="02070309020205020404" pitchFamily="49" charset="0"/>
              </a:rPr>
              <a:t>           /star/data01/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200" b="1" dirty="0">
                <a:latin typeface="Courier New" panose="02070309020205020404" pitchFamily="49" charset="0"/>
              </a:rPr>
              <a:t>/jhthomas/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picoDstTutorial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HelloWorldExample</a:t>
            </a:r>
            <a:endParaRPr lang="en-US" altLang="en-US" sz="1200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F83389-BBDC-D78A-423B-7CE4C4D0AEC1}"/>
              </a:ext>
            </a:extLst>
          </p:cNvPr>
          <p:cNvSpPr txBox="1"/>
          <p:nvPr/>
        </p:nvSpPr>
        <p:spPr>
          <a:xfrm>
            <a:off x="304800" y="6366815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DC56B8D-42E5-52DD-69E6-C3C0F5C11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867650" cy="534988"/>
          </a:xfrm>
        </p:spPr>
        <p:txBody>
          <a:bodyPr/>
          <a:lstStyle/>
          <a:p>
            <a:r>
              <a:rPr lang="en-US" altLang="en-US"/>
              <a:t>How Do I Read a STAR Data Tape?</a:t>
            </a:r>
            <a:endParaRPr lang="en-US" altLang="en-US" sz="1400">
              <a:sym typeface="Symbol" panose="05050102010706020507" pitchFamily="18" charset="2"/>
            </a:endParaRPr>
          </a:p>
        </p:txBody>
      </p:sp>
      <p:sp>
        <p:nvSpPr>
          <p:cNvPr id="8196" name="Text Box 3">
            <a:extLst>
              <a:ext uri="{FF2B5EF4-FFF2-40B4-BE49-F238E27FC236}">
                <a16:creationId xmlns:a16="http://schemas.microsoft.com/office/drawing/2014/main" id="{128889E0-72A4-A57A-B6C6-AC030B250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79117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120000"/>
              <a:buFontTx/>
              <a:buChar char="•"/>
            </a:pPr>
            <a:r>
              <a:rPr lang="en-US" altLang="en-US" sz="2000" dirty="0"/>
              <a:t>One way is to open a </a:t>
            </a:r>
            <a:r>
              <a:rPr lang="en-US" altLang="en-US" sz="2000" dirty="0" err="1"/>
              <a:t>PicoDst</a:t>
            </a:r>
            <a:r>
              <a:rPr lang="en-US" altLang="en-US" sz="2000" dirty="0"/>
              <a:t> file and a </a:t>
            </a:r>
            <a:r>
              <a:rPr lang="en-US" altLang="en-US" sz="2000" dirty="0" err="1"/>
              <a:t>TBrowser</a:t>
            </a:r>
            <a:r>
              <a:rPr lang="en-US" altLang="en-US" sz="2000" dirty="0"/>
              <a:t>, and off you go</a:t>
            </a:r>
          </a:p>
        </p:txBody>
      </p:sp>
      <p:sp>
        <p:nvSpPr>
          <p:cNvPr id="8197" name="Text Box 4">
            <a:extLst>
              <a:ext uri="{FF2B5EF4-FFF2-40B4-BE49-F238E27FC236}">
                <a16:creationId xmlns:a16="http://schemas.microsoft.com/office/drawing/2014/main" id="{3FF8FA9D-6B11-84CE-219E-6681E90E9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14450"/>
            <a:ext cx="71628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Fast way to read the data (just requested quantities are read)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Good for quick checks, data sanity, learning branch names, etc.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TChains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of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TFiles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can be used to increase stats (not shown here)</a:t>
            </a:r>
          </a:p>
        </p:txBody>
      </p:sp>
      <p:sp>
        <p:nvSpPr>
          <p:cNvPr id="8200" name="Text Box 7">
            <a:extLst>
              <a:ext uri="{FF2B5EF4-FFF2-40B4-BE49-F238E27FC236}">
                <a16:creationId xmlns:a16="http://schemas.microsoft.com/office/drawing/2014/main" id="{39BBB2B8-B980-D9FB-4B9F-2FBA270CC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225" y="2414588"/>
            <a:ext cx="6934200" cy="83099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root[0]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TFile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myFile</a:t>
            </a:r>
            <a:r>
              <a:rPr lang="en-US" altLang="en-US" sz="1200" b="1" dirty="0">
                <a:latin typeface="Courier New" panose="02070309020205020404" pitchFamily="49" charset="0"/>
              </a:rPr>
              <a:t>(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st_physics_sample_data.picoDst.root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>
                <a:latin typeface="Courier New" panose="02070309020205020404" pitchFamily="49" charset="0"/>
              </a:rPr>
              <a:t>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root[1]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TBrowser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myBrowser</a:t>
            </a: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root[2]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-&gt;Draw(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“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mPMomentumZ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>
                <a:latin typeface="Courier New" panose="02070309020205020404" pitchFamily="49" charset="0"/>
              </a:rPr>
              <a:t>,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“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mPMomentumZ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 &gt; 0 &amp;&amp; 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mPMomentumZ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 &lt; 2”</a:t>
            </a:r>
            <a:r>
              <a:rPr lang="en-US" altLang="en-US" sz="1200" b="1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8201" name="Text Box 10">
            <a:extLst>
              <a:ext uri="{FF2B5EF4-FFF2-40B4-BE49-F238E27FC236}">
                <a16:creationId xmlns:a16="http://schemas.microsoft.com/office/drawing/2014/main" id="{2BCC273A-352D-314E-D01E-F84D5AB91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458" y="6445696"/>
            <a:ext cx="7077076" cy="317908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200" dirty="0"/>
              <a:t>Sample </a:t>
            </a:r>
            <a:r>
              <a:rPr lang="en-US" altLang="en-US" sz="1200" dirty="0" err="1"/>
              <a:t>picoDst.root</a:t>
            </a:r>
            <a:r>
              <a:rPr lang="en-US" altLang="en-US" sz="1200" dirty="0"/>
              <a:t> file at SDCC:</a:t>
            </a:r>
            <a:r>
              <a:rPr lang="en-US" altLang="en-US" sz="1200" b="1" dirty="0">
                <a:latin typeface="Courier New" panose="02070309020205020404" pitchFamily="49" charset="0"/>
              </a:rPr>
              <a:t> /star/data01/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200" b="1" dirty="0">
                <a:latin typeface="Courier New" panose="02070309020205020404" pitchFamily="49" charset="0"/>
              </a:rPr>
              <a:t>/jhthomas/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BFF83D-2958-2A54-D897-15F41B924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298931"/>
            <a:ext cx="4572000" cy="30707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0817018-CDF1-CD7D-94D5-3785C43C3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Better Way to Read a </a:t>
            </a:r>
            <a:r>
              <a:rPr lang="en-US" altLang="en-US" dirty="0" err="1"/>
              <a:t>MuDst</a:t>
            </a:r>
            <a:r>
              <a:rPr lang="en-US" altLang="en-US" dirty="0"/>
              <a:t> or a </a:t>
            </a:r>
            <a:r>
              <a:rPr lang="en-US" altLang="en-US" dirty="0" err="1"/>
              <a:t>PicoDst</a:t>
            </a:r>
            <a:endParaRPr lang="en-US" altLang="en-US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E2D6901-3894-3499-9431-1A8608F62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24775" cy="26558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SzPct val="120000"/>
            </a:pPr>
            <a:r>
              <a:rPr lang="en-US" altLang="en-US" b="0" dirty="0"/>
              <a:t>Let </a:t>
            </a:r>
            <a:r>
              <a:rPr lang="en-US" altLang="en-US" b="0" dirty="0" err="1"/>
              <a:t>StMuDstMaker</a:t>
            </a:r>
            <a:r>
              <a:rPr lang="en-US" altLang="en-US" b="0" dirty="0"/>
              <a:t> or </a:t>
            </a:r>
            <a:r>
              <a:rPr lang="en-US" altLang="en-US" b="0" dirty="0" err="1"/>
              <a:t>StPicoDstMaker</a:t>
            </a:r>
            <a:r>
              <a:rPr lang="en-US" altLang="en-US" b="0" dirty="0"/>
              <a:t> do the work for you</a:t>
            </a:r>
          </a:p>
          <a:p>
            <a:pPr lvl="1"/>
            <a:r>
              <a:rPr lang="en-US" altLang="en-US" b="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The Makers handle all the IO</a:t>
            </a:r>
          </a:p>
          <a:p>
            <a:pPr lvl="1"/>
            <a:r>
              <a:rPr lang="en-US" altLang="en-US" b="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All event and track information is accessed with simple class methods</a:t>
            </a:r>
          </a:p>
          <a:p>
            <a:pPr lvl="1"/>
            <a:r>
              <a:rPr lang="en-US" altLang="en-US" b="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Read only the data you want without wasting time …</a:t>
            </a:r>
          </a:p>
          <a:p>
            <a:pPr lvl="2"/>
            <a:r>
              <a:rPr lang="en-US" altLang="en-US" b="0" dirty="0">
                <a:sym typeface="Symbol" panose="05050102010706020507" pitchFamily="18" charset="2"/>
              </a:rPr>
              <a:t>Example: you can read the TPC tracks and skip over the EMC towers without paying an IO penalty, etc.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D7C1F706-66D7-A293-2F7C-9DC4F239A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7" y="4145146"/>
            <a:ext cx="6934200" cy="83099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= new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(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PicoIoMode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ioMode</a:t>
            </a:r>
            <a:r>
              <a:rPr lang="en-US" altLang="en-US" sz="1200" b="1" dirty="0">
                <a:latin typeface="Courier New" panose="02070309020205020404" pitchFamily="49" charset="0"/>
              </a:rPr>
              <a:t>, 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fileName</a:t>
            </a:r>
            <a:r>
              <a:rPr lang="en-US" altLang="en-US" sz="1200" b="1" dirty="0">
                <a:latin typeface="Courier New" panose="02070309020205020404" pitchFamily="49" charset="0"/>
              </a:rPr>
              <a:t>="""",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*name="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" 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39F52BB-9FA3-4674-3B98-645A04485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Commonly used branches, methods</a:t>
            </a:r>
            <a:endParaRPr lang="en-US" altLang="en-US">
              <a:sym typeface="Symbol" panose="05050102010706020507" pitchFamily="18" charset="2"/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AA54D269-FEB1-E00C-6E22-BFD1D927D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312" y="1467494"/>
            <a:ext cx="2599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 u="sng" dirty="0" err="1">
                <a:solidFill>
                  <a:schemeClr val="accent2">
                    <a:lumMod val="75000"/>
                  </a:schemeClr>
                </a:solidFill>
              </a:rPr>
              <a:t>PrimaryTracks</a:t>
            </a:r>
            <a:r>
              <a:rPr lang="en-US" altLang="en-US" sz="1400" u="sng" dirty="0">
                <a:solidFill>
                  <a:schemeClr val="accent2">
                    <a:lumMod val="75000"/>
                  </a:schemeClr>
                </a:solidFill>
              </a:rPr>
              <a:t> &amp; </a:t>
            </a:r>
            <a:r>
              <a:rPr lang="en-US" altLang="en-US" sz="1400" u="sng" dirty="0" err="1">
                <a:solidFill>
                  <a:schemeClr val="accent2">
                    <a:lumMod val="75000"/>
                  </a:schemeClr>
                </a:solidFill>
              </a:rPr>
              <a:t>GlobalTracks</a:t>
            </a:r>
            <a:endParaRPr lang="en-US" altLang="en-US" sz="1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4A66961-E328-AB49-714C-85B789E41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431" y="958404"/>
            <a:ext cx="5628252" cy="350865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91440" bIns="9144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*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 =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()-&gt;track(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</a:t>
            </a:r>
            <a:r>
              <a:rPr lang="en-US" altLang="en-US" sz="1200" b="1" dirty="0">
                <a:latin typeface="Courier New" panose="02070309020205020404" pitchFamily="49" charset="0"/>
              </a:rPr>
              <a:t>)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b="1" dirty="0">
                <a:latin typeface="Courier New" panose="02070309020205020404" pitchFamily="49" charset="0"/>
              </a:rPr>
              <a:t>().Eta()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pseudorapidity</a:t>
            </a:r>
            <a:endParaRPr lang="en-US" altLang="en-US" sz="12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b="1" dirty="0">
                <a:latin typeface="Courier New" panose="02070309020205020404" pitchFamily="49" charset="0"/>
              </a:rPr>
              <a:t>().Phi()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az.angle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(radians)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pPt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transverse mom. for Primary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-&gt;charge()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+1 or -1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nHits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TPC hits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nHitsFit</a:t>
            </a:r>
            <a:r>
              <a:rPr lang="en-US" altLang="en-US" sz="1200" b="1" dirty="0">
                <a:latin typeface="Courier New" panose="02070309020205020404" pitchFamily="49" charset="0"/>
              </a:rPr>
              <a:t>()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TPC hits used in fit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[...]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gDCA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TVector3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TVector3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-&gt;helix()  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StPicoPhysicalHelix</a:t>
            </a:r>
            <a:endParaRPr lang="en-US" altLang="en-US" sz="12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[...]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dEdxPullPion</a:t>
            </a:r>
            <a:r>
              <a:rPr lang="en-US" altLang="en-US" sz="1200" b="1" dirty="0">
                <a:latin typeface="Courier New" panose="02070309020205020404" pitchFamily="49" charset="0"/>
              </a:rPr>
              <a:t>()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0. &lt;= 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pidProb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&lt;= 1.0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nSigmaKaon</a:t>
            </a:r>
            <a:r>
              <a:rPr lang="en-US" altLang="en-US" sz="1200" b="1" dirty="0">
                <a:latin typeface="Courier New" panose="02070309020205020404" pitchFamily="49" charset="0"/>
              </a:rPr>
              <a:t>()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nSigma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 (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bethe-bloch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[...]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591D25E4-7E35-85E6-8F28-1AE329F5E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431" y="4582667"/>
            <a:ext cx="5628252" cy="1971309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91440" bIns="9144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StPicoEvent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*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 =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()-&gt;event()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refMult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primaryVertex</a:t>
            </a:r>
            <a:r>
              <a:rPr lang="en-US" altLang="en-US" sz="1200" b="1" dirty="0">
                <a:latin typeface="Courier New" panose="02070309020205020404" pitchFamily="49" charset="0"/>
              </a:rPr>
              <a:t>()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TVector3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bField</a:t>
            </a:r>
            <a:r>
              <a:rPr lang="en-US" altLang="en-US" sz="1200" b="1" dirty="0">
                <a:latin typeface="Courier New" panose="02070309020205020404" pitchFamily="49" charset="0"/>
              </a:rPr>
              <a:t>()	      </a:t>
            </a:r>
            <a:r>
              <a:rPr lang="en-US" altLang="en-US" sz="12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// B Field (Tesla)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runId</a:t>
            </a:r>
            <a:r>
              <a:rPr lang="en-US" altLang="en-US" sz="1200" b="1" dirty="0">
                <a:latin typeface="Courier New" panose="02070309020205020404" pitchFamily="49" charset="0"/>
              </a:rPr>
              <a:t>()		 </a:t>
            </a:r>
          </a:p>
          <a:p>
            <a:pPr eaLnBrk="1" hangingPunct="1">
              <a:lnSpc>
                <a:spcPct val="110000"/>
              </a:lnSpc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triggerIds</a:t>
            </a:r>
            <a:r>
              <a:rPr lang="en-US" altLang="en-US" sz="1200" b="1" dirty="0">
                <a:latin typeface="Courier New" panose="02070309020205020404" pitchFamily="49" charset="0"/>
              </a:rPr>
              <a:t>()	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isTrigger</a:t>
            </a:r>
            <a:r>
              <a:rPr lang="en-US" altLang="en-US" sz="1200" b="1" dirty="0">
                <a:latin typeface="Courier New" panose="02070309020205020404" pitchFamily="49" charset="0"/>
              </a:rPr>
              <a:t>()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E423D203-A64B-56B3-8AE9-AA59A694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6140" y="4577524"/>
            <a:ext cx="1175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 b="1" u="sng" dirty="0" err="1">
                <a:solidFill>
                  <a:srgbClr val="CC0000"/>
                </a:solidFill>
              </a:rPr>
              <a:t>PicoEvent</a:t>
            </a:r>
            <a:endParaRPr lang="en-US" altLang="en-US" sz="1600" b="1" u="sng" dirty="0">
              <a:solidFill>
                <a:srgbClr val="CC0000"/>
              </a:solidFill>
            </a:endParaRP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058DFD76-F1EA-6C68-DAB2-F9CEB0F71467}"/>
              </a:ext>
            </a:extLst>
          </p:cNvPr>
          <p:cNvSpPr>
            <a:spLocks/>
          </p:cNvSpPr>
          <p:nvPr/>
        </p:nvSpPr>
        <p:spPr bwMode="auto">
          <a:xfrm>
            <a:off x="2889381" y="1399729"/>
            <a:ext cx="228600" cy="1327150"/>
          </a:xfrm>
          <a:prstGeom prst="leftBrace">
            <a:avLst>
              <a:gd name="adj1" fmla="val 77784"/>
              <a:gd name="adj2" fmla="val 51389"/>
            </a:avLst>
          </a:prstGeom>
          <a:noFill/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41FF17B0-95B1-E33F-9971-3AB76804A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006" y="1923604"/>
            <a:ext cx="1457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track quantities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3C689128-DDC4-4209-97C3-1A1FBBDA3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006" y="3104704"/>
            <a:ext cx="180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vectors and helices</a:t>
            </a:r>
          </a:p>
        </p:txBody>
      </p:sp>
      <p:sp>
        <p:nvSpPr>
          <p:cNvPr id="10250" name="AutoShape 10">
            <a:extLst>
              <a:ext uri="{FF2B5EF4-FFF2-40B4-BE49-F238E27FC236}">
                <a16:creationId xmlns:a16="http://schemas.microsoft.com/office/drawing/2014/main" id="{D55AD53D-206E-E609-373B-E6C5ADAA5F8F}"/>
              </a:ext>
            </a:extLst>
          </p:cNvPr>
          <p:cNvSpPr>
            <a:spLocks/>
          </p:cNvSpPr>
          <p:nvPr/>
        </p:nvSpPr>
        <p:spPr bwMode="auto">
          <a:xfrm>
            <a:off x="2889381" y="2879279"/>
            <a:ext cx="228600" cy="762000"/>
          </a:xfrm>
          <a:prstGeom prst="leftBrace">
            <a:avLst>
              <a:gd name="adj1" fmla="val 27778"/>
              <a:gd name="adj2" fmla="val 51389"/>
            </a:avLst>
          </a:prstGeom>
          <a:noFill/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6569F672-6250-0F98-1236-08D14CC7B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681" y="3946079"/>
            <a:ext cx="212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calculated </a:t>
            </a:r>
            <a:r>
              <a:rPr lang="en-US" altLang="en-US" sz="1400" dirty="0" err="1">
                <a:solidFill>
                  <a:schemeClr val="accent2">
                    <a:lumMod val="75000"/>
                  </a:schemeClr>
                </a:solidFill>
              </a:rPr>
              <a:t>pid</a:t>
            </a: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 quantities</a:t>
            </a:r>
          </a:p>
        </p:txBody>
      </p:sp>
      <p:sp>
        <p:nvSpPr>
          <p:cNvPr id="10252" name="AutoShape 12">
            <a:extLst>
              <a:ext uri="{FF2B5EF4-FFF2-40B4-BE49-F238E27FC236}">
                <a16:creationId xmlns:a16="http://schemas.microsoft.com/office/drawing/2014/main" id="{098AAC94-6AE2-CA54-8C2B-D3405392A894}"/>
              </a:ext>
            </a:extLst>
          </p:cNvPr>
          <p:cNvSpPr>
            <a:spLocks/>
          </p:cNvSpPr>
          <p:nvPr/>
        </p:nvSpPr>
        <p:spPr bwMode="auto">
          <a:xfrm>
            <a:off x="2889381" y="3793679"/>
            <a:ext cx="228600" cy="609600"/>
          </a:xfrm>
          <a:prstGeom prst="leftBrace">
            <a:avLst>
              <a:gd name="adj1" fmla="val 22222"/>
              <a:gd name="adj2" fmla="val 51389"/>
            </a:avLst>
          </a:prstGeom>
          <a:noFill/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4B9D3DA6-1B4D-5DC3-A9B2-0C8C8084B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56" y="5327204"/>
            <a:ext cx="21526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event-wise quantities</a:t>
            </a:r>
          </a:p>
        </p:txBody>
      </p:sp>
      <p:sp>
        <p:nvSpPr>
          <p:cNvPr id="10254" name="AutoShape 14">
            <a:extLst>
              <a:ext uri="{FF2B5EF4-FFF2-40B4-BE49-F238E27FC236}">
                <a16:creationId xmlns:a16="http://schemas.microsoft.com/office/drawing/2014/main" id="{C46ADA75-9E38-A7FB-973A-65151C695128}"/>
              </a:ext>
            </a:extLst>
          </p:cNvPr>
          <p:cNvSpPr>
            <a:spLocks/>
          </p:cNvSpPr>
          <p:nvPr/>
        </p:nvSpPr>
        <p:spPr bwMode="auto">
          <a:xfrm>
            <a:off x="2889381" y="5087492"/>
            <a:ext cx="228600" cy="762000"/>
          </a:xfrm>
          <a:prstGeom prst="leftBrace">
            <a:avLst>
              <a:gd name="adj1" fmla="val 27778"/>
              <a:gd name="adj2" fmla="val 51389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5" name="Text Box 15">
            <a:extLst>
              <a:ext uri="{FF2B5EF4-FFF2-40B4-BE49-F238E27FC236}">
                <a16:creationId xmlns:a16="http://schemas.microsoft.com/office/drawing/2014/main" id="{CFC01E8B-3D44-2BBB-FF1D-5E0C81144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031" y="6118671"/>
            <a:ext cx="2352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rgbClr val="CC0000"/>
                </a:solidFill>
              </a:rPr>
              <a:t>trigger-wise quantities </a:t>
            </a:r>
          </a:p>
        </p:txBody>
      </p:sp>
      <p:sp>
        <p:nvSpPr>
          <p:cNvPr id="10256" name="AutoShape 16">
            <a:extLst>
              <a:ext uri="{FF2B5EF4-FFF2-40B4-BE49-F238E27FC236}">
                <a16:creationId xmlns:a16="http://schemas.microsoft.com/office/drawing/2014/main" id="{6245A2EB-E5C8-AA7C-1505-206C5CFD6B64}"/>
              </a:ext>
            </a:extLst>
          </p:cNvPr>
          <p:cNvSpPr>
            <a:spLocks/>
          </p:cNvSpPr>
          <p:nvPr/>
        </p:nvSpPr>
        <p:spPr bwMode="auto">
          <a:xfrm>
            <a:off x="2889381" y="6089204"/>
            <a:ext cx="228600" cy="381000"/>
          </a:xfrm>
          <a:prstGeom prst="leftBrace">
            <a:avLst>
              <a:gd name="adj1" fmla="val 13889"/>
              <a:gd name="adj2" fmla="val 51389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86DD0689-833A-6F72-8E25-5024E3C30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998" y="960372"/>
            <a:ext cx="11527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 b="1" u="sng" dirty="0" err="1">
                <a:solidFill>
                  <a:schemeClr val="accent2">
                    <a:lumMod val="75000"/>
                  </a:schemeClr>
                </a:solidFill>
              </a:rPr>
              <a:t>PicoTrack</a:t>
            </a:r>
            <a:endParaRPr lang="en-US" altLang="en-US" sz="16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C931541-FDA4-25A5-4081-0083FB133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Instantiating </a:t>
            </a:r>
            <a:r>
              <a:rPr lang="en-US" altLang="en-US" dirty="0" err="1"/>
              <a:t>StPicoDstMaker</a:t>
            </a:r>
            <a:endParaRPr lang="en-US" altLang="en-US" dirty="0">
              <a:sym typeface="Symbol" panose="05050102010706020507" pitchFamily="18" charset="2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515F6E39-7DAF-57E5-F2FB-536B2DDFA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005545"/>
            <a:ext cx="6858000" cy="83099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*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picoMaker</a:t>
            </a:r>
            <a:r>
              <a:rPr lang="en-US" altLang="en-US" sz="1200" b="1" dirty="0">
                <a:latin typeface="Courier New" panose="02070309020205020404" pitchFamily="49" charset="0"/>
              </a:rPr>
              <a:t> = new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(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::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IoRead</a:t>
            </a:r>
            <a:r>
              <a:rPr lang="en-US" altLang="en-US" sz="1200" b="1" dirty="0">
                <a:latin typeface="Courier New" panose="02070309020205020404" pitchFamily="49" charset="0"/>
              </a:rPr>
              <a:t>, 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  		  </a:t>
            </a:r>
            <a:r>
              <a:rPr lang="en-US" altLang="en-US" sz="8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InputFileList</a:t>
            </a:r>
            <a:r>
              <a:rPr lang="en-US" altLang="en-US" sz="1200" b="1" dirty="0">
                <a:latin typeface="Courier New" panose="02070309020205020404" pitchFamily="49" charset="0"/>
              </a:rPr>
              <a:t>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			"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" )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DA1E4D6B-E494-5820-060B-17E97B7E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61045"/>
            <a:ext cx="65487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 dirty="0" err="1"/>
              <a:t>StPicoDstMaker</a:t>
            </a:r>
            <a:r>
              <a:rPr lang="en-US" altLang="en-US" sz="2000" dirty="0"/>
              <a:t> can accept files in two different ways 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B04AEB6D-FB9B-FB51-F6F5-033AA3EF1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600624"/>
            <a:ext cx="7162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>
                <a:sym typeface="Symbol" panose="05050102010706020507" pitchFamily="18" charset="2"/>
              </a:rPr>
              <a:t>A filename      </a:t>
            </a:r>
            <a:r>
              <a:rPr lang="en-US" altLang="en-US" sz="1400" dirty="0">
                <a:sym typeface="Symbol" panose="05050102010706020507" pitchFamily="18" charset="2"/>
              </a:rPr>
              <a:t>( e.g. </a:t>
            </a:r>
            <a:r>
              <a:rPr lang="en-US" altLang="en-US" sz="1400" dirty="0" err="1">
                <a:sym typeface="Symbol" panose="05050102010706020507" pitchFamily="18" charset="2"/>
              </a:rPr>
              <a:t>myFile.picoDst.root</a:t>
            </a:r>
            <a:r>
              <a:rPr lang="en-US" altLang="en-US" sz="1400" dirty="0">
                <a:sym typeface="Symbol" panose="05050102010706020507" pitchFamily="18" charset="2"/>
              </a:rPr>
              <a:t> )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>
                <a:sym typeface="Symbol" panose="05050102010706020507" pitchFamily="18" charset="2"/>
              </a:rPr>
              <a:t>A list of files    </a:t>
            </a:r>
            <a:r>
              <a:rPr lang="en-US" altLang="en-US" sz="1400" dirty="0">
                <a:sym typeface="Symbol" panose="05050102010706020507" pitchFamily="18" charset="2"/>
              </a:rPr>
              <a:t>( e.g. </a:t>
            </a:r>
            <a:r>
              <a:rPr lang="en-US" altLang="en-US" sz="1400" dirty="0" err="1">
                <a:sym typeface="Symbol" panose="05050102010706020507" pitchFamily="18" charset="2"/>
              </a:rPr>
              <a:t>myFiles.list</a:t>
            </a:r>
            <a:r>
              <a:rPr lang="en-US" altLang="en-US" sz="1400" dirty="0">
                <a:sym typeface="Symbol" panose="05050102010706020507" pitchFamily="18" charset="2"/>
              </a:rPr>
              <a:t> )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9DE7A2BE-6B67-3E92-7D64-68B36DCC0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07243"/>
            <a:ext cx="753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 dirty="0"/>
              <a:t>Using the STAR scheduler is the best way to create the </a:t>
            </a:r>
            <a:r>
              <a:rPr lang="en-US" altLang="en-US" sz="2000" dirty="0" err="1"/>
              <a:t>filelists</a:t>
            </a:r>
            <a:r>
              <a:rPr lang="en-US" altLang="en-US" sz="2000" dirty="0"/>
              <a:t>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49A0D2-D8F8-DD60-87A1-33334C7E0AB3}"/>
              </a:ext>
            </a:extLst>
          </p:cNvPr>
          <p:cNvGrpSpPr/>
          <p:nvPr/>
        </p:nvGrpSpPr>
        <p:grpSpPr>
          <a:xfrm>
            <a:off x="3124200" y="5391150"/>
            <a:ext cx="3333751" cy="879277"/>
            <a:chOff x="3124200" y="5391150"/>
            <a:chExt cx="3333751" cy="879277"/>
          </a:xfrm>
        </p:grpSpPr>
        <p:cxnSp>
          <p:nvCxnSpPr>
            <p:cNvPr id="11273" name="AutoShape 9">
              <a:extLst>
                <a:ext uri="{FF2B5EF4-FFF2-40B4-BE49-F238E27FC236}">
                  <a16:creationId xmlns:a16="http://schemas.microsoft.com/office/drawing/2014/main" id="{5A882158-9F41-A715-74D9-E2758D0AA6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5410201" y="5391150"/>
              <a:ext cx="1047750" cy="733425"/>
            </a:xfrm>
            <a:prstGeom prst="bentConnector3">
              <a:avLst>
                <a:gd name="adj1" fmla="val -5"/>
              </a:avLst>
            </a:prstGeom>
            <a:noFill/>
            <a:ln w="19050">
              <a:solidFill>
                <a:srgbClr val="CC0000"/>
              </a:solidFill>
              <a:miter lim="800000"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5" name="Text Box 11">
              <a:extLst>
                <a:ext uri="{FF2B5EF4-FFF2-40B4-BE49-F238E27FC236}">
                  <a16:creationId xmlns:a16="http://schemas.microsoft.com/office/drawing/2014/main" id="{175D1F6C-41DC-2386-26F2-BFA51098C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5962650"/>
              <a:ext cx="226696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en-US" altLang="en-US" sz="1400" dirty="0">
                  <a:solidFill>
                    <a:srgbClr val="C00000"/>
                  </a:solidFill>
                </a:rPr>
                <a:t>2 = read from </a:t>
              </a:r>
              <a:r>
                <a:rPr lang="en-US" altLang="en-US" sz="1400" dirty="0" err="1">
                  <a:solidFill>
                    <a:srgbClr val="C00000"/>
                  </a:solidFill>
                </a:rPr>
                <a:t>InputFileList</a:t>
              </a:r>
              <a:endParaRPr lang="en-US" altLang="en-US" sz="1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91F5A81-DD0F-DE11-1F1F-082CDF95CB7C}"/>
              </a:ext>
            </a:extLst>
          </p:cNvPr>
          <p:cNvGrpSpPr/>
          <p:nvPr/>
        </p:nvGrpSpPr>
        <p:grpSpPr>
          <a:xfrm>
            <a:off x="5681420" y="5600385"/>
            <a:ext cx="2303836" cy="1145977"/>
            <a:chOff x="5300801" y="5410200"/>
            <a:chExt cx="2303836" cy="1145977"/>
          </a:xfrm>
        </p:grpSpPr>
        <p:sp>
          <p:nvSpPr>
            <p:cNvPr id="11276" name="Text Box 12">
              <a:extLst>
                <a:ext uri="{FF2B5EF4-FFF2-40B4-BE49-F238E27FC236}">
                  <a16:creationId xmlns:a16="http://schemas.microsoft.com/office/drawing/2014/main" id="{E6E6269C-B7CC-11D5-C611-E0A64A955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0801" y="6248400"/>
              <a:ext cx="23038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en-US" altLang="en-US" sz="1400" dirty="0">
                  <a:solidFill>
                    <a:srgbClr val="C00000"/>
                  </a:solidFill>
                </a:rPr>
                <a:t>Name of .root file or </a:t>
              </a:r>
              <a:r>
                <a:rPr lang="en-US" altLang="en-US" sz="1400" dirty="0" err="1">
                  <a:solidFill>
                    <a:srgbClr val="C00000"/>
                  </a:solidFill>
                </a:rPr>
                <a:t>filelist</a:t>
              </a:r>
              <a:r>
                <a:rPr lang="en-US" altLang="en-US" sz="1400" dirty="0">
                  <a:solidFill>
                    <a:srgbClr val="C00000"/>
                  </a:solidFill>
                </a:rPr>
                <a:t> </a:t>
              </a:r>
            </a:p>
          </p:txBody>
        </p:sp>
        <p:sp>
          <p:nvSpPr>
            <p:cNvPr id="11277" name="Line 13">
              <a:extLst>
                <a:ext uri="{FF2B5EF4-FFF2-40B4-BE49-F238E27FC236}">
                  <a16:creationId xmlns:a16="http://schemas.microsoft.com/office/drawing/2014/main" id="{DFF21FEA-7BAC-11BE-18DC-48C3AF08B0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57950" y="5410200"/>
              <a:ext cx="0" cy="847725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FCFB7D-BDFB-F939-9180-D3C98C4EADB4}"/>
              </a:ext>
            </a:extLst>
          </p:cNvPr>
          <p:cNvGrpSpPr/>
          <p:nvPr/>
        </p:nvGrpSpPr>
        <p:grpSpPr>
          <a:xfrm>
            <a:off x="6973614" y="5708087"/>
            <a:ext cx="2024913" cy="768913"/>
            <a:chOff x="6657975" y="5415789"/>
            <a:chExt cx="2024913" cy="768913"/>
          </a:xfrm>
        </p:grpSpPr>
        <p:sp>
          <p:nvSpPr>
            <p:cNvPr id="11278" name="Line 14">
              <a:extLst>
                <a:ext uri="{FF2B5EF4-FFF2-40B4-BE49-F238E27FC236}">
                  <a16:creationId xmlns:a16="http://schemas.microsoft.com/office/drawing/2014/main" id="{400A52D8-C26E-165E-6964-DCDB18A5C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5415789"/>
              <a:ext cx="0" cy="466725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Text Box 15">
              <a:extLst>
                <a:ext uri="{FF2B5EF4-FFF2-40B4-BE49-F238E27FC236}">
                  <a16:creationId xmlns:a16="http://schemas.microsoft.com/office/drawing/2014/main" id="{192B1DA1-4603-A219-9E0B-8382311103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7975" y="5876925"/>
              <a:ext cx="20249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en-US" altLang="en-US" sz="1400" dirty="0">
                  <a:solidFill>
                    <a:srgbClr val="C00000"/>
                  </a:solidFill>
                </a:rPr>
                <a:t>Preferred file extension</a:t>
              </a:r>
            </a:p>
          </p:txBody>
        </p:sp>
      </p:grpSp>
      <p:sp>
        <p:nvSpPr>
          <p:cNvPr id="11280" name="Text Box 16">
            <a:extLst>
              <a:ext uri="{FF2B5EF4-FFF2-40B4-BE49-F238E27FC236}">
                <a16:creationId xmlns:a16="http://schemas.microsoft.com/office/drawing/2014/main" id="{7ED904AD-E143-B6A0-6EC6-C3F1974B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95800"/>
            <a:ext cx="7162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 dirty="0">
                <a:sym typeface="Symbol" panose="05050102010706020507" pitchFamily="18" charset="2"/>
              </a:rPr>
              <a:t>Instantiate after creating an </a:t>
            </a:r>
            <a:r>
              <a:rPr lang="en-US" altLang="en-US" sz="1600" dirty="0" err="1">
                <a:sym typeface="Symbol" panose="05050102010706020507" pitchFamily="18" charset="2"/>
              </a:rPr>
              <a:t>StChain</a:t>
            </a:r>
            <a:r>
              <a:rPr lang="en-US" altLang="en-US" sz="1600" dirty="0">
                <a:sym typeface="Symbol" panose="05050102010706020507" pitchFamily="18" charset="2"/>
              </a:rPr>
              <a:t>: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28ED2B7F-4DA9-90D0-2C0A-155DFC8D0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299" y="2369403"/>
            <a:ext cx="6477000" cy="83099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picoMaker</a:t>
            </a:r>
            <a:r>
              <a:rPr lang="en-US" altLang="en-US" sz="1200" b="1" dirty="0">
                <a:latin typeface="Courier New" panose="02070309020205020404" pitchFamily="49" charset="0"/>
              </a:rPr>
              <a:t> = new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(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PicoIoMode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ioMode</a:t>
            </a:r>
            <a:r>
              <a:rPr lang="en-US" altLang="en-US" sz="1200" b="1" dirty="0">
                <a:latin typeface="Courier New" panose="02070309020205020404" pitchFamily="49" charset="0"/>
              </a:rPr>
              <a:t>, 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  const char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fileName</a:t>
            </a:r>
            <a:r>
              <a:rPr lang="en-US" altLang="en-US" sz="1200" b="1" dirty="0">
                <a:latin typeface="Courier New" panose="02070309020205020404" pitchFamily="49" charset="0"/>
              </a:rPr>
              <a:t>="""",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const char *name="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" 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D7668-FC02-96BB-33E4-6577C9247D8A}"/>
              </a:ext>
            </a:extLst>
          </p:cNvPr>
          <p:cNvSpPr txBox="1"/>
          <p:nvPr/>
        </p:nvSpPr>
        <p:spPr>
          <a:xfrm>
            <a:off x="304800" y="6366815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03AA15A-F8A5-FD8A-2B8F-3105A8978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</a:t>
            </a:r>
            <a:r>
              <a:rPr lang="en-US" altLang="en-US" dirty="0" err="1"/>
              <a:t>StPicoDstMaker</a:t>
            </a:r>
            <a:r>
              <a:rPr lang="en-US" altLang="en-US" dirty="0"/>
              <a:t> in a Macro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0928B7C-6180-ADD0-4C91-5D484CE40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9230" y="878898"/>
            <a:ext cx="8686170" cy="5667952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void </a:t>
            </a:r>
            <a:r>
              <a:rPr lang="en-US" altLang="en-US" sz="1200" dirty="0" err="1">
                <a:latin typeface="Courier New" panose="02070309020205020404" pitchFamily="49" charset="0"/>
              </a:rPr>
              <a:t>MacroExample</a:t>
            </a:r>
            <a:r>
              <a:rPr lang="en-US" altLang="en-US" sz="1200" dirty="0">
                <a:latin typeface="Courier New" panose="02070309020205020404" pitchFamily="49" charset="0"/>
              </a:rPr>
              <a:t>( 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InputFileList</a:t>
            </a:r>
            <a:r>
              <a:rPr lang="en-US" altLang="en-US" sz="1200" dirty="0">
                <a:latin typeface="Courier New" panose="02070309020205020404" pitchFamily="49" charset="0"/>
              </a:rPr>
              <a:t> 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>
                <a:latin typeface="Courier New" panose="02070309020205020404" pitchFamily="49" charset="0"/>
              </a:rPr>
              <a:t> load()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              </a:t>
            </a:r>
            <a:r>
              <a:rPr lang="en-US" altLang="en-US" sz="1200" dirty="0"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 // Create Histograms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TCanvas</a:t>
            </a:r>
            <a:r>
              <a:rPr lang="en-US" altLang="en-US" sz="1200" dirty="0">
                <a:latin typeface="Courier New" panose="02070309020205020404" pitchFamily="49" charset="0"/>
              </a:rPr>
              <a:t>*   </a:t>
            </a:r>
            <a:r>
              <a:rPr lang="en-US" altLang="en-US" sz="1200" dirty="0" err="1">
                <a:latin typeface="Courier New" panose="02070309020205020404" pitchFamily="49" charset="0"/>
              </a:rPr>
              <a:t>nCanvas</a:t>
            </a:r>
            <a:r>
              <a:rPr lang="en-US" altLang="en-US" sz="1200" dirty="0">
                <a:latin typeface="Courier New" panose="02070309020205020404" pitchFamily="49" charset="0"/>
              </a:rPr>
              <a:t>[2]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TH1F*    histogram[2] ;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dirty="0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 // Run the </a:t>
            </a:r>
            <a:r>
              <a:rPr lang="en-US" altLang="en-US" sz="1200" dirty="0" err="1">
                <a:solidFill>
                  <a:srgbClr val="008000"/>
                </a:solidFill>
                <a:latin typeface="Courier New" panose="02070309020205020404" pitchFamily="49" charset="0"/>
              </a:rPr>
              <a:t>picoDstMaker</a:t>
            </a:r>
            <a:endParaRPr lang="en-US" altLang="en-US" sz="1200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maker </a:t>
            </a:r>
            <a:r>
              <a:rPr lang="en-US" altLang="en-US" sz="1200" dirty="0">
                <a:latin typeface="Courier New" panose="02070309020205020404" pitchFamily="49" charset="0"/>
              </a:rPr>
              <a:t>= new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::IoRead,</a:t>
            </a:r>
            <a:r>
              <a:rPr lang="en-US" altLang="en-US" sz="1200" dirty="0" err="1">
                <a:latin typeface="Courier New" panose="02070309020205020404" pitchFamily="49" charset="0"/>
              </a:rPr>
              <a:t>InputFileList</a:t>
            </a:r>
            <a:r>
              <a:rPr lang="en-US" altLang="en-US" sz="1200" dirty="0">
                <a:latin typeface="Courier New" panose="02070309020205020404" pitchFamily="49" charset="0"/>
              </a:rPr>
              <a:t>,"</a:t>
            </a:r>
            <a:r>
              <a:rPr lang="en-US" altLang="en-US" sz="1200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dirty="0">
                <a:latin typeface="Courier New" panose="02070309020205020404" pitchFamily="49" charset="0"/>
              </a:rPr>
              <a:t>")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maker -&gt; Init()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while ( !maker-&gt;Make() )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Do 'event' analysis based on event pointers</a:t>
            </a: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StPicoEvent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dirty="0">
                <a:latin typeface="Courier New" panose="02070309020205020404" pitchFamily="49" charset="0"/>
              </a:rPr>
              <a:t> = maker -&gt; </a:t>
            </a:r>
            <a:r>
              <a:rPr lang="en-US" altLang="en-US" sz="1200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dirty="0">
                <a:latin typeface="Courier New" panose="02070309020205020404" pitchFamily="49" charset="0"/>
              </a:rPr>
              <a:t>()-&gt; event()    ;</a:t>
            </a: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    </a:t>
            </a:r>
            <a:r>
              <a:rPr lang="en-US" altLang="en-US" sz="1200" dirty="0">
                <a:latin typeface="Courier New" panose="02070309020205020404" pitchFamily="49" charset="0"/>
              </a:rPr>
              <a:t>histogram[0] -&gt; Fill( </a:t>
            </a:r>
            <a:r>
              <a:rPr lang="en-US" altLang="en-US" sz="1200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dirty="0">
                <a:latin typeface="Courier New" panose="02070309020205020404" pitchFamily="49" charset="0"/>
              </a:rPr>
              <a:t> -&gt; </a:t>
            </a:r>
            <a:r>
              <a:rPr lang="en-US" altLang="en-US" sz="1200" dirty="0" err="1">
                <a:latin typeface="Courier New" panose="02070309020205020404" pitchFamily="49" charset="0"/>
              </a:rPr>
              <a:t>primaryVertex</a:t>
            </a:r>
            <a:r>
              <a:rPr lang="en-US" altLang="en-US" sz="1200" dirty="0">
                <a:latin typeface="Courier New" panose="02070309020205020404" pitchFamily="49" charset="0"/>
              </a:rPr>
              <a:t>().z() ) ;</a:t>
            </a: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     </a:t>
            </a:r>
            <a:r>
              <a:rPr lang="en-US" altLang="en-US" dirty="0">
                <a:latin typeface="Courier New" panose="02070309020205020404" pitchFamily="49" charset="0"/>
              </a:rPr>
              <a:t>…</a:t>
            </a:r>
            <a:endParaRPr lang="en-US" altLang="en-US" dirty="0">
              <a:solidFill>
                <a:srgbClr val="0000CC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     // Get 'track' data, make cuts on tracks, do physics analysis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dirty="0">
                <a:latin typeface="Courier New" panose="02070309020205020404" pitchFamily="49" charset="0"/>
              </a:rPr>
              <a:t> = maker -&gt; </a:t>
            </a:r>
            <a:r>
              <a:rPr lang="en-US" altLang="en-US" sz="1200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dirty="0">
                <a:latin typeface="Courier New" panose="02070309020205020404" pitchFamily="49" charset="0"/>
              </a:rPr>
              <a:t>()-&gt; </a:t>
            </a:r>
            <a:r>
              <a:rPr lang="en-US" altLang="en-US" sz="1200" dirty="0" err="1">
                <a:latin typeface="Courier New" panose="02070309020205020404" pitchFamily="49" charset="0"/>
              </a:rPr>
              <a:t>numberOfTracks</a:t>
            </a:r>
            <a:r>
              <a:rPr lang="en-US" altLang="en-US" sz="1200" dirty="0">
                <a:latin typeface="Courier New" panose="02070309020205020404" pitchFamily="49" charset="0"/>
              </a:rPr>
              <a:t>()     ;    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for (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itrack</a:t>
            </a:r>
            <a:r>
              <a:rPr lang="en-US" altLang="en-US" sz="1200" dirty="0">
                <a:latin typeface="Courier New" panose="02070309020205020404" pitchFamily="49" charset="0"/>
              </a:rPr>
              <a:t> = 0 ; </a:t>
            </a:r>
            <a:r>
              <a:rPr lang="en-US" altLang="en-US" sz="1200" dirty="0" err="1">
                <a:latin typeface="Courier New" panose="02070309020205020404" pitchFamily="49" charset="0"/>
              </a:rPr>
              <a:t>itrack</a:t>
            </a:r>
            <a:r>
              <a:rPr lang="en-US" altLang="en-US" sz="1200" dirty="0">
                <a:latin typeface="Courier New" panose="02070309020205020404" pitchFamily="49" charset="0"/>
              </a:rPr>
              <a:t> &lt; </a:t>
            </a:r>
            <a:r>
              <a:rPr lang="en-US" altLang="en-US" sz="1200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dirty="0">
                <a:latin typeface="Courier New" panose="02070309020205020404" pitchFamily="49" charset="0"/>
              </a:rPr>
              <a:t> ; </a:t>
            </a:r>
            <a:r>
              <a:rPr lang="en-US" altLang="en-US" sz="1200" dirty="0" err="1">
                <a:latin typeface="Courier New" panose="02070309020205020404" pitchFamily="49" charset="0"/>
              </a:rPr>
              <a:t>itrack</a:t>
            </a:r>
            <a:r>
              <a:rPr lang="en-US" altLang="en-US" sz="1200" dirty="0">
                <a:latin typeface="Courier New" panose="02070309020205020404" pitchFamily="49" charset="0"/>
              </a:rPr>
              <a:t>++ ) )</a:t>
            </a: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Main loop for analysis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	     </a:t>
            </a:r>
            <a:r>
              <a:rPr lang="en-US" altLang="en-US" sz="1200" dirty="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		</a:t>
            </a:r>
            <a:r>
              <a:rPr lang="en-US" altLang="en-US" dirty="0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	       histogram[1] -&gt; Fill( track-&gt;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dirty="0">
                <a:latin typeface="Courier New" panose="02070309020205020404" pitchFamily="49" charset="0"/>
              </a:rPr>
              <a:t>().Perp() 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	     }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}</a:t>
            </a:r>
            <a:endParaRPr lang="en-US" altLang="en-US" sz="1200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spcBef>
                <a:spcPts val="40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Finish using the </a:t>
            </a:r>
            <a:r>
              <a:rPr lang="en-US" altLang="en-US" sz="1200" dirty="0" err="1">
                <a:solidFill>
                  <a:srgbClr val="008000"/>
                </a:solidFill>
                <a:latin typeface="Courier New" panose="02070309020205020404" pitchFamily="49" charset="0"/>
              </a:rPr>
              <a:t>picoDstMaker</a:t>
            </a: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latin typeface="Courier New" panose="02070309020205020404" pitchFamily="49" charset="0"/>
              </a:rPr>
              <a:t>histogram[0] -&gt; Draw()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histogram[1] -&gt; Draw()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2292" name="AutoShape 4">
            <a:extLst>
              <a:ext uri="{FF2B5EF4-FFF2-40B4-BE49-F238E27FC236}">
                <a16:creationId xmlns:a16="http://schemas.microsoft.com/office/drawing/2014/main" id="{6C621DE6-452C-40CB-4572-F6FA49097177}"/>
              </a:ext>
            </a:extLst>
          </p:cNvPr>
          <p:cNvSpPr>
            <a:spLocks/>
          </p:cNvSpPr>
          <p:nvPr/>
        </p:nvSpPr>
        <p:spPr bwMode="auto">
          <a:xfrm>
            <a:off x="3429000" y="1699701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3" name="AutoShape 5">
            <a:extLst>
              <a:ext uri="{FF2B5EF4-FFF2-40B4-BE49-F238E27FC236}">
                <a16:creationId xmlns:a16="http://schemas.microsoft.com/office/drawing/2014/main" id="{576D3684-D143-7A3A-C8A3-ED672394AB34}"/>
              </a:ext>
            </a:extLst>
          </p:cNvPr>
          <p:cNvSpPr>
            <a:spLocks/>
          </p:cNvSpPr>
          <p:nvPr/>
        </p:nvSpPr>
        <p:spPr bwMode="auto">
          <a:xfrm>
            <a:off x="3886200" y="5745858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D1F009C0-7610-53B8-8B51-A7B6F851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6873" y="1715445"/>
            <a:ext cx="228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This could be in the Init() function of a maker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1B227336-E555-2BC8-D687-1C7B29865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142" y="5754911"/>
            <a:ext cx="2619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This could be in the Finish() function of a maker</a:t>
            </a:r>
          </a:p>
        </p:txBody>
      </p:sp>
      <p:sp>
        <p:nvSpPr>
          <p:cNvPr id="12296" name="Text Box 10">
            <a:extLst>
              <a:ext uri="{FF2B5EF4-FFF2-40B4-BE49-F238E27FC236}">
                <a16:creationId xmlns:a16="http://schemas.microsoft.com/office/drawing/2014/main" id="{7DBAF245-1B8C-3EB8-4D75-32A9F9998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022273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Analyze ‘track’ data</a:t>
            </a:r>
          </a:p>
        </p:txBody>
      </p:sp>
      <p:sp>
        <p:nvSpPr>
          <p:cNvPr id="12297" name="Text Box 12">
            <a:extLst>
              <a:ext uri="{FF2B5EF4-FFF2-40B4-BE49-F238E27FC236}">
                <a16:creationId xmlns:a16="http://schemas.microsoft.com/office/drawing/2014/main" id="{AC790075-FC0E-A68C-3BB9-987B0B052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0129" y="3331847"/>
            <a:ext cx="9525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dirty="0">
                <a:solidFill>
                  <a:schemeClr val="accent2">
                    <a:lumMod val="75000"/>
                  </a:schemeClr>
                </a:solidFill>
              </a:rPr>
              <a:t>Analyze ‘event’ data</a:t>
            </a:r>
          </a:p>
        </p:txBody>
      </p:sp>
      <p:sp>
        <p:nvSpPr>
          <p:cNvPr id="12298" name="AutoShape 14">
            <a:extLst>
              <a:ext uri="{FF2B5EF4-FFF2-40B4-BE49-F238E27FC236}">
                <a16:creationId xmlns:a16="http://schemas.microsoft.com/office/drawing/2014/main" id="{8C1F0114-90ED-464F-285F-FBB5F56DDEA1}"/>
              </a:ext>
            </a:extLst>
          </p:cNvPr>
          <p:cNvSpPr>
            <a:spLocks/>
          </p:cNvSpPr>
          <p:nvPr/>
        </p:nvSpPr>
        <p:spPr bwMode="auto">
          <a:xfrm>
            <a:off x="6911529" y="3429630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9" name="AutoShape 15">
            <a:extLst>
              <a:ext uri="{FF2B5EF4-FFF2-40B4-BE49-F238E27FC236}">
                <a16:creationId xmlns:a16="http://schemas.microsoft.com/office/drawing/2014/main" id="{0A8FCF2A-D02E-EADB-9782-B61EEB7E478E}"/>
              </a:ext>
            </a:extLst>
          </p:cNvPr>
          <p:cNvSpPr>
            <a:spLocks/>
          </p:cNvSpPr>
          <p:nvPr/>
        </p:nvSpPr>
        <p:spPr bwMode="auto">
          <a:xfrm>
            <a:off x="5943600" y="4946073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300" name="Text Box 9">
            <a:extLst>
              <a:ext uri="{FF2B5EF4-FFF2-40B4-BE49-F238E27FC236}">
                <a16:creationId xmlns:a16="http://schemas.microsoft.com/office/drawing/2014/main" id="{FD5B990D-93ED-DD31-07A9-C16383A26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58" y="6392928"/>
            <a:ext cx="7000875" cy="430213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picoDstTutorial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 root4star &gt; 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MacroExample.C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filename.picoDst.root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13ADE9A-8B76-9136-28B6-FD1A13D50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867650" cy="534988"/>
          </a:xfrm>
        </p:spPr>
        <p:txBody>
          <a:bodyPr/>
          <a:lstStyle/>
          <a:p>
            <a:r>
              <a:rPr lang="en-US" altLang="en-US" dirty="0"/>
              <a:t>Using </a:t>
            </a:r>
            <a:r>
              <a:rPr lang="en-US" altLang="en-US" dirty="0" err="1"/>
              <a:t>StPicoDstMaker</a:t>
            </a:r>
            <a:r>
              <a:rPr lang="en-US" altLang="en-US" dirty="0"/>
              <a:t> in a Chain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638EF05-0C13-DC77-60C2-2AAD41938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6114" y="1258245"/>
            <a:ext cx="8382000" cy="4038600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void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nEvents</a:t>
            </a:r>
            <a:r>
              <a:rPr lang="en-US" altLang="en-US" sz="1200" dirty="0">
                <a:latin typeface="Courier New" panose="02070309020205020404" pitchFamily="49" charset="0"/>
              </a:rPr>
              <a:t>,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nFiles</a:t>
            </a:r>
            <a:r>
              <a:rPr lang="en-US" altLang="en-US" sz="1200" dirty="0">
                <a:latin typeface="Courier New" panose="02070309020205020404" pitchFamily="49" charset="0"/>
              </a:rPr>
              <a:t>, 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InputFileList</a:t>
            </a:r>
            <a:r>
              <a:rPr lang="en-US" altLang="en-US" sz="1200" dirty="0">
                <a:latin typeface="Courier New" panose="02070309020205020404" pitchFamily="49" charset="0"/>
              </a:rPr>
              <a:t>,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			                	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OutputDir</a:t>
            </a:r>
            <a:r>
              <a:rPr lang="en-US" altLang="en-US" sz="1200" dirty="0">
                <a:latin typeface="Courier New" panose="02070309020205020404" pitchFamily="49" charset="0"/>
              </a:rPr>
              <a:t>, 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JobIdName</a:t>
            </a:r>
            <a:r>
              <a:rPr lang="en-US" altLang="en-US" sz="1200" dirty="0">
                <a:latin typeface="Courier New" panose="02070309020205020404" pitchFamily="49" charset="0"/>
              </a:rPr>
              <a:t> 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load()                              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gSystem</a:t>
            </a:r>
            <a:r>
              <a:rPr lang="en-US" altLang="en-US" sz="1200" dirty="0">
                <a:latin typeface="Courier New" panose="02070309020205020404" pitchFamily="49" charset="0"/>
              </a:rPr>
              <a:t> -&gt; Load("SimpleAnalysis.so") ;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List of member links in the chain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latin typeface="Courier New" panose="02070309020205020404" pitchFamily="49" charset="0"/>
              </a:rPr>
              <a:t>*         chain      = new </a:t>
            </a:r>
            <a:r>
              <a:rPr lang="en-US" altLang="en-US" sz="1200" dirty="0" err="1"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latin typeface="Courier New" panose="02070309020205020404" pitchFamily="49" charset="0"/>
              </a:rPr>
              <a:t>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*  </a:t>
            </a:r>
            <a:r>
              <a:rPr lang="en-US" altLang="en-US" sz="1200" dirty="0" err="1">
                <a:latin typeface="Courier New" panose="02070309020205020404" pitchFamily="49" charset="0"/>
              </a:rPr>
              <a:t>muDstMaker</a:t>
            </a:r>
            <a:r>
              <a:rPr lang="en-US" altLang="en-US" sz="1200" dirty="0">
                <a:latin typeface="Courier New" panose="02070309020205020404" pitchFamily="49" charset="0"/>
              </a:rPr>
              <a:t> = new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::</a:t>
            </a:r>
            <a:r>
              <a:rPr lang="en-US" altLang="en-US" sz="1200" dirty="0" err="1">
                <a:latin typeface="Courier New" panose="02070309020205020404" pitchFamily="49" charset="0"/>
              </a:rPr>
              <a:t>IoRead,InputFileList</a:t>
            </a:r>
            <a:r>
              <a:rPr lang="en-US" altLang="en-US" sz="1200" dirty="0"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AnalysisCode</a:t>
            </a:r>
            <a:r>
              <a:rPr lang="en-US" altLang="en-US" sz="1200" dirty="0">
                <a:latin typeface="Courier New" panose="02070309020205020404" pitchFamily="49" charset="0"/>
              </a:rPr>
              <a:t> = new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picoDstMaker</a:t>
            </a:r>
            <a:r>
              <a:rPr lang="en-US" altLang="en-US" sz="1200" dirty="0">
                <a:latin typeface="Courier New" panose="02070309020205020404" pitchFamily="49" charset="0"/>
              </a:rPr>
              <a:t>) ;</a:t>
            </a:r>
            <a:endParaRPr lang="en-US" altLang="en-US" sz="1200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dirty="0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Loop over the links in the chain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chain -&gt; Init()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chain -&gt; </a:t>
            </a:r>
            <a:r>
              <a:rPr lang="en-US" altLang="en-US" sz="1200" dirty="0" err="1">
                <a:latin typeface="Courier New" panose="02070309020205020404" pitchFamily="49" charset="0"/>
              </a:rPr>
              <a:t>EventLoop</a:t>
            </a:r>
            <a:r>
              <a:rPr lang="en-US" altLang="en-US" sz="1200" dirty="0">
                <a:latin typeface="Courier New" panose="02070309020205020404" pitchFamily="49" charset="0"/>
              </a:rPr>
              <a:t>(1,nEvents)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chain -&gt; Finish()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Cleanup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delete chain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}</a:t>
            </a:r>
          </a:p>
        </p:txBody>
      </p:sp>
      <p:grpSp>
        <p:nvGrpSpPr>
          <p:cNvPr id="13316" name="Group 8">
            <a:extLst>
              <a:ext uri="{FF2B5EF4-FFF2-40B4-BE49-F238E27FC236}">
                <a16:creationId xmlns:a16="http://schemas.microsoft.com/office/drawing/2014/main" id="{7320F339-05E4-2788-1927-985733199B87}"/>
              </a:ext>
            </a:extLst>
          </p:cNvPr>
          <p:cNvGrpSpPr>
            <a:grpSpLocks/>
          </p:cNvGrpSpPr>
          <p:nvPr/>
        </p:nvGrpSpPr>
        <p:grpSpPr bwMode="auto">
          <a:xfrm>
            <a:off x="4435344" y="2080255"/>
            <a:ext cx="3962400" cy="2390775"/>
            <a:chOff x="2784" y="1446"/>
            <a:chExt cx="2496" cy="1506"/>
          </a:xfrm>
        </p:grpSpPr>
        <p:sp>
          <p:nvSpPr>
            <p:cNvPr id="13318" name="Line 4">
              <a:extLst>
                <a:ext uri="{FF2B5EF4-FFF2-40B4-BE49-F238E27FC236}">
                  <a16:creationId xmlns:a16="http://schemas.microsoft.com/office/drawing/2014/main" id="{32FB019F-C9EC-43BE-658A-D617796D8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256"/>
              <a:ext cx="0" cy="48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9" name="Text Box 5">
              <a:extLst>
                <a:ext uri="{FF2B5EF4-FFF2-40B4-BE49-F238E27FC236}">
                  <a16:creationId xmlns:a16="http://schemas.microsoft.com/office/drawing/2014/main" id="{EB95B73C-ACEE-6D16-5653-304E11768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736"/>
              <a:ext cx="196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accent6">
                      <a:lumMod val="75000"/>
                    </a:schemeClr>
                  </a:solidFill>
                </a:rPr>
                <a:t>Your analysis Maker in the chain</a:t>
              </a:r>
            </a:p>
          </p:txBody>
        </p:sp>
        <p:sp>
          <p:nvSpPr>
            <p:cNvPr id="13320" name="Line 6">
              <a:extLst>
                <a:ext uri="{FF2B5EF4-FFF2-40B4-BE49-F238E27FC236}">
                  <a16:creationId xmlns:a16="http://schemas.microsoft.com/office/drawing/2014/main" id="{CC074198-DF12-EF95-5477-9F8E562F5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596"/>
              <a:ext cx="624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Text Box 7">
              <a:extLst>
                <a:ext uri="{FF2B5EF4-FFF2-40B4-BE49-F238E27FC236}">
                  <a16:creationId xmlns:a16="http://schemas.microsoft.com/office/drawing/2014/main" id="{A8703018-9B44-B8C5-F487-953043F8E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8" y="1446"/>
              <a:ext cx="176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1400" dirty="0">
                  <a:solidFill>
                    <a:schemeClr val="accent6">
                      <a:lumMod val="75000"/>
                    </a:schemeClr>
                  </a:solidFill>
                </a:rPr>
                <a:t>Precompile your analysis Maker using ‘cons’</a:t>
              </a:r>
            </a:p>
          </p:txBody>
        </p:sp>
      </p:grpSp>
      <p:sp>
        <p:nvSpPr>
          <p:cNvPr id="13317" name="Text Box 9">
            <a:extLst>
              <a:ext uri="{FF2B5EF4-FFF2-40B4-BE49-F238E27FC236}">
                <a16:creationId xmlns:a16="http://schemas.microsoft.com/office/drawing/2014/main" id="{916AE7D6-40E3-5FBB-0097-CB946397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736333"/>
            <a:ext cx="7162800" cy="600075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picoDstTutorial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with:  sums-submit SimpleAnalysis.xml,  output into *.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file</a:t>
            </a: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Browse with root4star &gt; new 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TBrowser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filename.histograms.root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>
            <a:extLst>
              <a:ext uri="{FF2B5EF4-FFF2-40B4-BE49-F238E27FC236}">
                <a16:creationId xmlns:a16="http://schemas.microsoft.com/office/drawing/2014/main" id="{A3F0C224-1C46-4CFD-7D13-05CC1EBE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4945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 dirty="0"/>
              <a:t>The strategy for a </a:t>
            </a:r>
            <a:r>
              <a:rPr lang="en-US" altLang="en-US" sz="2000" dirty="0" err="1"/>
              <a:t>SimpleAnalysisMaker</a:t>
            </a:r>
            <a:endParaRPr lang="en-US" altLang="en-US" sz="2000" dirty="0"/>
          </a:p>
        </p:txBody>
      </p:sp>
      <p:sp>
        <p:nvSpPr>
          <p:cNvPr id="14339" name="Text Box 4">
            <a:extLst>
              <a:ext uri="{FF2B5EF4-FFF2-40B4-BE49-F238E27FC236}">
                <a16:creationId xmlns:a16="http://schemas.microsoft.com/office/drawing/2014/main" id="{4B5609EB-C45A-6A8F-A8DA-ADDFA839B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7000"/>
            <a:ext cx="74676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 dirty="0">
                <a:sym typeface="Symbol" panose="05050102010706020507" pitchFamily="18" charset="2"/>
              </a:rPr>
              <a:t>Constructor</a:t>
            </a:r>
            <a:r>
              <a:rPr lang="en-US" altLang="en-US" sz="1600" dirty="0">
                <a:sym typeface="Symbol" panose="05050102010706020507" pitchFamily="18" charset="2"/>
              </a:rPr>
              <a:t>: 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	Pass pointer to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StPicoDstMaker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object</a:t>
            </a:r>
            <a:endParaRPr lang="en-US" altLang="en-US" sz="1600" b="1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 dirty="0">
                <a:sym typeface="Symbol" panose="05050102010706020507" pitchFamily="18" charset="2"/>
              </a:rPr>
              <a:t>Init()</a:t>
            </a:r>
            <a:r>
              <a:rPr lang="en-US" altLang="en-US" sz="1600" dirty="0">
                <a:sym typeface="Symbol" panose="05050102010706020507" pitchFamily="18" charset="2"/>
              </a:rPr>
              <a:t>: 		</a:t>
            </a:r>
            <a:r>
              <a:rPr lang="en-US" altLang="en-US" sz="1600" dirty="0">
                <a:solidFill>
                  <a:srgbClr val="CC0000"/>
                </a:solidFill>
                <a:sym typeface="Symbol" panose="05050102010706020507" pitchFamily="18" charset="2"/>
              </a:rPr>
              <a:t>Instantiate &amp; define histograms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600" b="1" dirty="0">
                <a:sym typeface="Symbol" panose="05050102010706020507" pitchFamily="18" charset="2"/>
              </a:rPr>
              <a:t>Make()</a:t>
            </a:r>
            <a:r>
              <a:rPr lang="en-US" altLang="en-US" sz="1600" dirty="0">
                <a:sym typeface="Symbol" panose="05050102010706020507" pitchFamily="18" charset="2"/>
              </a:rPr>
              <a:t>: 		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Get pointers to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StPicoEvent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&amp;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StPicoTrack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for current event,</a:t>
            </a:r>
            <a:b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</a:b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			apply event cuts, loop over tracks, apply track cuts, 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				&amp; fill histograms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 dirty="0">
                <a:sym typeface="Symbol" panose="05050102010706020507" pitchFamily="18" charset="2"/>
              </a:rPr>
              <a:t>Clear()</a:t>
            </a:r>
            <a:r>
              <a:rPr lang="en-US" altLang="en-US" sz="1600" dirty="0">
                <a:sym typeface="Symbol" panose="05050102010706020507" pitchFamily="18" charset="2"/>
              </a:rPr>
              <a:t>: 		</a:t>
            </a:r>
            <a:r>
              <a:rPr lang="en-US" altLang="en-US" sz="1600" dirty="0">
                <a:solidFill>
                  <a:srgbClr val="CC0000"/>
                </a:solidFill>
                <a:sym typeface="Symbol" panose="05050102010706020507" pitchFamily="18" charset="2"/>
              </a:rPr>
              <a:t>Do nothing (some analyses may clear collections, etc.)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 dirty="0">
                <a:sym typeface="Symbol" panose="05050102010706020507" pitchFamily="18" charset="2"/>
              </a:rPr>
              <a:t>Finish()</a:t>
            </a:r>
            <a:r>
              <a:rPr lang="en-US" altLang="en-US" sz="1600" dirty="0">
                <a:sym typeface="Symbol" panose="05050102010706020507" pitchFamily="18" charset="2"/>
              </a:rPr>
              <a:t>: 		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Write histograms to file, print information to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stdout</a:t>
            </a:r>
            <a:endParaRPr lang="en-US" altLang="en-US" sz="1600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</p:txBody>
      </p:sp>
      <p:sp>
        <p:nvSpPr>
          <p:cNvPr id="14340" name="AutoShape 5">
            <a:extLst>
              <a:ext uri="{FF2B5EF4-FFF2-40B4-BE49-F238E27FC236}">
                <a16:creationId xmlns:a16="http://schemas.microsoft.com/office/drawing/2014/main" id="{79C0E1E9-8B2E-330C-B1B5-5BFB8AE5649C}"/>
              </a:ext>
            </a:extLst>
          </p:cNvPr>
          <p:cNvSpPr>
            <a:spLocks/>
          </p:cNvSpPr>
          <p:nvPr/>
        </p:nvSpPr>
        <p:spPr bwMode="auto">
          <a:xfrm>
            <a:off x="1289103" y="3398772"/>
            <a:ext cx="228600" cy="1066800"/>
          </a:xfrm>
          <a:prstGeom prst="leftBrace">
            <a:avLst>
              <a:gd name="adj1" fmla="val 38889"/>
              <a:gd name="adj2" fmla="val 51389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C06A93DE-384C-0E4B-C0A8-C8D14266D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41" y="3696015"/>
            <a:ext cx="11095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do once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every event</a:t>
            </a:r>
          </a:p>
        </p:txBody>
      </p:sp>
      <p:sp>
        <p:nvSpPr>
          <p:cNvPr id="14342" name="Rectangle 9">
            <a:extLst>
              <a:ext uri="{FF2B5EF4-FFF2-40B4-BE49-F238E27FC236}">
                <a16:creationId xmlns:a16="http://schemas.microsoft.com/office/drawing/2014/main" id="{15E1ADF1-BAC3-2474-FB95-F1EE9B2EB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311150"/>
            <a:ext cx="786765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73" tIns="45587" rIns="91173" bIns="45587" anchor="ctr"/>
          <a:lstStyle>
            <a:lvl1pPr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600" b="1">
                <a:solidFill>
                  <a:srgbClr val="B0AC00"/>
                </a:solidFill>
                <a:latin typeface="Helvetica" panose="020B0604020202020204" pitchFamily="34" charset="0"/>
              </a:rPr>
              <a:t>Example: SimpleAnalysisMaker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163DC855-7037-3FE0-A344-EE1B1B57F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73" y="3014876"/>
            <a:ext cx="8210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do once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634C5E44-ABEC-7BCC-4064-604BC771C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73" y="4537616"/>
            <a:ext cx="8210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do once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251F32-9398-3A8A-1FEE-A2AE733000D3}"/>
              </a:ext>
            </a:extLst>
          </p:cNvPr>
          <p:cNvCxnSpPr>
            <a:cxnSpLocks/>
          </p:cNvCxnSpPr>
          <p:nvPr/>
        </p:nvCxnSpPr>
        <p:spPr bwMode="auto">
          <a:xfrm>
            <a:off x="1014164" y="3176596"/>
            <a:ext cx="5035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62F531-DDC1-6D8E-52C9-FE8EC3E47057}"/>
              </a:ext>
            </a:extLst>
          </p:cNvPr>
          <p:cNvCxnSpPr/>
          <p:nvPr/>
        </p:nvCxnSpPr>
        <p:spPr bwMode="auto">
          <a:xfrm>
            <a:off x="1014531" y="4701729"/>
            <a:ext cx="5035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5A2E52-D1BE-1A16-698E-9FA3D56431F7}"/>
              </a:ext>
            </a:extLst>
          </p:cNvPr>
          <p:cNvSpPr txBox="1"/>
          <p:nvPr/>
        </p:nvSpPr>
        <p:spPr>
          <a:xfrm>
            <a:off x="285750" y="6339357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FEAB506-8817-EA01-7F3F-1AE43E0F6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SimpleAnalysisMaker.h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12332BC-B5C9-3236-838F-1D0533815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28255" y="831272"/>
            <a:ext cx="7086600" cy="6004057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#ifndef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SimpleAnalysisMaker_def</a:t>
            </a: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#define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SimpleAnalysisMaker_def</a:t>
            </a: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#include "</a:t>
            </a:r>
            <a:r>
              <a:rPr lang="en-US" altLang="en-US" sz="1200" dirty="0" err="1">
                <a:latin typeface="Courier New" panose="02070309020205020404" pitchFamily="49" charset="0"/>
              </a:rPr>
              <a:t>StMaker.h</a:t>
            </a:r>
            <a:r>
              <a:rPr lang="en-US" altLang="en-US" sz="1200" dirty="0">
                <a:latin typeface="Courier New" panose="02070309020205020404" pitchFamily="49" charset="0"/>
              </a:rPr>
              <a:t>"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</a:t>
            </a:r>
            <a:r>
              <a:rPr lang="en-US" altLang="en-US" sz="1200" dirty="0">
                <a:latin typeface="Courier New" panose="02070309020205020404" pitchFamily="49" charset="0"/>
              </a:rPr>
              <a:t>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StPicoEvent</a:t>
            </a:r>
            <a:r>
              <a:rPr lang="en-US" altLang="en-US" sz="1200" dirty="0">
                <a:latin typeface="Courier New" panose="02070309020205020404" pitchFamily="49" charset="0"/>
              </a:rPr>
              <a:t>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dirty="0">
                <a:latin typeface="Courier New" panose="02070309020205020404" pitchFamily="49" charset="0"/>
              </a:rPr>
              <a:t>    ;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TH1F     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TFile</a:t>
            </a:r>
            <a:r>
              <a:rPr lang="en-US" altLang="en-US" sz="1200" dirty="0">
                <a:latin typeface="Courier New" panose="02070309020205020404" pitchFamily="49" charset="0"/>
              </a:rPr>
              <a:t>    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       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#define MaxNumberOfTH1F     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class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 : public </a:t>
            </a:r>
            <a:r>
              <a:rPr lang="en-US" altLang="en-US" sz="1200" dirty="0" err="1">
                <a:latin typeface="Courier New" panose="02070309020205020404" pitchFamily="49" charset="0"/>
              </a:rPr>
              <a:t>StMaker</a:t>
            </a: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private: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dirty="0">
                <a:latin typeface="Courier New" panose="02070309020205020404" pitchFamily="49" charset="0"/>
              </a:rPr>
              <a:t>              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</a:t>
            </a:r>
            <a:r>
              <a:rPr lang="en-US" altLang="en-US" sz="1200" dirty="0">
                <a:latin typeface="Courier New" panose="02070309020205020404" pitchFamily="49" charset="0"/>
              </a:rPr>
              <a:t>*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                   ;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TH1F*           histogram[MaxNumberOfTH1F] ;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TFile</a:t>
            </a:r>
            <a:r>
              <a:rPr lang="en-US" altLang="en-US" sz="1200" dirty="0">
                <a:latin typeface="Courier New" panose="02070309020205020404" pitchFamily="49" charset="0"/>
              </a:rPr>
              <a:t>*    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histogram_output</a:t>
            </a:r>
            <a:r>
              <a:rPr lang="en-US" altLang="en-US" sz="1200" dirty="0">
                <a:latin typeface="Courier New" panose="02070309020205020404" pitchFamily="49" charset="0"/>
              </a:rPr>
              <a:t>           ;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ULong_t</a:t>
            </a:r>
            <a:r>
              <a:rPr lang="en-US" altLang="en-US" sz="1200" dirty="0">
                <a:latin typeface="Courier New" panose="02070309020205020404" pitchFamily="49" charset="0"/>
              </a:rPr>
              <a:t>   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mEventsProcessed</a:t>
            </a:r>
            <a:r>
              <a:rPr lang="en-US" altLang="en-US" sz="1200" dirty="0">
                <a:latin typeface="Courier New" panose="02070309020205020404" pitchFamily="49" charset="0"/>
              </a:rPr>
              <a:t>          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  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mHistogramOutputFileName</a:t>
            </a:r>
            <a:r>
              <a:rPr lang="en-US" altLang="en-US" sz="1200" dirty="0">
                <a:latin typeface="Courier New" panose="02070309020205020404" pitchFamily="49" charset="0"/>
              </a:rPr>
              <a:t>   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public: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* maker) ;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virtual            ~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( ) ;     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Init</a:t>
            </a:r>
            <a:r>
              <a:rPr lang="en-US" altLang="en-US" sz="1200" dirty="0">
                <a:latin typeface="Courier New" panose="02070309020205020404" pitchFamily="49" charset="0"/>
              </a:rPr>
              <a:t>    (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Make</a:t>
            </a:r>
            <a:r>
              <a:rPr lang="en-US" altLang="en-US" sz="1200" dirty="0">
                <a:latin typeface="Courier New" panose="02070309020205020404" pitchFamily="49" charset="0"/>
              </a:rPr>
              <a:t>    (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>
                <a:solidFill>
                  <a:srgbClr val="C00000"/>
                </a:solidFill>
                <a:latin typeface="Courier New" panose="02070309020205020404" pitchFamily="49" charset="0"/>
              </a:rPr>
              <a:t>Finish</a:t>
            </a:r>
            <a:r>
              <a:rPr lang="en-US" altLang="en-US" sz="1200" dirty="0">
                <a:latin typeface="Courier New" panose="02070309020205020404" pitchFamily="49" charset="0"/>
              </a:rPr>
              <a:t>  ( ) ;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void </a:t>
            </a:r>
            <a:r>
              <a:rPr lang="en-US" altLang="en-US" sz="1200" dirty="0" err="1">
                <a:latin typeface="Courier New" panose="02070309020205020404" pitchFamily="49" charset="0"/>
              </a:rPr>
              <a:t>SetOutputFileName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TString</a:t>
            </a:r>
            <a:r>
              <a:rPr lang="en-US" altLang="en-US" sz="1200" dirty="0">
                <a:latin typeface="Courier New" panose="02070309020205020404" pitchFamily="49" charset="0"/>
              </a:rPr>
              <a:t> name) {</a:t>
            </a:r>
            <a:r>
              <a:rPr lang="en-US" altLang="en-US" sz="1200" dirty="0" err="1">
                <a:latin typeface="Courier New" panose="02070309020205020404" pitchFamily="49" charset="0"/>
              </a:rPr>
              <a:t>mHistogramOutputFileName</a:t>
            </a:r>
            <a:r>
              <a:rPr lang="en-US" altLang="en-US" sz="1200" dirty="0">
                <a:latin typeface="Courier New" panose="02070309020205020404" pitchFamily="49" charset="0"/>
              </a:rPr>
              <a:t> = name;}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ClassDef</a:t>
            </a:r>
            <a:r>
              <a:rPr lang="en-US" altLang="en-US" sz="1200" dirty="0">
                <a:latin typeface="Courier New" panose="02070309020205020404" pitchFamily="49" charset="0"/>
              </a:rPr>
              <a:t>(SimpleAnalysisMaker,1)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};</a:t>
            </a:r>
          </a:p>
        </p:txBody>
      </p:sp>
      <p:sp>
        <p:nvSpPr>
          <p:cNvPr id="15364" name="AutoShape 4">
            <a:extLst>
              <a:ext uri="{FF2B5EF4-FFF2-40B4-BE49-F238E27FC236}">
                <a16:creationId xmlns:a16="http://schemas.microsoft.com/office/drawing/2014/main" id="{6D22F9CC-D1A2-656E-A452-0D64C04F198B}"/>
              </a:ext>
            </a:extLst>
          </p:cNvPr>
          <p:cNvSpPr>
            <a:spLocks/>
          </p:cNvSpPr>
          <p:nvPr/>
        </p:nvSpPr>
        <p:spPr bwMode="auto">
          <a:xfrm>
            <a:off x="5791200" y="3882420"/>
            <a:ext cx="228600" cy="959427"/>
          </a:xfrm>
          <a:prstGeom prst="rightBrace">
            <a:avLst>
              <a:gd name="adj1" fmla="val 25694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50DABA94-1046-7428-0284-58EB84591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136" y="4212109"/>
            <a:ext cx="1905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Unique to this analysis</a:t>
            </a:r>
          </a:p>
        </p:txBody>
      </p:sp>
      <p:sp>
        <p:nvSpPr>
          <p:cNvPr id="15366" name="AutoShape 6">
            <a:extLst>
              <a:ext uri="{FF2B5EF4-FFF2-40B4-BE49-F238E27FC236}">
                <a16:creationId xmlns:a16="http://schemas.microsoft.com/office/drawing/2014/main" id="{70386CF6-A677-67FE-C990-CEB26DD58E7E}"/>
              </a:ext>
            </a:extLst>
          </p:cNvPr>
          <p:cNvSpPr>
            <a:spLocks/>
          </p:cNvSpPr>
          <p:nvPr/>
        </p:nvSpPr>
        <p:spPr bwMode="auto">
          <a:xfrm>
            <a:off x="5791200" y="5060373"/>
            <a:ext cx="228600" cy="959427"/>
          </a:xfrm>
          <a:prstGeom prst="rightBrace">
            <a:avLst>
              <a:gd name="adj1" fmla="val 30556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B2277832-79E6-7A85-A1EF-DA7591C02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99023"/>
            <a:ext cx="1905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Generic to all analyses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1E3D1D4-CF4F-45C7-4B41-A3DF23CEE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SimpleAnalysisMaker.cxx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45FA524-CF90-9C91-7EB5-B69CCC7BD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096398"/>
            <a:ext cx="8382000" cy="5105400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Courier New" panose="02070309020205020404" pitchFamily="49" charset="0"/>
              </a:rPr>
              <a:t>ClassImp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)              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Macro for CINT compatibility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::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(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StPicoDstMaker</a:t>
            </a:r>
            <a:r>
              <a:rPr lang="en-US" altLang="en-US" sz="1200" dirty="0">
                <a:latin typeface="Courier New" panose="02070309020205020404" pitchFamily="49" charset="0"/>
              </a:rPr>
              <a:t>* maker ):</a:t>
            </a:r>
            <a:r>
              <a:rPr lang="en-US" altLang="en-US" sz="1200" dirty="0" err="1">
                <a:latin typeface="Courier New" panose="02070309020205020404" pitchFamily="49" charset="0"/>
              </a:rPr>
              <a:t>StMaker</a:t>
            </a:r>
            <a:r>
              <a:rPr lang="en-US" altLang="en-US" sz="1200" dirty="0">
                <a:latin typeface="Courier New" panose="02070309020205020404" pitchFamily="49" charset="0"/>
              </a:rPr>
              <a:t>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for (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</a:t>
            </a:r>
            <a:r>
              <a:rPr lang="en-US" altLang="en-US" sz="1200" dirty="0">
                <a:latin typeface="Courier New" panose="02070309020205020404" pitchFamily="49" charset="0"/>
              </a:rPr>
              <a:t> = 0 ; </a:t>
            </a:r>
            <a:r>
              <a:rPr lang="en-US" altLang="en-US" sz="1200" dirty="0" err="1">
                <a:latin typeface="Courier New" panose="02070309020205020404" pitchFamily="49" charset="0"/>
              </a:rPr>
              <a:t>i</a:t>
            </a:r>
            <a:r>
              <a:rPr lang="en-US" altLang="en-US" sz="1200" dirty="0">
                <a:latin typeface="Courier New" panose="02070309020205020404" pitchFamily="49" charset="0"/>
              </a:rPr>
              <a:t> &lt; NumberOfTH1F ; </a:t>
            </a:r>
            <a:r>
              <a:rPr lang="en-US" altLang="en-US" sz="1200" dirty="0" err="1">
                <a:latin typeface="Courier New" panose="02070309020205020404" pitchFamily="49" charset="0"/>
              </a:rPr>
              <a:t>i</a:t>
            </a:r>
            <a:r>
              <a:rPr lang="en-US" altLang="en-US" sz="1200" dirty="0">
                <a:latin typeface="Courier New" panose="02070309020205020404" pitchFamily="49" charset="0"/>
              </a:rPr>
              <a:t>++ )  {  histogram[</a:t>
            </a:r>
            <a:r>
              <a:rPr lang="en-US" altLang="en-US" sz="1200" dirty="0" err="1">
                <a:latin typeface="Courier New" panose="02070309020205020404" pitchFamily="49" charset="0"/>
              </a:rPr>
              <a:t>i</a:t>
            </a:r>
            <a:r>
              <a:rPr lang="en-US" altLang="en-US" sz="1200" dirty="0">
                <a:latin typeface="Courier New" panose="02070309020205020404" pitchFamily="49" charset="0"/>
              </a:rPr>
              <a:t>] = NULL ;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dirty="0">
                <a:latin typeface="Courier New" panose="02070309020205020404" pitchFamily="49" charset="0"/>
              </a:rPr>
              <a:t>    = maker      ;         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Pass </a:t>
            </a:r>
            <a:r>
              <a:rPr lang="en-US" altLang="en-US" sz="1200" dirty="0" err="1">
                <a:solidFill>
                  <a:srgbClr val="008000"/>
                </a:solidFill>
                <a:latin typeface="Courier New" panose="02070309020205020404" pitchFamily="49" charset="0"/>
              </a:rPr>
              <a:t>PicoDst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pointer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histogram_output</a:t>
            </a:r>
            <a:r>
              <a:rPr lang="en-US" altLang="en-US" sz="1200" dirty="0">
                <a:latin typeface="Courier New" panose="02070309020205020404" pitchFamily="49" charset="0"/>
              </a:rPr>
              <a:t> = NULL       ;         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Zero the Pointer to output file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mEventsProcessed</a:t>
            </a:r>
            <a:r>
              <a:rPr lang="en-US" altLang="en-US" sz="1200" dirty="0">
                <a:latin typeface="Courier New" panose="02070309020205020404" pitchFamily="49" charset="0"/>
              </a:rPr>
              <a:t> = 0          ;         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Zero the Number of Events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mHistogramOutputFileName</a:t>
            </a:r>
            <a:r>
              <a:rPr lang="en-US" altLang="en-US" sz="1200" dirty="0">
                <a:latin typeface="Courier New" panose="02070309020205020404" pitchFamily="49" charset="0"/>
              </a:rPr>
              <a:t> = "" ;             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Histogram Output File Name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</a:rPr>
              <a:t>Init(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histogram_output</a:t>
            </a:r>
            <a:r>
              <a:rPr lang="en-US" altLang="en-US" sz="1200" dirty="0">
                <a:latin typeface="Courier New" panose="02070309020205020404" pitchFamily="49" charset="0"/>
              </a:rPr>
              <a:t> = new </a:t>
            </a:r>
            <a:r>
              <a:rPr lang="en-US" altLang="en-US" sz="1200" dirty="0" err="1">
                <a:latin typeface="Courier New" panose="02070309020205020404" pitchFamily="49" charset="0"/>
              </a:rPr>
              <a:t>TFile</a:t>
            </a:r>
            <a:r>
              <a:rPr lang="en-US" altLang="en-US" sz="1200" dirty="0">
                <a:latin typeface="Courier New" panose="02070309020205020404" pitchFamily="49" charset="0"/>
              </a:rPr>
              <a:t>( </a:t>
            </a:r>
            <a:r>
              <a:rPr lang="en-US" altLang="en-US" sz="1200" dirty="0" err="1">
                <a:latin typeface="Courier New" panose="02070309020205020404" pitchFamily="49" charset="0"/>
              </a:rPr>
              <a:t>mHistogramOutputFileName</a:t>
            </a:r>
            <a:r>
              <a:rPr lang="en-US" altLang="en-US" sz="1200" dirty="0">
                <a:latin typeface="Courier New" panose="02070309020205020404" pitchFamily="49" charset="0"/>
              </a:rPr>
              <a:t>, "recreate"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const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nbins</a:t>
            </a:r>
            <a:r>
              <a:rPr lang="en-US" altLang="en-US" sz="1200" dirty="0">
                <a:latin typeface="Courier New" panose="02070309020205020404" pitchFamily="49" charset="0"/>
              </a:rPr>
              <a:t>  =  100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histogram[0]  = new TH1F( "Vertex", "Vertex Z Position", </a:t>
            </a:r>
            <a:r>
              <a:rPr lang="en-US" altLang="en-US" sz="1200" dirty="0" err="1">
                <a:latin typeface="Courier New" panose="02070309020205020404" pitchFamily="49" charset="0"/>
              </a:rPr>
              <a:t>nbins</a:t>
            </a:r>
            <a:r>
              <a:rPr lang="en-US" altLang="en-US" sz="1200" dirty="0">
                <a:latin typeface="Courier New" panose="02070309020205020404" pitchFamily="49" charset="0"/>
              </a:rPr>
              <a:t>, -25.0, 25.0 )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histogram[1]  = new TH1F( "Pt", "Transverse Momentum", </a:t>
            </a:r>
            <a:r>
              <a:rPr lang="en-US" altLang="en-US" sz="1200" dirty="0" err="1">
                <a:latin typeface="Courier New" panose="02070309020205020404" pitchFamily="49" charset="0"/>
              </a:rPr>
              <a:t>nbins</a:t>
            </a:r>
            <a:r>
              <a:rPr lang="en-US" altLang="en-US" sz="1200" dirty="0">
                <a:latin typeface="Courier New" panose="02070309020205020404" pitchFamily="49" charset="0"/>
              </a:rPr>
              <a:t>, 0, 10 )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return </a:t>
            </a:r>
            <a:r>
              <a:rPr lang="en-US" altLang="en-US" sz="1200" dirty="0" err="1">
                <a:latin typeface="Courier New" panose="02070309020205020404" pitchFamily="49" charset="0"/>
              </a:rPr>
              <a:t>kStOK</a:t>
            </a:r>
            <a:r>
              <a:rPr lang="en-US" altLang="en-US" sz="1200" dirty="0">
                <a:latin typeface="Courier New" panose="02070309020205020404" pitchFamily="49" charset="0"/>
              </a:rPr>
              <a:t>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dirty="0"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</a:rPr>
              <a:t>Finish(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histogram_output</a:t>
            </a:r>
            <a:r>
              <a:rPr lang="en-US" altLang="en-US" sz="1200" dirty="0">
                <a:latin typeface="Courier New" panose="02070309020205020404" pitchFamily="49" charset="0"/>
              </a:rPr>
              <a:t> -&gt; Write()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  <a:r>
              <a:rPr lang="en-US" altLang="en-US" sz="1200" dirty="0" err="1">
                <a:latin typeface="Courier New" panose="02070309020205020404" pitchFamily="49" charset="0"/>
              </a:rPr>
              <a:t>cout</a:t>
            </a:r>
            <a:r>
              <a:rPr lang="en-US" altLang="en-US" sz="1200" dirty="0">
                <a:latin typeface="Courier New" panose="02070309020205020404" pitchFamily="49" charset="0"/>
              </a:rPr>
              <a:t> &lt;&lt; "Total Events Processed in </a:t>
            </a:r>
            <a:r>
              <a:rPr lang="en-US" altLang="en-US" sz="1200" dirty="0" err="1">
                <a:latin typeface="Courier New" panose="02070309020205020404" pitchFamily="49" charset="0"/>
              </a:rPr>
              <a:t>DstMaker</a:t>
            </a:r>
            <a:r>
              <a:rPr lang="en-US" altLang="en-US" sz="1200" dirty="0">
                <a:latin typeface="Courier New" panose="02070309020205020404" pitchFamily="49" charset="0"/>
              </a:rPr>
              <a:t> " &lt;&lt; </a:t>
            </a:r>
            <a:r>
              <a:rPr lang="en-US" altLang="en-US" sz="1200" dirty="0" err="1">
                <a:latin typeface="Courier New" panose="02070309020205020404" pitchFamily="49" charset="0"/>
              </a:rPr>
              <a:t>mEventsProcessed</a:t>
            </a:r>
            <a:r>
              <a:rPr lang="en-US" altLang="en-US" sz="1200" dirty="0">
                <a:latin typeface="Courier New" panose="02070309020205020404" pitchFamily="49" charset="0"/>
              </a:rPr>
              <a:t> &lt;&lt; </a:t>
            </a:r>
            <a:r>
              <a:rPr lang="en-US" altLang="en-US" sz="1200" dirty="0" err="1">
                <a:latin typeface="Courier New" panose="02070309020205020404" pitchFamily="49" charset="0"/>
              </a:rPr>
              <a:t>endl</a:t>
            </a:r>
            <a:r>
              <a:rPr lang="en-US" altLang="en-US" sz="1200" dirty="0">
                <a:latin typeface="Courier New" panose="02070309020205020404" pitchFamily="49" charset="0"/>
              </a:rPr>
              <a:t>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return </a:t>
            </a:r>
            <a:r>
              <a:rPr lang="en-US" altLang="en-US" sz="1200" dirty="0" err="1">
                <a:latin typeface="Courier New" panose="02070309020205020404" pitchFamily="49" charset="0"/>
              </a:rPr>
              <a:t>kStOk</a:t>
            </a:r>
            <a:r>
              <a:rPr lang="en-US" altLang="en-US" sz="1200" dirty="0">
                <a:latin typeface="Courier New" panose="02070309020205020404" pitchFamily="49" charset="0"/>
              </a:rPr>
              <a:t>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2A21208A-3C85-1739-D15D-2783F0255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359727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1011071E-8BF0-D087-EC04-72B4BB918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207327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Create histograms</a:t>
            </a:r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CA1E312A-C15C-C36B-1BC1-8F39D14BA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5013141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CBAE1413-8E3F-FD98-042B-6E4000A5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860741"/>
            <a:ext cx="2971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Write histograms, close files, etc.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3A5940B-AABF-96E8-AE00-4187429EE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SimpleAnalysisMaker.cxx    </a:t>
            </a:r>
            <a:r>
              <a:rPr lang="en-US" altLang="en-US" sz="2000"/>
              <a:t>(continued)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22777C2A-3481-9CDC-5D8C-EA88C43D5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93" y="1219200"/>
            <a:ext cx="8020050" cy="472440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73" tIns="45587" rIns="91173" bIns="45587"/>
          <a:lstStyle>
            <a:lvl1pPr marL="282575" indent="-282575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SimpleAnalysisMaker</a:t>
            </a:r>
            <a:r>
              <a:rPr lang="en-US" altLang="en-US" sz="1200" b="1" dirty="0">
                <a:latin typeface="Courier New" panose="02070309020205020404" pitchFamily="49" charset="0"/>
              </a:rPr>
              <a:t>::</a:t>
            </a:r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</a:rPr>
              <a:t>Make( )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{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// Get 'event' data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StPicoDst</a:t>
            </a:r>
            <a:r>
              <a:rPr lang="en-US" altLang="en-US" sz="1200" b="1" dirty="0">
                <a:latin typeface="Courier New" panose="02070309020205020404" pitchFamily="49" charset="0"/>
              </a:rPr>
              <a:t>* 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b="1" dirty="0">
                <a:latin typeface="Courier New" panose="02070309020205020404" pitchFamily="49" charset="0"/>
              </a:rPr>
              <a:t>  =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b="1" dirty="0">
                <a:latin typeface="Courier New" panose="02070309020205020404" pitchFamily="49" charset="0"/>
              </a:rPr>
              <a:t>()     ; 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*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 =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-&gt;event()            ;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histogram[0] -&gt; Fill(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primaryVertex</a:t>
            </a:r>
            <a:r>
              <a:rPr lang="en-US" altLang="en-US" sz="1200" b="1" dirty="0">
                <a:latin typeface="Courier New" panose="02070309020205020404" pitchFamily="49" charset="0"/>
              </a:rPr>
              <a:t>().z() ) ; 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// Get 'track' data, make cuts on tracks, do physics analysis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int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b="1" dirty="0">
                <a:latin typeface="Courier New" panose="02070309020205020404" pitchFamily="49" charset="0"/>
              </a:rPr>
              <a:t> =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numberOfTracks</a:t>
            </a:r>
            <a:r>
              <a:rPr lang="en-US" altLang="en-US" sz="1200" b="1" dirty="0">
                <a:latin typeface="Courier New" panose="02070309020205020404" pitchFamily="49" charset="0"/>
              </a:rPr>
              <a:t>()                ;  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for(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b="1" dirty="0">
                <a:latin typeface="Courier New" panose="02070309020205020404" pitchFamily="49" charset="0"/>
              </a:rPr>
              <a:t>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inc</a:t>
            </a:r>
            <a:r>
              <a:rPr lang="en-US" altLang="en-US" sz="1200" b="1" dirty="0">
                <a:latin typeface="Courier New" panose="02070309020205020404" pitchFamily="49" charset="0"/>
              </a:rPr>
              <a:t> = 0 ;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inc</a:t>
            </a:r>
            <a:r>
              <a:rPr lang="en-US" altLang="en-US" sz="1200" b="1" dirty="0">
                <a:latin typeface="Courier New" panose="02070309020205020404" pitchFamily="49" charset="0"/>
              </a:rPr>
              <a:t> &lt;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b="1" dirty="0">
                <a:latin typeface="Courier New" panose="02070309020205020404" pitchFamily="49" charset="0"/>
              </a:rPr>
              <a:t> ;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inc</a:t>
            </a:r>
            <a:r>
              <a:rPr lang="en-US" altLang="en-US" sz="1200" b="1" dirty="0">
                <a:latin typeface="Courier New" panose="02070309020205020404" pitchFamily="49" charset="0"/>
              </a:rPr>
              <a:t>++ )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{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b="1" dirty="0">
                <a:latin typeface="Courier New" panose="02070309020205020404" pitchFamily="49" charset="0"/>
              </a:rPr>
              <a:t>*          track     =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-&gt;track(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inc</a:t>
            </a:r>
            <a:r>
              <a:rPr lang="en-US" altLang="en-US" sz="1200" b="1" dirty="0">
                <a:latin typeface="Courier New" panose="02070309020205020404" pitchFamily="49" charset="0"/>
              </a:rPr>
              <a:t>)          ;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StPicoTrackCovMatrix</a:t>
            </a:r>
            <a:r>
              <a:rPr lang="en-US" altLang="en-US" sz="1200" b="1" dirty="0">
                <a:latin typeface="Courier New" panose="02070309020205020404" pitchFamily="49" charset="0"/>
              </a:rPr>
              <a:t>*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b="1" dirty="0">
                <a:latin typeface="Courier New" panose="02070309020205020404" pitchFamily="49" charset="0"/>
              </a:rPr>
              <a:t>  =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trackCovMatrix</a:t>
            </a:r>
            <a:r>
              <a:rPr lang="en-US" altLang="en-US" sz="1200" b="1" dirty="0">
                <a:latin typeface="Courier New" panose="02070309020205020404" pitchFamily="49" charset="0"/>
              </a:rPr>
              <a:t>(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inc</a:t>
            </a:r>
            <a:r>
              <a:rPr lang="en-US" altLang="en-US" sz="1200" b="1" dirty="0">
                <a:latin typeface="Courier New" panose="02070309020205020404" pitchFamily="49" charset="0"/>
              </a:rPr>
              <a:t>) ;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if ( !track )                      continue  ;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if ( !track-&gt;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isPrimary</a:t>
            </a:r>
            <a:r>
              <a:rPr lang="en-US" altLang="en-US" sz="1200" b="1" dirty="0">
                <a:latin typeface="Courier New" panose="02070309020205020404" pitchFamily="49" charset="0"/>
              </a:rPr>
              <a:t>() )         continue  ;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if ( !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b="1" dirty="0">
                <a:latin typeface="Courier New" panose="02070309020205020404" pitchFamily="49" charset="0"/>
              </a:rPr>
              <a:t> )                   continue  ;  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  histogram[1] -&gt; Fill( track-&gt;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b="1" dirty="0">
                <a:latin typeface="Courier New" panose="02070309020205020404" pitchFamily="49" charset="0"/>
              </a:rPr>
              <a:t>().Perp() )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  }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 dirty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mEventsProcessed</a:t>
            </a:r>
            <a:r>
              <a:rPr lang="en-US" altLang="en-US" sz="1200" b="1" dirty="0">
                <a:latin typeface="Courier New" panose="02070309020205020404" pitchFamily="49" charset="0"/>
              </a:rPr>
              <a:t>++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  return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kStOK</a:t>
            </a:r>
            <a:r>
              <a:rPr lang="en-US" altLang="en-US" sz="1200" b="1" dirty="0">
                <a:latin typeface="Courier New" panose="02070309020205020404" pitchFamily="49" charset="0"/>
              </a:rPr>
              <a:t>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 dirty="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7412" name="Text Box 6">
            <a:extLst>
              <a:ext uri="{FF2B5EF4-FFF2-40B4-BE49-F238E27FC236}">
                <a16:creationId xmlns:a16="http://schemas.microsoft.com/office/drawing/2014/main" id="{9A0B0F85-275A-488A-0E2F-4C559BA23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8445" y="2514600"/>
            <a:ext cx="1752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Analyze ‘event’ data</a:t>
            </a:r>
          </a:p>
        </p:txBody>
      </p:sp>
      <p:sp>
        <p:nvSpPr>
          <p:cNvPr id="17413" name="AutoShape 7">
            <a:extLst>
              <a:ext uri="{FF2B5EF4-FFF2-40B4-BE49-F238E27FC236}">
                <a16:creationId xmlns:a16="http://schemas.microsoft.com/office/drawing/2014/main" id="{A14D5E36-D1F4-04C2-03CC-3E660CA80DA7}"/>
              </a:ext>
            </a:extLst>
          </p:cNvPr>
          <p:cNvSpPr>
            <a:spLocks/>
          </p:cNvSpPr>
          <p:nvPr/>
        </p:nvSpPr>
        <p:spPr bwMode="auto">
          <a:xfrm>
            <a:off x="6416544" y="2514600"/>
            <a:ext cx="76200" cy="3048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414" name="Text Box 8">
            <a:extLst>
              <a:ext uri="{FF2B5EF4-FFF2-40B4-BE49-F238E27FC236}">
                <a16:creationId xmlns:a16="http://schemas.microsoft.com/office/drawing/2014/main" id="{F9F1325E-BD8A-2171-F393-EFC04BF56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3218" y="4495800"/>
            <a:ext cx="1752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Analyze ‘track’ data</a:t>
            </a:r>
          </a:p>
        </p:txBody>
      </p:sp>
      <p:sp>
        <p:nvSpPr>
          <p:cNvPr id="17415" name="AutoShape 9">
            <a:extLst>
              <a:ext uri="{FF2B5EF4-FFF2-40B4-BE49-F238E27FC236}">
                <a16:creationId xmlns:a16="http://schemas.microsoft.com/office/drawing/2014/main" id="{55D48ECB-ED3D-9968-9B05-0B6454157892}"/>
              </a:ext>
            </a:extLst>
          </p:cNvPr>
          <p:cNvSpPr>
            <a:spLocks/>
          </p:cNvSpPr>
          <p:nvPr/>
        </p:nvSpPr>
        <p:spPr bwMode="auto">
          <a:xfrm>
            <a:off x="5904015" y="4267200"/>
            <a:ext cx="108228" cy="757593"/>
          </a:xfrm>
          <a:prstGeom prst="rightBrace">
            <a:avLst>
              <a:gd name="adj1" fmla="val 58333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93B536-C5BF-6FAD-4EDC-A84A2356A443}"/>
              </a:ext>
            </a:extLst>
          </p:cNvPr>
          <p:cNvSpPr txBox="1"/>
          <p:nvPr/>
        </p:nvSpPr>
        <p:spPr>
          <a:xfrm>
            <a:off x="285750" y="6339357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C4B2028-0872-98BC-DBA9-9B52EECC3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BiggerAnalysisMaker.cxx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029C313-736C-4185-AE5E-2672500AF2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460" y="930144"/>
            <a:ext cx="8472684" cy="5600385"/>
          </a:xfrm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BiggerAnalysisMaker</a:t>
            </a:r>
            <a:r>
              <a:rPr lang="en-US" altLang="en-US" sz="1200" dirty="0">
                <a:latin typeface="Courier New" panose="02070309020205020404" pitchFamily="49" charset="0"/>
              </a:rPr>
              <a:t>::</a:t>
            </a:r>
            <a:r>
              <a:rPr lang="en-US" altLang="en-US" sz="12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</a:rPr>
              <a:t>Make(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Get 'event' data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StPicoDst</a:t>
            </a:r>
            <a:r>
              <a:rPr lang="en-US" altLang="en-US" sz="1200" dirty="0">
                <a:latin typeface="Courier New" panose="02070309020205020404" pitchFamily="49" charset="0"/>
              </a:rPr>
              <a:t>*  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 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mPicoDstMaker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picoDst</a:t>
            </a:r>
            <a:r>
              <a:rPr lang="en-US" altLang="en-US" sz="1200" dirty="0">
                <a:latin typeface="Courier New" panose="02070309020205020404" pitchFamily="49" charset="0"/>
              </a:rPr>
              <a:t>()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StPicoEvent</a:t>
            </a:r>
            <a:r>
              <a:rPr lang="en-US" altLang="en-US" sz="1200" dirty="0">
                <a:latin typeface="Courier New" panose="02070309020205020404" pitchFamily="49" charset="0"/>
              </a:rPr>
              <a:t>*  </a:t>
            </a:r>
            <a:r>
              <a:rPr lang="en-US" altLang="en-US" sz="1200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dirty="0">
                <a:latin typeface="Courier New" panose="02070309020205020404" pitchFamily="49" charset="0"/>
              </a:rPr>
              <a:t>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-&gt;event()           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histogram[0]  -&gt; Fill( </a:t>
            </a:r>
            <a:r>
              <a:rPr lang="en-US" altLang="en-US" sz="1200" dirty="0" err="1">
                <a:latin typeface="Courier New" panose="02070309020205020404" pitchFamily="49" charset="0"/>
              </a:rPr>
              <a:t>picoEvent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primaryVertex</a:t>
            </a:r>
            <a:r>
              <a:rPr lang="en-US" altLang="en-US" sz="1200" dirty="0">
                <a:latin typeface="Courier New" panose="02070309020205020404" pitchFamily="49" charset="0"/>
              </a:rPr>
              <a:t>().z()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dirty="0">
                <a:latin typeface="Courier New" panose="02070309020205020404" pitchFamily="49" charset="0"/>
              </a:rPr>
              <a:t> =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numberOfTracks</a:t>
            </a:r>
            <a:r>
              <a:rPr lang="en-US" altLang="en-US" sz="1200" dirty="0">
                <a:latin typeface="Courier New" panose="02070309020205020404" pitchFamily="49" charset="0"/>
              </a:rPr>
              <a:t>()        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TList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HighPtTracks</a:t>
            </a:r>
            <a:r>
              <a:rPr lang="en-US" altLang="en-US" sz="1200" dirty="0">
                <a:latin typeface="Courier New" panose="02070309020205020404" pitchFamily="49" charset="0"/>
              </a:rPr>
              <a:t>                                      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 // Get 'track' data, make cuts on tracks, do physics analysis. </a:t>
            </a:r>
            <a:r>
              <a:rPr lang="en-US" altLang="en-US" sz="1200" dirty="0">
                <a:latin typeface="Courier New" panose="02070309020205020404" pitchFamily="49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for (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 = 0 ;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 &lt; </a:t>
            </a:r>
            <a:r>
              <a:rPr lang="en-US" altLang="en-US" sz="1200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dirty="0">
                <a:latin typeface="Courier New" panose="02070309020205020404" pitchFamily="49" charset="0"/>
              </a:rPr>
              <a:t> ;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++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dirty="0">
                <a:latin typeface="Courier New" panose="02070309020205020404" pitchFamily="49" charset="0"/>
              </a:rPr>
              <a:t>*          track    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-&gt;track(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)         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StPicoTrackCovMatrix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dirty="0">
                <a:latin typeface="Courier New" panose="02070309020205020404" pitchFamily="49" charset="0"/>
              </a:rPr>
              <a:t> 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trackCovMatrix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)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if ( !track )    continue ; if ( !track-&gt;</a:t>
            </a:r>
            <a:r>
              <a:rPr lang="en-US" altLang="en-US" sz="1200" dirty="0" err="1">
                <a:latin typeface="Courier New" panose="02070309020205020404" pitchFamily="49" charset="0"/>
              </a:rPr>
              <a:t>isPrimary</a:t>
            </a:r>
            <a:r>
              <a:rPr lang="en-US" altLang="en-US" sz="1200" dirty="0">
                <a:latin typeface="Courier New" panose="02070309020205020404" pitchFamily="49" charset="0"/>
              </a:rPr>
              <a:t>() ) continue 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if ( !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dirty="0">
                <a:latin typeface="Courier New" panose="02070309020205020404" pitchFamily="49" charset="0"/>
              </a:rPr>
              <a:t> ) continue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histogram[1] -&gt; Fill( track-&gt;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dirty="0">
                <a:latin typeface="Courier New" panose="02070309020205020404" pitchFamily="49" charset="0"/>
              </a:rPr>
              <a:t>().Perp() )               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Option - you can store tracks in a </a:t>
            </a:r>
            <a:r>
              <a:rPr lang="en-US" altLang="en-US" sz="1200" dirty="0" err="1">
                <a:solidFill>
                  <a:srgbClr val="008000"/>
                </a:solidFill>
                <a:latin typeface="Courier New" panose="02070309020205020404" pitchFamily="49" charset="0"/>
              </a:rPr>
              <a:t>TList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 and repeat analyses on the </a:t>
            </a:r>
            <a:r>
              <a:rPr lang="en-US" altLang="en-US" sz="1200" dirty="0" err="1">
                <a:solidFill>
                  <a:srgbClr val="008000"/>
                </a:solidFill>
                <a:latin typeface="Courier New" panose="02070309020205020404" pitchFamily="49" charset="0"/>
              </a:rPr>
              <a:t>TList</a:t>
            </a:r>
            <a:r>
              <a:rPr lang="en-US" altLang="en-US" sz="1200" dirty="0">
                <a:latin typeface="Courier New" panose="02070309020205020404" pitchFamily="49" charset="0"/>
              </a:rPr>
              <a:t>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for( </a:t>
            </a:r>
            <a:r>
              <a:rPr lang="en-US" altLang="en-US" sz="1200" dirty="0" err="1"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 = 0 ;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 &lt; </a:t>
            </a:r>
            <a:r>
              <a:rPr lang="en-US" altLang="en-US" sz="1200" dirty="0" err="1">
                <a:latin typeface="Courier New" panose="02070309020205020404" pitchFamily="49" charset="0"/>
              </a:rPr>
              <a:t>ntracks</a:t>
            </a:r>
            <a:r>
              <a:rPr lang="en-US" altLang="en-US" sz="1200" dirty="0">
                <a:latin typeface="Courier New" panose="02070309020205020404" pitchFamily="49" charset="0"/>
              </a:rPr>
              <a:t> ; 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++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dirty="0">
                <a:latin typeface="Courier New" panose="02070309020205020404" pitchFamily="49" charset="0"/>
              </a:rPr>
              <a:t>*          track    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-&gt;track(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)         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StPicoTrackCovMatrix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dirty="0">
                <a:latin typeface="Courier New" panose="02070309020205020404" pitchFamily="49" charset="0"/>
              </a:rPr>
              <a:t>  =  </a:t>
            </a:r>
            <a:r>
              <a:rPr lang="en-US" altLang="en-US" sz="1200" dirty="0" err="1">
                <a:latin typeface="Courier New" panose="02070309020205020404" pitchFamily="49" charset="0"/>
              </a:rPr>
              <a:t>mPicoDst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trackCovMatrix</a:t>
            </a:r>
            <a:r>
              <a:rPr lang="en-US" altLang="en-US" sz="1200" dirty="0">
                <a:latin typeface="Courier New" panose="02070309020205020404" pitchFamily="49" charset="0"/>
              </a:rPr>
              <a:t>(</a:t>
            </a:r>
            <a:r>
              <a:rPr lang="en-US" altLang="en-US" sz="1200" dirty="0" err="1">
                <a:latin typeface="Courier New" panose="02070309020205020404" pitchFamily="49" charset="0"/>
              </a:rPr>
              <a:t>inc</a:t>
            </a:r>
            <a:r>
              <a:rPr lang="en-US" altLang="en-US" sz="1200" dirty="0">
                <a:latin typeface="Courier New" panose="02070309020205020404" pitchFamily="49" charset="0"/>
              </a:rPr>
              <a:t>)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if ( !track )    continue ; if ( !track-&gt;</a:t>
            </a:r>
            <a:r>
              <a:rPr lang="en-US" altLang="en-US" sz="1200" dirty="0" err="1">
                <a:latin typeface="Courier New" panose="02070309020205020404" pitchFamily="49" charset="0"/>
              </a:rPr>
              <a:t>isPrimary</a:t>
            </a:r>
            <a:r>
              <a:rPr lang="en-US" altLang="en-US" sz="1200" dirty="0">
                <a:latin typeface="Courier New" panose="02070309020205020404" pitchFamily="49" charset="0"/>
              </a:rPr>
              <a:t>() ) continue 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if ( !</a:t>
            </a:r>
            <a:r>
              <a:rPr lang="en-US" altLang="en-US" sz="1200" dirty="0" err="1">
                <a:latin typeface="Courier New" panose="02070309020205020404" pitchFamily="49" charset="0"/>
              </a:rPr>
              <a:t>trackCov</a:t>
            </a:r>
            <a:r>
              <a:rPr lang="en-US" altLang="en-US" sz="1200" dirty="0">
                <a:latin typeface="Courier New" panose="02070309020205020404" pitchFamily="49" charset="0"/>
              </a:rPr>
              <a:t> ) continue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  if ( track-&gt;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dirty="0">
                <a:latin typeface="Courier New" panose="02070309020205020404" pitchFamily="49" charset="0"/>
              </a:rPr>
              <a:t>().Perp() &gt;= 2.0 ) </a:t>
            </a:r>
            <a:r>
              <a:rPr lang="en-US" altLang="en-US" sz="1200" dirty="0" err="1">
                <a:latin typeface="Courier New" panose="02070309020205020404" pitchFamily="49" charset="0"/>
              </a:rPr>
              <a:t>HighPtTracks.Add</a:t>
            </a:r>
            <a:r>
              <a:rPr lang="en-US" altLang="en-US" sz="1200" dirty="0">
                <a:latin typeface="Courier New" panose="02070309020205020404" pitchFamily="49" charset="0"/>
              </a:rPr>
              <a:t>(track)      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TListIter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latin typeface="Courier New" panose="02070309020205020404" pitchFamily="49" charset="0"/>
              </a:rPr>
              <a:t>GetHighPtTracks</a:t>
            </a:r>
            <a:r>
              <a:rPr lang="en-US" altLang="en-US" sz="1200" dirty="0">
                <a:latin typeface="Courier New" panose="02070309020205020404" pitchFamily="49" charset="0"/>
              </a:rPr>
              <a:t>(&amp;</a:t>
            </a:r>
            <a:r>
              <a:rPr lang="en-US" altLang="en-US" sz="1200" dirty="0" err="1">
                <a:latin typeface="Courier New" panose="02070309020205020404" pitchFamily="49" charset="0"/>
              </a:rPr>
              <a:t>HighPtTracks</a:t>
            </a:r>
            <a:r>
              <a:rPr lang="en-US" altLang="en-US" sz="1200" dirty="0">
                <a:latin typeface="Courier New" panose="02070309020205020404" pitchFamily="49" charset="0"/>
              </a:rPr>
              <a:t>) ;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dirty="0">
                <a:latin typeface="Courier New" panose="02070309020205020404" pitchFamily="49" charset="0"/>
              </a:rPr>
              <a:t>* </a:t>
            </a:r>
            <a:r>
              <a:rPr lang="en-US" altLang="en-US" sz="1200" dirty="0" err="1">
                <a:latin typeface="Courier New" panose="02070309020205020404" pitchFamily="49" charset="0"/>
              </a:rPr>
              <a:t>listedtrack</a:t>
            </a:r>
            <a:r>
              <a:rPr lang="en-US" altLang="en-US" sz="1200" dirty="0">
                <a:latin typeface="Courier New" panose="02070309020205020404" pitchFamily="49" charset="0"/>
              </a:rPr>
              <a:t>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while ( ( </a:t>
            </a:r>
            <a:r>
              <a:rPr lang="en-US" altLang="en-US" sz="1200" dirty="0" err="1">
                <a:latin typeface="Courier New" panose="02070309020205020404" pitchFamily="49" charset="0"/>
              </a:rPr>
              <a:t>listedtrack</a:t>
            </a:r>
            <a:r>
              <a:rPr lang="en-US" altLang="en-US" sz="1200" dirty="0">
                <a:latin typeface="Courier New" panose="02070309020205020404" pitchFamily="49" charset="0"/>
              </a:rPr>
              <a:t> = (</a:t>
            </a:r>
            <a:r>
              <a:rPr lang="en-US" altLang="en-US" sz="1200" dirty="0" err="1">
                <a:latin typeface="Courier New" panose="02070309020205020404" pitchFamily="49" charset="0"/>
              </a:rPr>
              <a:t>StPicoTrack</a:t>
            </a:r>
            <a:r>
              <a:rPr lang="en-US" altLang="en-US" sz="1200" dirty="0">
                <a:latin typeface="Courier New" panose="02070309020205020404" pitchFamily="49" charset="0"/>
              </a:rPr>
              <a:t>*)</a:t>
            </a:r>
            <a:r>
              <a:rPr lang="en-US" altLang="en-US" sz="1200" dirty="0" err="1">
                <a:latin typeface="Courier New" panose="02070309020205020404" pitchFamily="49" charset="0"/>
              </a:rPr>
              <a:t>GetHighPtTracks.Next</a:t>
            </a:r>
            <a:r>
              <a:rPr lang="en-US" altLang="en-US" sz="1200" dirty="0">
                <a:latin typeface="Courier New" panose="02070309020205020404" pitchFamily="49" charset="0"/>
              </a:rPr>
              <a:t>() )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  { histogram[2] -&gt; Fill ( </a:t>
            </a:r>
            <a:r>
              <a:rPr lang="en-US" altLang="en-US" sz="1200" dirty="0" err="1">
                <a:latin typeface="Courier New" panose="02070309020205020404" pitchFamily="49" charset="0"/>
              </a:rPr>
              <a:t>listedtrack</a:t>
            </a:r>
            <a:r>
              <a:rPr lang="en-US" altLang="en-US" sz="1200" dirty="0">
                <a:latin typeface="Courier New" panose="02070309020205020404" pitchFamily="49" charset="0"/>
              </a:rPr>
              <a:t>-&gt;</a:t>
            </a:r>
            <a:r>
              <a:rPr lang="en-US" altLang="en-US" sz="1200" dirty="0" err="1">
                <a:latin typeface="Courier New" panose="02070309020205020404" pitchFamily="49" charset="0"/>
              </a:rPr>
              <a:t>pMom</a:t>
            </a:r>
            <a:r>
              <a:rPr lang="en-US" altLang="en-US" sz="1200" dirty="0">
                <a:latin typeface="Courier New" panose="02070309020205020404" pitchFamily="49" charset="0"/>
              </a:rPr>
              <a:t>().Perp() ) ;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latin typeface="Courier New" panose="02070309020205020404" pitchFamily="49" charset="0"/>
              </a:rPr>
              <a:t>mEventsProcessed</a:t>
            </a:r>
            <a:r>
              <a:rPr lang="en-US" altLang="en-US" sz="1200" dirty="0">
                <a:latin typeface="Courier New" panose="02070309020205020404" pitchFamily="49" charset="0"/>
              </a:rPr>
              <a:t>++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return </a:t>
            </a:r>
            <a:r>
              <a:rPr lang="en-US" altLang="en-US" sz="1200" dirty="0" err="1">
                <a:latin typeface="Courier New" panose="02070309020205020404" pitchFamily="49" charset="0"/>
              </a:rPr>
              <a:t>kStOK</a:t>
            </a:r>
            <a:r>
              <a:rPr lang="en-US" altLang="en-US" sz="1200" dirty="0">
                <a:latin typeface="Courier New" panose="02070309020205020404" pitchFamily="49" charset="0"/>
              </a:rPr>
              <a:t>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436" name="AutoShape 4">
            <a:extLst>
              <a:ext uri="{FF2B5EF4-FFF2-40B4-BE49-F238E27FC236}">
                <a16:creationId xmlns:a16="http://schemas.microsoft.com/office/drawing/2014/main" id="{6199E74A-AF5E-B41E-B737-C903D1CBDEF9}"/>
              </a:ext>
            </a:extLst>
          </p:cNvPr>
          <p:cNvSpPr>
            <a:spLocks/>
          </p:cNvSpPr>
          <p:nvPr/>
        </p:nvSpPr>
        <p:spPr bwMode="auto">
          <a:xfrm>
            <a:off x="7263561" y="2720529"/>
            <a:ext cx="76200" cy="914400"/>
          </a:xfrm>
          <a:prstGeom prst="rightBrace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25EABCE1-8EA7-6A5F-540C-8BE0FB963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144" y="2913967"/>
            <a:ext cx="152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First pass at physics analysis</a:t>
            </a: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F26159A7-01D9-BB50-9F09-8064003B7166}"/>
              </a:ext>
            </a:extLst>
          </p:cNvPr>
          <p:cNvSpPr>
            <a:spLocks/>
          </p:cNvSpPr>
          <p:nvPr/>
        </p:nvSpPr>
        <p:spPr bwMode="auto">
          <a:xfrm>
            <a:off x="7254744" y="5434588"/>
            <a:ext cx="106016" cy="479414"/>
          </a:xfrm>
          <a:prstGeom prst="rightBrace">
            <a:avLst>
              <a:gd name="adj1" fmla="val 71875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52430BA9-02A6-8243-4F77-2084E6D3E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591" y="5426075"/>
            <a:ext cx="152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Physics analysis on saved tracks</a:t>
            </a:r>
          </a:p>
        </p:txBody>
      </p:sp>
      <p:sp>
        <p:nvSpPr>
          <p:cNvPr id="18440" name="AutoShape 8">
            <a:extLst>
              <a:ext uri="{FF2B5EF4-FFF2-40B4-BE49-F238E27FC236}">
                <a16:creationId xmlns:a16="http://schemas.microsoft.com/office/drawing/2014/main" id="{7C5BA33E-DECC-CC35-EE0B-4306AB261BDE}"/>
              </a:ext>
            </a:extLst>
          </p:cNvPr>
          <p:cNvSpPr>
            <a:spLocks/>
          </p:cNvSpPr>
          <p:nvPr/>
        </p:nvSpPr>
        <p:spPr bwMode="auto">
          <a:xfrm>
            <a:off x="7254743" y="4219575"/>
            <a:ext cx="106017" cy="914400"/>
          </a:xfrm>
          <a:prstGeom prst="rightBrace">
            <a:avLst>
              <a:gd name="adj1" fmla="val 71875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5E74C6C8-388F-951B-6433-4AD29479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961" y="4313207"/>
            <a:ext cx="139128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Create list and </a:t>
            </a:r>
          </a:p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save selected </a:t>
            </a:r>
          </a:p>
          <a:p>
            <a:pPr>
              <a:lnSpc>
                <a:spcPct val="100000"/>
              </a:lnSpc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tracks</a:t>
            </a:r>
          </a:p>
        </p:txBody>
      </p:sp>
      <p:sp>
        <p:nvSpPr>
          <p:cNvPr id="18442" name="Text Box 9">
            <a:extLst>
              <a:ext uri="{FF2B5EF4-FFF2-40B4-BE49-F238E27FC236}">
                <a16:creationId xmlns:a16="http://schemas.microsoft.com/office/drawing/2014/main" id="{D9931427-DE87-5666-64D7-957C622A0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430" y="6343247"/>
            <a:ext cx="7010400" cy="430887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picoDstTutorial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BiggerExample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with: sums-submit BiggerAnalysis.xml,  output into *.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file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7A6152C-9FE0-84F1-938C-22A4D76D1A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Cutting on the Data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7204C58-6E6B-4E82-9468-ACB5C26EF5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29015"/>
            <a:ext cx="8305800" cy="3657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/>
              <a:t>Recommended cuts on the data for a ‘typical’ </a:t>
            </a:r>
            <a:r>
              <a:rPr lang="en-US" altLang="en-US" dirty="0" err="1"/>
              <a:t>picoDST</a:t>
            </a:r>
            <a:r>
              <a:rPr lang="en-US" altLang="en-US" dirty="0"/>
              <a:t> analysis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Cuts on event information: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picoEvent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refMult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</a:t>
            </a:r>
            <a:r>
              <a:rPr lang="en-US" altLang="en-US" dirty="0"/>
              <a:t>			</a:t>
            </a:r>
            <a:r>
              <a:rPr lang="en-US" altLang="en-US" dirty="0">
                <a:solidFill>
                  <a:schemeClr val="tx1"/>
                </a:solidFill>
              </a:rPr>
              <a:t>// </a:t>
            </a:r>
            <a:r>
              <a:rPr lang="en-US" altLang="en-US" sz="1400" dirty="0">
                <a:solidFill>
                  <a:schemeClr val="tx1"/>
                </a:solidFill>
              </a:rPr>
              <a:t>Centrality determination (many options)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picoEvent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primaryVertex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</a:t>
            </a:r>
            <a:r>
              <a:rPr lang="en-US" altLang="en-US" dirty="0"/>
              <a:t>		</a:t>
            </a:r>
            <a:r>
              <a:rPr lang="en-US" altLang="en-US" dirty="0">
                <a:solidFill>
                  <a:schemeClr val="tx1"/>
                </a:solidFill>
              </a:rPr>
              <a:t>// </a:t>
            </a:r>
            <a:r>
              <a:rPr lang="en-US" altLang="en-US" sz="1400" dirty="0">
                <a:solidFill>
                  <a:schemeClr val="tx1"/>
                </a:solidFill>
              </a:rPr>
              <a:t>Primary tracks Not equal to (0,0,0) 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picoEvent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runID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  </a:t>
            </a:r>
            <a:r>
              <a:rPr lang="en-US" altLang="en-US" dirty="0"/>
              <a:t>                                     </a:t>
            </a:r>
            <a:r>
              <a:rPr lang="en-US" altLang="en-US" dirty="0">
                <a:solidFill>
                  <a:schemeClr val="tx1"/>
                </a:solidFill>
              </a:rPr>
              <a:t>// </a:t>
            </a:r>
            <a:r>
              <a:rPr lang="en-US" altLang="en-US" sz="1400" dirty="0">
                <a:solidFill>
                  <a:schemeClr val="tx1"/>
                </a:solidFill>
              </a:rPr>
              <a:t>Select good runs, discard bad runs</a:t>
            </a:r>
          </a:p>
          <a:p>
            <a:pPr lvl="1">
              <a:buFontTx/>
              <a:buNone/>
            </a:pPr>
            <a:r>
              <a:rPr lang="en-US" altLang="en-US" dirty="0"/>
              <a:t>		</a:t>
            </a:r>
          </a:p>
          <a:p>
            <a:pPr lvl="1"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Cuts on track quality: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picoTrack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gDCA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pVertex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).Mag()      	</a:t>
            </a:r>
            <a:r>
              <a:rPr lang="en-US" altLang="en-US" b="0" dirty="0">
                <a:solidFill>
                  <a:schemeClr val="accent6">
                    <a:lumMod val="75000"/>
                  </a:schemeClr>
                </a:solidFill>
              </a:rPr>
              <a:t>&lt;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    2 cm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picoTrack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pMom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().Eta() 		</a:t>
            </a:r>
            <a:r>
              <a:rPr lang="en-US" altLang="en-US" b="0" dirty="0">
                <a:solidFill>
                  <a:schemeClr val="accent6">
                    <a:lumMod val="75000"/>
                  </a:schemeClr>
                </a:solidFill>
              </a:rPr>
              <a:t>&lt;   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1.0 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picoTrack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nHitsPoss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                            	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    5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picoTrack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-&gt;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nHitsFit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                  		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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    15</a:t>
            </a:r>
          </a:p>
          <a:p>
            <a:pPr lvl="1">
              <a:buFontTx/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nHitsFit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  /  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nHitsPoss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()             		</a:t>
            </a:r>
            <a:r>
              <a:rPr lang="en-US" altLang="en-US" b="0" dirty="0">
                <a:solidFill>
                  <a:schemeClr val="accent6">
                    <a:lumMod val="75000"/>
                  </a:schemeClr>
                </a:solidFill>
              </a:rPr>
              <a:t>&gt;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    0.55</a:t>
            </a:r>
          </a:p>
          <a:p>
            <a:pPr lvl="1">
              <a:buFontTx/>
              <a:buNone/>
            </a:pPr>
            <a:endParaRPr lang="en-US" altLang="en-US" dirty="0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1A8E15BE-B50E-FEC3-AD4F-6BCEE0AC0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79" y="4937224"/>
            <a:ext cx="8020050" cy="95410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1400" dirty="0">
                <a:latin typeface="Arial" charset="0"/>
              </a:rPr>
              <a:t>For additional details about the data, trigger conditions etc., see:  </a:t>
            </a:r>
          </a:p>
          <a:p>
            <a:pPr>
              <a:lnSpc>
                <a:spcPct val="100000"/>
              </a:lnSpc>
              <a:defRPr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http://www.star.bnl.gov/STAR/comp/prod/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   especially the trigger information on that page.  </a:t>
            </a:r>
          </a:p>
          <a:p>
            <a:pPr>
              <a:lnSpc>
                <a:spcPct val="100000"/>
              </a:lnSpc>
              <a:defRPr/>
            </a:pPr>
            <a:r>
              <a:rPr lang="en-US" sz="1400" dirty="0">
                <a:latin typeface="Arial" charset="0"/>
              </a:rPr>
              <a:t>Also see: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en-US" sz="1400" u="sng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http://www.star.bnl.gov/protected/common/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 for 2004-2024 run information.  Drill down into this directory tree to see more information about each years triggers and centrality information.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38AFDD7-B417-948C-EC79-5F847447E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79" y="6088443"/>
            <a:ext cx="8020050" cy="338554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1600" dirty="0">
                <a:latin typeface="Arial" charset="0"/>
              </a:rPr>
              <a:t>Most important …  talk to your colleagues to get their advice about cuts and triggers!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73DC366-787C-FC94-A81C-DF5146995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Scheduler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6676CC0-9A35-216D-6666-C0BFE722E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7462" y="1006974"/>
            <a:ext cx="7848600" cy="5105400"/>
          </a:xfrm>
        </p:spPr>
        <p:txBody>
          <a:bodyPr/>
          <a:lstStyle/>
          <a:p>
            <a:r>
              <a:rPr lang="en-US" altLang="en-US" dirty="0"/>
              <a:t>Q:  Where do I get a list of files to run through my macro?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A: Don’t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B: 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</a:rPr>
              <a:t>You can run a small list of files through a ROOT Macro on your local machine  </a:t>
            </a:r>
            <a:r>
              <a:rPr lang="en-US" altLang="en-US" sz="1200" dirty="0">
                <a:solidFill>
                  <a:schemeClr val="accent6">
                    <a:lumMod val="75000"/>
                  </a:schemeClr>
                </a:solidFill>
              </a:rPr>
              <a:t>But your local resources will quickly be overwhelmed if the list is too long.  </a:t>
            </a:r>
          </a:p>
          <a:p>
            <a:pPr marL="452438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1200" dirty="0">
                <a:solidFill>
                  <a:schemeClr val="accent6">
                    <a:lumMod val="75000"/>
                  </a:schemeClr>
                </a:solidFill>
              </a:rPr>
              <a:t>     See the example in the tutorial area for an indication how to do this. </a:t>
            </a:r>
          </a:p>
          <a:p>
            <a:pPr lvl="1"/>
            <a:endParaRPr lang="en-US" altLang="en-US" sz="1200" dirty="0"/>
          </a:p>
          <a:p>
            <a:r>
              <a:rPr lang="en-US" altLang="en-US" dirty="0"/>
              <a:t>STAR data files are so large that it is very inefficient to maintain a list of files and to run that list through a single CPU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The network is the bottleneck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For example: the Run-4 DSTs use 40 TB of disk space and the disks  will fail if you try to move a significant fraction of this around the farm </a:t>
            </a:r>
            <a:r>
              <a:rPr lang="en-US" altLang="en-US" dirty="0"/>
              <a:t>    </a:t>
            </a:r>
            <a:r>
              <a:rPr lang="en-US" altLang="en-US" sz="1200" dirty="0">
                <a:solidFill>
                  <a:srgbClr val="7030A0"/>
                </a:solidFill>
              </a:rPr>
              <a:t>(OK, an old example … but the moral of the story is the same in 2024)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It is better to move your job to the data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The STAR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DSTs and 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picoDSTs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are stored on local disks at SDCC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You can send your job to the CPU where the data is stored </a:t>
            </a:r>
          </a:p>
          <a:p>
            <a:pPr lvl="2"/>
            <a:r>
              <a:rPr lang="en-US" altLang="en-US" dirty="0">
                <a:sym typeface="Symbol" panose="05050102010706020507" pitchFamily="18" charset="2"/>
              </a:rPr>
              <a:t>This is a very efficient use of the network because only your histograms have to come back over the network</a:t>
            </a:r>
          </a:p>
          <a:p>
            <a:pPr lvl="2"/>
            <a:endParaRPr lang="en-US" altLang="en-US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The STAR Scheduler does this for you automatically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1B65843-D235-7005-1F07-8B2382531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70725" cy="534988"/>
          </a:xfrm>
        </p:spPr>
        <p:txBody>
          <a:bodyPr/>
          <a:lstStyle/>
          <a:p>
            <a:r>
              <a:rPr lang="en-US" altLang="en-US"/>
              <a:t>The Scheduler builds the list of files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4B1D610-8347-46A5-FE8D-187EAD35A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2086" y="946518"/>
            <a:ext cx="8458200" cy="1728787"/>
          </a:xfrm>
        </p:spPr>
        <p:txBody>
          <a:bodyPr/>
          <a:lstStyle/>
          <a:p>
            <a:r>
              <a:rPr lang="en-US" altLang="en-US" sz="1600" dirty="0"/>
              <a:t>The Scheduler builds the lists of files based on a query to the file catalogue to determine what you want.  You can do this from the command line: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&gt; get_file_list.pl -keys 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path,filename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-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cond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filetype=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daq_reco_picoDst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, 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trgsetupname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=production_AuAu200_2019,sanity=1,storage=local</a:t>
            </a:r>
          </a:p>
          <a:p>
            <a:endParaRPr lang="en-US" altLang="en-US" sz="800" dirty="0"/>
          </a:p>
          <a:p>
            <a:r>
              <a:rPr lang="en-US" altLang="en-US" sz="1600" dirty="0"/>
              <a:t>Or you can do it with a script.  A sample .xml file to coordinate the file catalogue query and the submission of your job might look like this: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endParaRPr lang="en-US" altLang="en-US" sz="1000" dirty="0">
              <a:solidFill>
                <a:srgbClr val="0033CC"/>
              </a:solidFill>
              <a:latin typeface="Courier New" panose="02070309020205020404" pitchFamily="49" charset="0"/>
            </a:endParaRPr>
          </a:p>
          <a:p>
            <a:endParaRPr lang="en-US" altLang="en-US" dirty="0"/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A846C3D7-4110-B539-770A-FF81C1173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2972"/>
            <a:ext cx="8725215" cy="3499035"/>
          </a:xfrm>
          <a:prstGeom prst="rect">
            <a:avLst/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&lt;?xml version="1.0" encoding="utf-8" ?&gt;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&lt;job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minEvents</a:t>
            </a:r>
            <a:r>
              <a:rPr lang="en-US" altLang="en-US" sz="1000" b="1" dirty="0">
                <a:latin typeface="Courier New" panose="02070309020205020404" pitchFamily="49" charset="0"/>
              </a:rPr>
              <a:t>="500"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fileListSyntax</a:t>
            </a:r>
            <a:r>
              <a:rPr lang="en-US" altLang="en-US" sz="1000" b="1" dirty="0">
                <a:latin typeface="Courier New" panose="02070309020205020404" pitchFamily="49" charset="0"/>
              </a:rPr>
              <a:t>="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xrootd</a:t>
            </a:r>
            <a:r>
              <a:rPr lang="en-US" altLang="en-US" sz="1000" b="1" dirty="0">
                <a:latin typeface="Courier New" panose="02070309020205020404" pitchFamily="49" charset="0"/>
              </a:rPr>
              <a:t>" 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&lt;command&gt; 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starpro</a:t>
            </a: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root4star -q -b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SimpleAnalysis.C</a:t>
            </a:r>
            <a:r>
              <a:rPr lang="en-US" altLang="en-US" sz="1000" b="1" dirty="0">
                <a:latin typeface="Courier New" panose="02070309020205020404" pitchFamily="49" charset="0"/>
              </a:rPr>
              <a:t>\(0,$INPUTFILECOUNT,\"$FILELIST\",\"$SCRATCH\",\"$JOBID\"\) 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&lt;/command&gt; 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SandBox</a:t>
            </a:r>
            <a:r>
              <a:rPr lang="en-US" altLang="en-US" sz="1000" b="1" dirty="0">
                <a:latin typeface="Courier New" panose="02070309020205020404" pitchFamily="49" charset="0"/>
              </a:rPr>
              <a:t> installer="ZIP"&gt;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&lt;Package&gt;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      &lt;File&gt;file:./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SimpleAnalysis.C</a:t>
            </a:r>
            <a:r>
              <a:rPr lang="en-US" altLang="en-US" sz="1000" b="1" dirty="0">
                <a:latin typeface="Courier New" panose="02070309020205020404" pitchFamily="49" charset="0"/>
              </a:rPr>
              <a:t>&lt;/File&gt;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	  &lt;File&gt;file:./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StRoot</a:t>
            </a:r>
            <a:r>
              <a:rPr lang="en-US" altLang="en-US" sz="1000" b="1" dirty="0">
                <a:latin typeface="Courier New" panose="02070309020205020404" pitchFamily="49" charset="0"/>
              </a:rPr>
              <a:t>&lt;/File&gt;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&lt;/Package&gt;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SandBox</a:t>
            </a:r>
            <a:r>
              <a:rPr lang="en-US" altLang="en-US" sz="1000" b="1" dirty="0">
                <a:latin typeface="Courier New" panose="02070309020205020404" pitchFamily="49" charset="0"/>
              </a:rPr>
              <a:t>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&lt;input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URL="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catalog:star.bnl.gov?filetype</a:t>
            </a:r>
            <a:r>
              <a:rPr lang="en-US" altLang="en-US" sz="1000" b="1" dirty="0">
                <a:latin typeface="Courier New" panose="02070309020205020404" pitchFamily="49" charset="0"/>
              </a:rPr>
              <a:t>=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daq_reco_picoDst,trgsetupname</a:t>
            </a:r>
            <a:r>
              <a:rPr lang="en-US" altLang="en-US" sz="1000" b="1" dirty="0">
                <a:latin typeface="Courier New" panose="02070309020205020404" pitchFamily="49" charset="0"/>
              </a:rPr>
              <a:t>=production_AuAu200_2019,sanity=1,storage=local”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nFiles</a:t>
            </a:r>
            <a:r>
              <a:rPr lang="en-US" altLang="en-US" sz="1000" b="1" dirty="0">
                <a:latin typeface="Courier New" panose="02070309020205020404" pitchFamily="49" charset="0"/>
              </a:rPr>
              <a:t>="2" /&gt;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stdout</a:t>
            </a:r>
            <a:r>
              <a:rPr lang="en-US" altLang="en-US" sz="1000" b="1" dirty="0">
                <a:latin typeface="Courier New" panose="02070309020205020404" pitchFamily="49" charset="0"/>
              </a:rPr>
              <a:t> URL="file:./$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JOBID.out</a:t>
            </a:r>
            <a:r>
              <a:rPr lang="en-US" altLang="en-US" sz="1000" b="1" dirty="0">
                <a:latin typeface="Courier New" panose="02070309020205020404" pitchFamily="49" charset="0"/>
              </a:rPr>
              <a:t>"/&gt;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&lt;stderr URL="file:./$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JOBID.err</a:t>
            </a:r>
            <a:r>
              <a:rPr lang="en-US" altLang="en-US" sz="1000" b="1" dirty="0">
                <a:latin typeface="Courier New" panose="02070309020205020404" pitchFamily="49" charset="0"/>
              </a:rPr>
              <a:t>"/&gt;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&lt;output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fromScratch</a:t>
            </a:r>
            <a:r>
              <a:rPr lang="en-US" altLang="en-US" sz="1000" b="1" dirty="0">
                <a:latin typeface="Courier New" panose="02070309020205020404" pitchFamily="49" charset="0"/>
              </a:rPr>
              <a:t>="*.root“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toURL</a:t>
            </a:r>
            <a:r>
              <a:rPr lang="en-US" altLang="en-US" sz="1000" b="1" dirty="0">
                <a:latin typeface="Courier New" panose="02070309020205020404" pitchFamily="49" charset="0"/>
              </a:rPr>
              <a:t>="file:/star/data01/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000" b="1" dirty="0">
                <a:latin typeface="Courier New" panose="02070309020205020404" pitchFamily="49" charset="0"/>
              </a:rPr>
              <a:t>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myName</a:t>
            </a:r>
            <a:r>
              <a:rPr lang="en-US" altLang="en-US" sz="1000" b="1" dirty="0">
                <a:latin typeface="Courier New" panose="02070309020205020404" pitchFamily="49" charset="0"/>
              </a:rPr>
              <a:t>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myDirectory</a:t>
            </a:r>
            <a:r>
              <a:rPr lang="en-US" altLang="en-US" sz="1000" b="1" dirty="0">
                <a:latin typeface="Courier New" panose="02070309020205020404" pitchFamily="49" charset="0"/>
              </a:rPr>
              <a:t>/" /&gt;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&lt;/job&gt;</a:t>
            </a:r>
          </a:p>
        </p:txBody>
      </p:sp>
      <p:sp>
        <p:nvSpPr>
          <p:cNvPr id="20485" name="Text Box 6">
            <a:extLst>
              <a:ext uri="{FF2B5EF4-FFF2-40B4-BE49-F238E27FC236}">
                <a16:creationId xmlns:a16="http://schemas.microsoft.com/office/drawing/2014/main" id="{430C373A-4E81-B1B3-58C3-80064BAE8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5" y="6300591"/>
            <a:ext cx="8434899" cy="461665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1200" b="1" dirty="0">
                <a:latin typeface="Courier New" panose="02070309020205020404" pitchFamily="49" charset="0"/>
              </a:rPr>
              <a:t>See the documentation on the STAR computing homepage =&gt; Grid =&gt; Scheduler       and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1200" b="1" dirty="0">
                <a:latin typeface="Courier New" panose="02070309020205020404" pitchFamily="49" charset="0"/>
              </a:rPr>
              <a:t>https://drupal.star.bnl.gov/STAR/event/2022/01/14/Scheduler-tutorial/Scheduler-Tutorial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99D040B-DE5C-D3CD-D1F2-0B7E4F13F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70725" cy="534988"/>
          </a:xfrm>
        </p:spPr>
        <p:txBody>
          <a:bodyPr/>
          <a:lstStyle/>
          <a:p>
            <a:r>
              <a:rPr lang="en-US" altLang="en-US"/>
              <a:t>Putting it all together …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2BA4E01-1740-0D52-2969-CF473B8BA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914" y="3489456"/>
            <a:ext cx="7748588" cy="2530344"/>
          </a:xfrm>
        </p:spPr>
        <p:txBody>
          <a:bodyPr/>
          <a:lstStyle/>
          <a:p>
            <a:r>
              <a:rPr lang="en-US" altLang="en-US" dirty="0"/>
              <a:t>In order to do STAR data analysis, you have to build 4 files</a:t>
            </a: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SimpleAnalysis.xml</a:t>
            </a:r>
          </a:p>
          <a:p>
            <a:pPr lvl="1"/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SimpleAnalysis.C</a:t>
            </a:r>
            <a:endParaRPr lang="en-US" alt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SimpleAnalysisMaker.cxx</a:t>
            </a:r>
          </a:p>
          <a:p>
            <a:pPr lvl="1"/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SimpleAnalysisMaker.h</a:t>
            </a:r>
            <a:endParaRPr lang="en-US" alt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altLang="en-US" sz="1200" dirty="0"/>
          </a:p>
          <a:p>
            <a:r>
              <a:rPr lang="en-US" altLang="en-US" dirty="0"/>
              <a:t>Submit your analysis request to the farm using this command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&gt;  sums-submit  SimpleAnalysis.xml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276BB977-7EB3-2943-BF74-4078CBF0C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114" y="1279656"/>
            <a:ext cx="5410200" cy="376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SimpleAnalysis.xml, SimpleAnalysis.C, StRoot</a:t>
            </a:r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BD68F2ED-56C6-9A02-D643-1F4C06EED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39" y="1070106"/>
            <a:ext cx="2047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</a:t>
            </a:r>
          </a:p>
        </p:txBody>
      </p:sp>
      <p:sp>
        <p:nvSpPr>
          <p:cNvPr id="21510" name="Text Box 7">
            <a:extLst>
              <a:ext uri="{FF2B5EF4-FFF2-40B4-BE49-F238E27FC236}">
                <a16:creationId xmlns:a16="http://schemas.microsoft.com/office/drawing/2014/main" id="{E065DE17-2B6B-BA7A-9F4B-C4E024C05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114" y="1970219"/>
            <a:ext cx="4191000" cy="3762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</a:t>
            </a:r>
          </a:p>
        </p:txBody>
      </p:sp>
      <p:sp>
        <p:nvSpPr>
          <p:cNvPr id="21511" name="Text Box 8">
            <a:extLst>
              <a:ext uri="{FF2B5EF4-FFF2-40B4-BE49-F238E27FC236}">
                <a16:creationId xmlns:a16="http://schemas.microsoft.com/office/drawing/2014/main" id="{3DC4B03A-D742-5AA8-C5FD-4FBD3DC8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389" y="1760669"/>
            <a:ext cx="2428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~home/SimpleAnalysisExample/StRoot</a:t>
            </a:r>
          </a:p>
        </p:txBody>
      </p:sp>
      <p:sp>
        <p:nvSpPr>
          <p:cNvPr id="21512" name="Text Box 9">
            <a:extLst>
              <a:ext uri="{FF2B5EF4-FFF2-40B4-BE49-F238E27FC236}">
                <a16:creationId xmlns:a16="http://schemas.microsoft.com/office/drawing/2014/main" id="{9A70C44A-C65C-1069-2C6C-05C95B0B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1614" y="2727456"/>
            <a:ext cx="6286500" cy="376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SimpleAnalysisMaker.cxx, SimpleAnalysisMaker.h</a:t>
            </a:r>
          </a:p>
        </p:txBody>
      </p:sp>
      <p:sp>
        <p:nvSpPr>
          <p:cNvPr id="21513" name="Text Box 10">
            <a:extLst>
              <a:ext uri="{FF2B5EF4-FFF2-40B4-BE49-F238E27FC236}">
                <a16:creationId xmlns:a16="http://schemas.microsoft.com/office/drawing/2014/main" id="{00D41F91-02BC-0812-01E3-953D18CA5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889" y="2517906"/>
            <a:ext cx="3990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~home/SimpleAnalysisExample/StRoot/SimpleAnalysis</a:t>
            </a:r>
          </a:p>
        </p:txBody>
      </p:sp>
      <p:sp>
        <p:nvSpPr>
          <p:cNvPr id="21514" name="Line 11">
            <a:extLst>
              <a:ext uri="{FF2B5EF4-FFF2-40B4-BE49-F238E27FC236}">
                <a16:creationId xmlns:a16="http://schemas.microsoft.com/office/drawing/2014/main" id="{1E722B4C-62CE-3F8C-4D7C-1E3B6BB11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6114" y="3946656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Text Box 12">
            <a:extLst>
              <a:ext uri="{FF2B5EF4-FFF2-40B4-BE49-F238E27FC236}">
                <a16:creationId xmlns:a16="http://schemas.microsoft.com/office/drawing/2014/main" id="{182EEA55-130B-11DB-A757-565682F8D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114" y="3794256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Query the file catalogue</a:t>
            </a:r>
          </a:p>
        </p:txBody>
      </p:sp>
      <p:sp>
        <p:nvSpPr>
          <p:cNvPr id="21516" name="Line 13">
            <a:extLst>
              <a:ext uri="{FF2B5EF4-FFF2-40B4-BE49-F238E27FC236}">
                <a16:creationId xmlns:a16="http://schemas.microsoft.com/office/drawing/2014/main" id="{65CD3A82-CFCE-D894-7AE3-593BEAC1B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6114" y="4262569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Text Box 14">
            <a:extLst>
              <a:ext uri="{FF2B5EF4-FFF2-40B4-BE49-F238E27FC236}">
                <a16:creationId xmlns:a16="http://schemas.microsoft.com/office/drawing/2014/main" id="{BA7E1516-9311-F212-131F-FB2C29462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114" y="4110169"/>
            <a:ext cx="1981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Put makers in a ‘chain’</a:t>
            </a:r>
          </a:p>
        </p:txBody>
      </p:sp>
      <p:sp>
        <p:nvSpPr>
          <p:cNvPr id="21518" name="Text Box 18">
            <a:extLst>
              <a:ext uri="{FF2B5EF4-FFF2-40B4-BE49-F238E27FC236}">
                <a16:creationId xmlns:a16="http://schemas.microsoft.com/office/drawing/2014/main" id="{ADBB4E7B-210A-F021-F8E8-A23183C2D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914" y="4584831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 dirty="0">
                <a:solidFill>
                  <a:schemeClr val="accent6">
                    <a:lumMod val="75000"/>
                  </a:schemeClr>
                </a:solidFill>
              </a:rPr>
              <a:t>Do physics analysis</a:t>
            </a:r>
          </a:p>
        </p:txBody>
      </p:sp>
      <p:sp>
        <p:nvSpPr>
          <p:cNvPr id="21519" name="AutoShape 19">
            <a:extLst>
              <a:ext uri="{FF2B5EF4-FFF2-40B4-BE49-F238E27FC236}">
                <a16:creationId xmlns:a16="http://schemas.microsoft.com/office/drawing/2014/main" id="{302017CC-548A-730C-70BB-88DAD2724A7C}"/>
              </a:ext>
            </a:extLst>
          </p:cNvPr>
          <p:cNvSpPr>
            <a:spLocks/>
          </p:cNvSpPr>
          <p:nvPr/>
        </p:nvSpPr>
        <p:spPr bwMode="auto">
          <a:xfrm>
            <a:off x="4234689" y="4499106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8889F21-84C9-8A36-BFD2-65AFB6710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C673D40-7361-BD18-CCB2-5E9DF9D55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6439" y="1119699"/>
            <a:ext cx="8686800" cy="5324475"/>
          </a:xfrm>
        </p:spPr>
        <p:txBody>
          <a:bodyPr/>
          <a:lstStyle/>
          <a:p>
            <a:r>
              <a:rPr lang="en-US" altLang="en-US" dirty="0"/>
              <a:t>This tutorial, its source code and sample data files are located here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SDCC:  /star/data01/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pwg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/jhthomas/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muDstTutorial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And    /star/data01/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pwg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/jhthomas/</a:t>
            </a:r>
            <a:r>
              <a:rPr lang="en-US" altLang="en-US" sz="1400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picoDstTutorial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An introduction to </a:t>
            </a:r>
            <a:r>
              <a:rPr lang="en-US" altLang="en-US" dirty="0" err="1"/>
              <a:t>PicoDSTs</a:t>
            </a:r>
            <a:r>
              <a:rPr lang="en-US" altLang="en-US" dirty="0"/>
              <a:t> by Grigory </a:t>
            </a:r>
            <a:r>
              <a:rPr lang="en-US" altLang="en-US" dirty="0" err="1"/>
              <a:t>Nigmatkulov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sz="12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https://drupal.star.bnl.gov/STAR/system/files/Nigmatkulov_intro2pico_Krakow2019.pdf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STAR offline software is documented in CVS, </a:t>
            </a:r>
            <a:r>
              <a:rPr lang="en-US" altLang="en-US" dirty="0" err="1"/>
              <a:t>D’Oxygen</a:t>
            </a:r>
            <a:r>
              <a:rPr lang="en-US" altLang="en-US" dirty="0"/>
              <a:t>, and on GitHub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http://www.star.bnl.gov/webdata/dox/html/classes.html</a:t>
            </a:r>
            <a:endParaRPr lang="en-US" altLang="en-US" sz="1400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This link can be found from STAR homepage =&gt; computing =&gt; offline doc</a:t>
            </a:r>
          </a:p>
          <a:p>
            <a:pPr marL="0" indent="0">
              <a:buNone/>
            </a:pPr>
            <a:endParaRPr lang="en-US" altLang="en-US" sz="800" dirty="0">
              <a:solidFill>
                <a:srgbClr val="0033CC"/>
              </a:solidFill>
              <a:latin typeface="Courier New" panose="02070309020205020404" pitchFamily="49" charset="0"/>
            </a:endParaRPr>
          </a:p>
          <a:p>
            <a:r>
              <a:rPr lang="en-US" altLang="en-US" dirty="0"/>
              <a:t>The Scheduler by </a:t>
            </a:r>
            <a:r>
              <a:rPr lang="en-US" altLang="en-US" dirty="0" err="1"/>
              <a:t>Levente</a:t>
            </a:r>
            <a:r>
              <a:rPr lang="en-US" altLang="en-US" dirty="0"/>
              <a:t> Hajdu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http://www.star.bnl.gov/public/comp/Grid/scheduler/</a:t>
            </a:r>
            <a:endParaRPr lang="en-US" altLang="en-US" sz="1400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lvl="1"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https://drupal.star.bnl.gov/STAR/event/2022/01/14/</a:t>
            </a:r>
          </a:p>
          <a:p>
            <a:pPr lvl="1"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Scheduler-tutorial/Scheduler-Tutorial</a:t>
            </a:r>
            <a:endParaRPr lang="en-US" altLang="en-US" sz="1400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lvl="1"/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Data production and data available on disk</a:t>
            </a:r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https://drupal.star.bnl.gov/STAR/comp/prod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</a:p>
          <a:p>
            <a:pPr lvl="1"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https://www.star.bnl.gov/public/comp/prod/localdata/ProdDDstreams.html</a:t>
            </a: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</a:rPr>
              <a:t> </a:t>
            </a:r>
          </a:p>
          <a:p>
            <a:pPr lvl="1">
              <a:buNone/>
            </a:pPr>
            <a:r>
              <a:rPr lang="en-US" altLang="en-US" sz="14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https://www.star.bnl.gov/public/comp/prod/localdata/ProdDDstreams_pico.html</a:t>
            </a:r>
            <a:endParaRPr lang="en-US" altLang="en-US" sz="1400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</a:endParaRPr>
          </a:p>
          <a:p>
            <a:pPr lvl="1"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263BF91-AEEE-BC72-7623-79BBAAFE3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6E67F55-8370-DDB9-E161-D315298639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38225" y="3200400"/>
            <a:ext cx="7067550" cy="1589088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dirty="0" err="1"/>
              <a:t>MuDST</a:t>
            </a:r>
            <a:r>
              <a:rPr lang="en-US" altLang="en-US" sz="2400" dirty="0"/>
              <a:t> specific slides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05004A7-66FE-D8BE-A490-C30BD7E707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791450" cy="534988"/>
          </a:xfrm>
        </p:spPr>
        <p:txBody>
          <a:bodyPr/>
          <a:lstStyle/>
          <a:p>
            <a:r>
              <a:rPr lang="en-US" altLang="en-US"/>
              <a:t>If you are new to STAR but familiar with Root…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B0C43FC-2715-D9F4-8898-3AB81092E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3200400"/>
          </a:xfrm>
        </p:spPr>
        <p:txBody>
          <a:bodyPr/>
          <a:lstStyle/>
          <a:p>
            <a:r>
              <a:rPr lang="en-US" altLang="en-US" dirty="0"/>
              <a:t>STAR data analysis techniques use a few distinct styles and conventions that are unique to STAR … but which are very powerful</a:t>
            </a:r>
          </a:p>
          <a:p>
            <a:endParaRPr lang="en-US" altLang="en-US" dirty="0"/>
          </a:p>
          <a:p>
            <a:pPr lvl="1"/>
            <a:r>
              <a:rPr lang="en-US" altLang="en-US" dirty="0"/>
              <a:t>Cons</a:t>
            </a:r>
          </a:p>
          <a:p>
            <a:pPr lvl="1"/>
            <a:r>
              <a:rPr lang="en-US" altLang="en-US" dirty="0"/>
              <a:t>Makers</a:t>
            </a:r>
          </a:p>
          <a:p>
            <a:pPr lvl="1"/>
            <a:r>
              <a:rPr lang="en-US" altLang="en-US" dirty="0" err="1">
                <a:sym typeface="Symbol" panose="05050102010706020507" pitchFamily="18" charset="2"/>
              </a:rPr>
              <a:t>muDSTs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dirty="0" err="1">
                <a:sym typeface="Symbol" panose="05050102010706020507" pitchFamily="18" charset="2"/>
              </a:rPr>
              <a:t>picoDSTs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The Scheduler  </a:t>
            </a:r>
            <a:r>
              <a:rPr lang="en-US" altLang="en-US" sz="1400" dirty="0">
                <a:solidFill>
                  <a:schemeClr val="tx1"/>
                </a:solidFill>
                <a:sym typeface="Symbol" panose="05050102010706020507" pitchFamily="18" charset="2"/>
              </a:rPr>
              <a:t>(sums-submit, previously known as star-submit)</a:t>
            </a:r>
          </a:p>
        </p:txBody>
      </p:sp>
    </p:spTree>
    <p:extLst>
      <p:ext uri="{BB962C8B-B14F-4D97-AF65-F5344CB8AC3E}">
        <p14:creationId xmlns:p14="http://schemas.microsoft.com/office/powerpoint/2010/main" val="484183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4DE5ECE-6729-AFA6-C3CA-C78D803D3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1AADF7A-1FDE-E94E-C514-B8072E889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00674"/>
            <a:ext cx="8382000" cy="4924425"/>
          </a:xfrm>
        </p:spPr>
        <p:txBody>
          <a:bodyPr/>
          <a:lstStyle/>
          <a:p>
            <a:r>
              <a:rPr lang="en-US" altLang="en-US" dirty="0"/>
              <a:t>STAR uses ‘cons’ to compile, link, and make files</a:t>
            </a:r>
          </a:p>
          <a:p>
            <a:pPr lvl="1"/>
            <a:r>
              <a:rPr lang="en-US" altLang="en-US" dirty="0"/>
              <a:t>You should create a sub-directory called ‘</a:t>
            </a:r>
            <a:r>
              <a:rPr lang="en-US" altLang="en-US" dirty="0" err="1"/>
              <a:t>StRoot</a:t>
            </a:r>
            <a:r>
              <a:rPr lang="en-US" altLang="en-US" dirty="0"/>
              <a:t>’ in your primary work area</a:t>
            </a:r>
          </a:p>
          <a:p>
            <a:pPr lvl="2"/>
            <a:r>
              <a:rPr lang="en-US" altLang="en-US" dirty="0"/>
              <a:t>Create a sub-directory called ‘HelloWorld’ under ‘</a:t>
            </a:r>
            <a:r>
              <a:rPr lang="en-US" altLang="en-US" dirty="0" err="1"/>
              <a:t>StRoot</a:t>
            </a:r>
            <a:r>
              <a:rPr lang="en-US" altLang="en-US" dirty="0"/>
              <a:t>’ </a:t>
            </a:r>
          </a:p>
          <a:p>
            <a:pPr lvl="3"/>
            <a:r>
              <a:rPr lang="en-US" altLang="en-US" dirty="0">
                <a:solidFill>
                  <a:schemeClr val="accent1"/>
                </a:solidFill>
              </a:rPr>
              <a:t>Put ‘HelloWorld.cxx’ and ‘</a:t>
            </a:r>
            <a:r>
              <a:rPr lang="en-US" altLang="en-US" dirty="0" err="1">
                <a:solidFill>
                  <a:schemeClr val="accent1"/>
                </a:solidFill>
              </a:rPr>
              <a:t>HelloWorld.h</a:t>
            </a:r>
            <a:r>
              <a:rPr lang="en-US" altLang="en-US" dirty="0">
                <a:solidFill>
                  <a:schemeClr val="accent1"/>
                </a:solidFill>
              </a:rPr>
              <a:t>’ into ‘</a:t>
            </a:r>
            <a:r>
              <a:rPr lang="en-US" altLang="en-US" dirty="0" err="1">
                <a:solidFill>
                  <a:schemeClr val="accent1"/>
                </a:solidFill>
              </a:rPr>
              <a:t>StRoot</a:t>
            </a:r>
            <a:r>
              <a:rPr lang="en-US" altLang="en-US" dirty="0">
                <a:solidFill>
                  <a:schemeClr val="accent1"/>
                </a:solidFill>
              </a:rPr>
              <a:t>/HelloWorld/’</a:t>
            </a:r>
          </a:p>
          <a:p>
            <a:pPr lvl="1"/>
            <a:r>
              <a:rPr lang="en-US" altLang="en-US" dirty="0"/>
              <a:t>Now type ‘cons’ from your primary directory and your files will be automatically compiled and linked</a:t>
            </a:r>
          </a:p>
          <a:p>
            <a:pPr lvl="2"/>
            <a:r>
              <a:rPr lang="en-US" altLang="en-US" dirty="0"/>
              <a:t>No Make files!  Somebody else does all that work for you …</a:t>
            </a:r>
          </a:p>
          <a:p>
            <a:pPr lvl="2"/>
            <a:r>
              <a:rPr lang="en-US" altLang="en-US" dirty="0"/>
              <a:t>This works even if your files refer to other STAR or ROOT software</a:t>
            </a:r>
          </a:p>
          <a:p>
            <a:pPr lvl="2"/>
            <a:endParaRPr lang="en-US" altLang="en-US" dirty="0"/>
          </a:p>
          <a:p>
            <a:r>
              <a:rPr lang="en-US" altLang="en-US" dirty="0"/>
              <a:t>You can change the version of root, the compilers, and cons</a:t>
            </a:r>
          </a:p>
          <a:p>
            <a:pPr lvl="1"/>
            <a:r>
              <a:rPr lang="en-US" altLang="en-US" dirty="0"/>
              <a:t>The command </a:t>
            </a:r>
            <a:r>
              <a:rPr lang="en-US" altLang="en-US" dirty="0">
                <a:solidFill>
                  <a:schemeClr val="accent1"/>
                </a:solidFill>
              </a:rPr>
              <a:t>‘</a:t>
            </a:r>
            <a:r>
              <a:rPr lang="en-US" altLang="en-US" dirty="0" err="1">
                <a:solidFill>
                  <a:schemeClr val="accent1"/>
                </a:solidFill>
              </a:rPr>
              <a:t>starpro</a:t>
            </a:r>
            <a:r>
              <a:rPr lang="en-US" altLang="en-US" dirty="0">
                <a:solidFill>
                  <a:schemeClr val="accent1"/>
                </a:solidFill>
              </a:rPr>
              <a:t>’</a:t>
            </a:r>
            <a:r>
              <a:rPr lang="en-US" altLang="en-US" dirty="0"/>
              <a:t> issued at the command line will give you the production version of all STAR software</a:t>
            </a:r>
          </a:p>
          <a:p>
            <a:pPr lvl="1"/>
            <a:r>
              <a:rPr lang="en-US" altLang="en-US" dirty="0"/>
              <a:t>Similarly, </a:t>
            </a:r>
            <a:r>
              <a:rPr lang="en-US" altLang="en-US" dirty="0">
                <a:solidFill>
                  <a:schemeClr val="accent1"/>
                </a:solidFill>
              </a:rPr>
              <a:t>‘</a:t>
            </a:r>
            <a:r>
              <a:rPr lang="en-US" altLang="en-US" dirty="0" err="1">
                <a:solidFill>
                  <a:schemeClr val="accent1"/>
                </a:solidFill>
              </a:rPr>
              <a:t>starold</a:t>
            </a:r>
            <a:r>
              <a:rPr lang="en-US" altLang="en-US" dirty="0">
                <a:solidFill>
                  <a:schemeClr val="accent1"/>
                </a:solidFill>
              </a:rPr>
              <a:t>’, ‘</a:t>
            </a:r>
            <a:r>
              <a:rPr lang="en-US" altLang="en-US" dirty="0" err="1">
                <a:solidFill>
                  <a:schemeClr val="accent1"/>
                </a:solidFill>
              </a:rPr>
              <a:t>starnew</a:t>
            </a:r>
            <a:r>
              <a:rPr lang="en-US" altLang="en-US" dirty="0">
                <a:solidFill>
                  <a:schemeClr val="accent1"/>
                </a:solidFill>
              </a:rPr>
              <a:t>’</a:t>
            </a:r>
            <a:r>
              <a:rPr lang="en-US" altLang="en-US" dirty="0"/>
              <a:t>, and</a:t>
            </a:r>
            <a:r>
              <a:rPr lang="en-US" altLang="en-US" dirty="0">
                <a:solidFill>
                  <a:srgbClr val="008000"/>
                </a:solidFill>
              </a:rPr>
              <a:t> </a:t>
            </a:r>
            <a:r>
              <a:rPr lang="en-US" altLang="en-US" dirty="0">
                <a:solidFill>
                  <a:schemeClr val="accent1"/>
                </a:solidFill>
              </a:rPr>
              <a:t>‘</a:t>
            </a:r>
            <a:r>
              <a:rPr lang="en-US" altLang="en-US" dirty="0" err="1">
                <a:solidFill>
                  <a:schemeClr val="accent1"/>
                </a:solidFill>
              </a:rPr>
              <a:t>stardev</a:t>
            </a:r>
            <a:r>
              <a:rPr lang="en-US" altLang="en-US" dirty="0">
                <a:solidFill>
                  <a:schemeClr val="accent1"/>
                </a:solidFill>
              </a:rPr>
              <a:t>’</a:t>
            </a:r>
            <a:r>
              <a:rPr lang="en-US" altLang="en-US" dirty="0"/>
              <a:t> give the newest stable version of the software or the developmental version of the software.</a:t>
            </a:r>
          </a:p>
          <a:p>
            <a:pPr lvl="1"/>
            <a:r>
              <a:rPr lang="en-US" altLang="en-US" dirty="0"/>
              <a:t>A specific version of older star software can be achieved with the </a:t>
            </a:r>
            <a:r>
              <a:rPr lang="en-US" altLang="en-US" dirty="0">
                <a:solidFill>
                  <a:schemeClr val="accent1"/>
                </a:solidFill>
              </a:rPr>
              <a:t>‘starver’</a:t>
            </a:r>
            <a:r>
              <a:rPr lang="en-US" altLang="en-US" dirty="0"/>
              <a:t> command (</a:t>
            </a:r>
            <a:r>
              <a:rPr lang="en-US" altLang="en-US" dirty="0" err="1"/>
              <a:t>ie</a:t>
            </a:r>
            <a:r>
              <a:rPr lang="en-US" altLang="en-US" dirty="0"/>
              <a:t>. </a:t>
            </a:r>
            <a:r>
              <a:rPr lang="en-US" altLang="en-US" dirty="0">
                <a:solidFill>
                  <a:schemeClr val="accent1"/>
                </a:solidFill>
              </a:rPr>
              <a:t>‘starver SL21a’</a:t>
            </a:r>
            <a:r>
              <a:rPr lang="en-US" altLang="en-US" dirty="0"/>
              <a:t> )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8893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152BD1F-445A-B7BA-D69B-C15D318AB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715250" cy="534988"/>
          </a:xfrm>
        </p:spPr>
        <p:txBody>
          <a:bodyPr/>
          <a:lstStyle/>
          <a:p>
            <a:r>
              <a:rPr lang="en-US" altLang="en-US"/>
              <a:t>Check out your own copy of STAR Software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9333922-B5DA-B6DF-F5C7-E57F1A736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2692" y="900546"/>
            <a:ext cx="8153400" cy="5124450"/>
          </a:xfrm>
        </p:spPr>
        <p:txBody>
          <a:bodyPr/>
          <a:lstStyle/>
          <a:p>
            <a:r>
              <a:rPr lang="en-US" altLang="en-US" dirty="0"/>
              <a:t>You can checkout your own copy of STAR software, change it, cons it, and ‘root4star’ will use the local copy in your </a:t>
            </a:r>
            <a:r>
              <a:rPr lang="en-US" altLang="en-US" dirty="0" err="1"/>
              <a:t>StRoot</a:t>
            </a:r>
            <a:r>
              <a:rPr lang="en-US" altLang="en-US" dirty="0"/>
              <a:t> area before using the global STAR copy of that library</a:t>
            </a:r>
          </a:p>
          <a:p>
            <a:endParaRPr lang="en-US" altLang="en-US" sz="800" dirty="0"/>
          </a:p>
          <a:p>
            <a:pPr lvl="1"/>
            <a:r>
              <a:rPr lang="en-US" altLang="en-US" dirty="0"/>
              <a:t>From your primary directory, execute the following command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dirty="0"/>
              <a:t>&gt;  </a:t>
            </a:r>
            <a:r>
              <a:rPr lang="en-US" altLang="en-US" dirty="0" err="1"/>
              <a:t>cvs</a:t>
            </a:r>
            <a:r>
              <a:rPr lang="en-US" altLang="en-US" dirty="0"/>
              <a:t> co  </a:t>
            </a:r>
            <a:r>
              <a:rPr lang="en-US" altLang="en-US" dirty="0" err="1"/>
              <a:t>StRoot</a:t>
            </a:r>
            <a:r>
              <a:rPr lang="en-US" altLang="en-US" dirty="0"/>
              <a:t>/</a:t>
            </a:r>
            <a:r>
              <a:rPr lang="en-US" altLang="en-US" dirty="0" err="1"/>
              <a:t>StMuDSTMaker</a:t>
            </a:r>
            <a:endParaRPr lang="en-US" altLang="en-US" dirty="0"/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000" dirty="0">
                <a:solidFill>
                  <a:schemeClr val="tx1"/>
                </a:solidFill>
              </a:rPr>
              <a:t>(p.s. note capitalization of DST)</a:t>
            </a:r>
          </a:p>
          <a:p>
            <a:pPr lvl="1"/>
            <a:r>
              <a:rPr lang="en-US" altLang="en-US" dirty="0"/>
              <a:t>This will create the </a:t>
            </a:r>
            <a:r>
              <a:rPr lang="en-US" altLang="en-US" dirty="0" err="1"/>
              <a:t>StRoot</a:t>
            </a:r>
            <a:r>
              <a:rPr lang="en-US" altLang="en-US" dirty="0"/>
              <a:t> sub-directory and fill it with all of the </a:t>
            </a:r>
            <a:r>
              <a:rPr lang="en-US" altLang="en-US" dirty="0" err="1"/>
              <a:t>StMuDstMaker</a:t>
            </a:r>
            <a:r>
              <a:rPr lang="en-US" altLang="en-US" dirty="0"/>
              <a:t> routines.  </a:t>
            </a:r>
            <a:r>
              <a:rPr lang="en-US" altLang="en-US" sz="1400" dirty="0"/>
              <a:t>  You can now compile the software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400" dirty="0"/>
              <a:t>&gt;  </a:t>
            </a:r>
            <a:r>
              <a:rPr lang="en-US" altLang="en-US" sz="1400" dirty="0" err="1"/>
              <a:t>stardev</a:t>
            </a:r>
            <a:r>
              <a:rPr lang="en-US" altLang="en-US" sz="1400" dirty="0"/>
              <a:t>          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sz="1400" dirty="0"/>
              <a:t>&gt;  cons</a:t>
            </a:r>
          </a:p>
          <a:p>
            <a:pPr lvl="1"/>
            <a:r>
              <a:rPr lang="en-US" altLang="en-US" dirty="0"/>
              <a:t>The local copy of the files (and your changes) in </a:t>
            </a:r>
            <a:r>
              <a:rPr lang="en-US" altLang="en-US" dirty="0" err="1"/>
              <a:t>StRoot</a:t>
            </a:r>
            <a:r>
              <a:rPr lang="en-US" altLang="en-US" dirty="0"/>
              <a:t>/</a:t>
            </a:r>
            <a:r>
              <a:rPr lang="en-US" altLang="en-US" dirty="0" err="1"/>
              <a:t>StMuDSTMaker</a:t>
            </a:r>
            <a:r>
              <a:rPr lang="en-US" altLang="en-US" dirty="0"/>
              <a:t> will be the default until you delete the directory.  </a:t>
            </a:r>
            <a:endParaRPr lang="en-US" altLang="en-US" sz="1400" dirty="0"/>
          </a:p>
          <a:p>
            <a:pPr lvl="2"/>
            <a:r>
              <a:rPr lang="en-US" altLang="en-US" sz="1400" dirty="0"/>
              <a:t>You may not want this result … so check out software wisely</a:t>
            </a:r>
          </a:p>
          <a:p>
            <a:pPr lvl="2"/>
            <a:endParaRPr lang="en-US" altLang="en-US" dirty="0">
              <a:solidFill>
                <a:srgbClr val="0033CC"/>
              </a:solidFill>
            </a:endParaRPr>
          </a:p>
          <a:p>
            <a:r>
              <a:rPr lang="en-US" altLang="en-US" dirty="0"/>
              <a:t>STAR offline software is documented in CVS &amp; </a:t>
            </a:r>
            <a:r>
              <a:rPr lang="en-US" altLang="en-US" dirty="0" err="1"/>
              <a:t>D’Oxygen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chemeClr val="tx1"/>
                </a:solidFill>
              </a:rPr>
              <a:t>CVS:</a:t>
            </a:r>
            <a:r>
              <a:rPr lang="en-US" altLang="en-US" dirty="0"/>
              <a:t>  </a:t>
            </a:r>
            <a:r>
              <a:rPr lang="en-US" altLang="en-US" dirty="0">
                <a:hlinkClick r:id="rId3"/>
              </a:rPr>
              <a:t>http://www.star.bnl.gov/cgi-bin/protected/cvsweb.cgi/StRoot/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 err="1">
                <a:solidFill>
                  <a:schemeClr val="tx1"/>
                </a:solidFill>
              </a:rPr>
              <a:t>D’Ox</a:t>
            </a:r>
            <a:r>
              <a:rPr lang="en-US" altLang="en-US" dirty="0">
                <a:solidFill>
                  <a:schemeClr val="tx1"/>
                </a:solidFill>
              </a:rPr>
              <a:t>: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1"/>
                </a:solidFill>
                <a:hlinkClick r:id="rId4"/>
              </a:rPr>
              <a:t>http://www.star.bnl.gov/webdata/dox/html/classes.html</a:t>
            </a:r>
            <a:endParaRPr lang="en-US" altLang="en-US" dirty="0">
              <a:solidFill>
                <a:schemeClr val="accent1"/>
              </a:solidFill>
            </a:endParaRPr>
          </a:p>
          <a:p>
            <a:pPr lvl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chemeClr val="tx1"/>
                </a:solidFill>
              </a:rPr>
              <a:t>GitHub: </a:t>
            </a:r>
            <a:r>
              <a:rPr lang="en-US" altLang="en-US" dirty="0">
                <a:solidFill>
                  <a:schemeClr val="accent1"/>
                </a:solidFill>
                <a:hlinkClick r:id="rId5"/>
              </a:rPr>
              <a:t>https://github.com/star-bnl/star-sw</a:t>
            </a:r>
            <a:r>
              <a:rPr lang="en-US" altLang="en-US" dirty="0">
                <a:solidFill>
                  <a:schemeClr val="accent1"/>
                </a:solidFill>
              </a:rPr>
              <a:t> </a:t>
            </a:r>
          </a:p>
          <a:p>
            <a:pPr lvl="1">
              <a:spcBef>
                <a:spcPts val="0"/>
              </a:spcBef>
              <a:buFontTx/>
              <a:buNone/>
            </a:pPr>
            <a:endParaRPr lang="en-US" altLang="en-US" sz="800" dirty="0">
              <a:solidFill>
                <a:schemeClr val="accent1"/>
              </a:solidFill>
            </a:endParaRPr>
          </a:p>
          <a:p>
            <a:pPr lvl="1">
              <a:buFontTx/>
              <a:buNone/>
            </a:pPr>
            <a:r>
              <a:rPr lang="en-US" altLang="en-US" sz="1400" dirty="0"/>
              <a:t>	</a:t>
            </a:r>
            <a:r>
              <a:rPr lang="en-US" altLang="en-US" sz="14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The CVS and </a:t>
            </a:r>
            <a:r>
              <a:rPr lang="en-US" altLang="en-US" sz="14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D’Ox</a:t>
            </a:r>
            <a:r>
              <a:rPr lang="en-US" altLang="en-US" sz="14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links can be found via homepage =&gt; computing =&gt; CVS Tools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or  homepage =&gt; computing =&gt; Offline doc =&gt; Classes =&gt; Class Index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37FCF9-0E6B-0505-38F1-3F1DA6ACAC49}"/>
              </a:ext>
            </a:extLst>
          </p:cNvPr>
          <p:cNvGrpSpPr/>
          <p:nvPr/>
        </p:nvGrpSpPr>
        <p:grpSpPr>
          <a:xfrm>
            <a:off x="2971800" y="3208587"/>
            <a:ext cx="4629150" cy="244475"/>
            <a:chOff x="2971800" y="3527425"/>
            <a:chExt cx="4629150" cy="244475"/>
          </a:xfrm>
        </p:grpSpPr>
        <p:sp>
          <p:nvSpPr>
            <p:cNvPr id="5124" name="Line 4">
              <a:extLst>
                <a:ext uri="{FF2B5EF4-FFF2-40B4-BE49-F238E27FC236}">
                  <a16:creationId xmlns:a16="http://schemas.microsoft.com/office/drawing/2014/main" id="{09CFB5BE-4710-3828-D4F1-D552FCA93A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3657600"/>
              <a:ext cx="762000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" name="Text Box 5">
              <a:extLst>
                <a:ext uri="{FF2B5EF4-FFF2-40B4-BE49-F238E27FC236}">
                  <a16:creationId xmlns:a16="http://schemas.microsoft.com/office/drawing/2014/main" id="{88D22D03-3170-98B6-E6CF-A066F7D89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7150" y="3527425"/>
              <a:ext cx="3733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1000"/>
                <a:t>cvs contains the latest software that may only compile in dev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9DC04D7-A25F-C24A-C76D-CC8BA003E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Makers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BD026B1-DFC8-9394-BBF6-BAE8B8603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8213" y="1076325"/>
            <a:ext cx="7267575" cy="5400675"/>
          </a:xfrm>
        </p:spPr>
        <p:txBody>
          <a:bodyPr/>
          <a:lstStyle/>
          <a:p>
            <a:r>
              <a:rPr lang="en-US" altLang="en-US"/>
              <a:t>STAR analysis software uses ‘Makers’</a:t>
            </a:r>
          </a:p>
          <a:p>
            <a:pPr lvl="1"/>
            <a:r>
              <a:rPr lang="en-US" altLang="en-US"/>
              <a:t>For our purposes, this is a recommended style for structuring your event analysis programs</a:t>
            </a:r>
          </a:p>
          <a:p>
            <a:pPr lvl="1"/>
            <a:r>
              <a:rPr lang="en-US" altLang="en-US"/>
              <a:t>A Maker has three required member functions</a:t>
            </a:r>
          </a:p>
          <a:p>
            <a:pPr lvl="2"/>
            <a:r>
              <a:rPr lang="en-US" altLang="en-US">
                <a:solidFill>
                  <a:schemeClr val="accent1"/>
                </a:solidFill>
              </a:rPr>
              <a:t>Init()</a:t>
            </a:r>
          </a:p>
          <a:p>
            <a:pPr lvl="2"/>
            <a:r>
              <a:rPr lang="en-US" altLang="en-US">
                <a:solidFill>
                  <a:schemeClr val="accent1"/>
                </a:solidFill>
              </a:rPr>
              <a:t>Make()</a:t>
            </a:r>
          </a:p>
          <a:p>
            <a:pPr lvl="2"/>
            <a:r>
              <a:rPr lang="en-US" altLang="en-US">
                <a:solidFill>
                  <a:schemeClr val="accent1"/>
                </a:solidFill>
              </a:rPr>
              <a:t>Finish()</a:t>
            </a:r>
          </a:p>
          <a:p>
            <a:pPr lvl="1"/>
            <a:r>
              <a:rPr lang="en-US" altLang="en-US"/>
              <a:t>You can do elegant things with Makers, including chaining several of them together, but for now we will introduce the style</a:t>
            </a:r>
          </a:p>
          <a:p>
            <a:pPr lvl="1"/>
            <a:endParaRPr lang="en-US" altLang="en-US"/>
          </a:p>
          <a:p>
            <a:r>
              <a:rPr lang="en-US" altLang="en-US"/>
              <a:t>The elements of the “HelloWorldMaker.cxx”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Int_t HelloWorldMaker::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Init(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  { // Do once at the start of the analysis, create histograms, etc.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Int_t HellowWorldMaker::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Make(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  { // Do every event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    cout &lt;&lt; "Hello World" &lt;&lt; end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    return kStOK ; 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Int_t HellowWorldMaker::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Finish( 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Courier New" panose="02070309020205020404" pitchFamily="49" charset="0"/>
              </a:rPr>
              <a:t>  { // Do once at the end of the analysis, close files, etc. }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/>
            <a:endParaRPr lang="en-US" altLang="en-US" sz="12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54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6B099F9-20F7-D367-32FD-7F55D5186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6225" y="322263"/>
            <a:ext cx="8382000" cy="534987"/>
          </a:xfrm>
        </p:spPr>
        <p:txBody>
          <a:bodyPr/>
          <a:lstStyle/>
          <a:p>
            <a:r>
              <a:rPr lang="en-US" altLang="en-US"/>
              <a:t>Execute the Maker from a macro like this …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84131CF-0413-404A-9E5C-0BF510182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504950"/>
            <a:ext cx="8229600" cy="3810000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void HelloWorld( )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gROOT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 -&gt; Macro("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loadMuDst.C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")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gSystem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-&gt; Load("HelloWorldMaker.so")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List of member links in the chain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* chain = new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StChain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* Hello = new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HelloWorldMaker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( 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Int_t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nEvents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= 10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Loop over the links in the chain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chain -&gt; Init()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chain -&gt; </a:t>
            </a:r>
            <a:r>
              <a:rPr lang="en-US" altLang="en-US" sz="1200" dirty="0" err="1">
                <a:solidFill>
                  <a:schemeClr val="tx1"/>
                </a:solidFill>
                <a:latin typeface="Courier New" panose="02070309020205020404" pitchFamily="49" charset="0"/>
              </a:rPr>
              <a:t>EventLoop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(1,nEvents)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  chain -&gt; Finish()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rgbClr val="008000"/>
                </a:solidFill>
                <a:latin typeface="Courier New" panose="02070309020205020404" pitchFamily="49" charset="0"/>
              </a:rPr>
              <a:t>// Cleanup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delete chain ;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</a:p>
          <a:p>
            <a:endParaRPr lang="en-US" altLang="en-US" sz="1200" dirty="0">
              <a:latin typeface="Courier New" panose="02070309020205020404" pitchFamily="49" charset="0"/>
            </a:endParaRPr>
          </a:p>
        </p:txBody>
      </p:sp>
      <p:sp>
        <p:nvSpPr>
          <p:cNvPr id="7172" name="AutoShape 5">
            <a:extLst>
              <a:ext uri="{FF2B5EF4-FFF2-40B4-BE49-F238E27FC236}">
                <a16:creationId xmlns:a16="http://schemas.microsoft.com/office/drawing/2014/main" id="{6195B4DB-2ED5-8E2E-DC2A-30061931FAA3}"/>
              </a:ext>
            </a:extLst>
          </p:cNvPr>
          <p:cNvSpPr>
            <a:spLocks/>
          </p:cNvSpPr>
          <p:nvPr/>
        </p:nvSpPr>
        <p:spPr bwMode="auto">
          <a:xfrm>
            <a:off x="6172200" y="2667000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3" name="Text Box 6">
            <a:extLst>
              <a:ext uri="{FF2B5EF4-FFF2-40B4-BE49-F238E27FC236}">
                <a16:creationId xmlns:a16="http://schemas.microsoft.com/office/drawing/2014/main" id="{8A9B66E0-5CDB-B7A6-204D-097AB29A5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686050"/>
            <a:ext cx="2133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You can make a list of several makers</a:t>
            </a:r>
          </a:p>
        </p:txBody>
      </p:sp>
      <p:sp>
        <p:nvSpPr>
          <p:cNvPr id="7174" name="AutoShape 7">
            <a:extLst>
              <a:ext uri="{FF2B5EF4-FFF2-40B4-BE49-F238E27FC236}">
                <a16:creationId xmlns:a16="http://schemas.microsoft.com/office/drawing/2014/main" id="{0BA84A13-D65A-6984-F5CD-6E6B02B27D19}"/>
              </a:ext>
            </a:extLst>
          </p:cNvPr>
          <p:cNvSpPr>
            <a:spLocks/>
          </p:cNvSpPr>
          <p:nvPr/>
        </p:nvSpPr>
        <p:spPr bwMode="auto">
          <a:xfrm>
            <a:off x="5181600" y="3810000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5" name="Text Box 8">
            <a:extLst>
              <a:ext uri="{FF2B5EF4-FFF2-40B4-BE49-F238E27FC236}">
                <a16:creationId xmlns:a16="http://schemas.microsoft.com/office/drawing/2014/main" id="{AA33E043-48CC-D80C-C0C3-18E58C886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829050"/>
            <a:ext cx="2133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and they will be executed, in order, here.</a:t>
            </a:r>
          </a:p>
        </p:txBody>
      </p:sp>
      <p:sp>
        <p:nvSpPr>
          <p:cNvPr id="7176" name="Text Box 9">
            <a:extLst>
              <a:ext uri="{FF2B5EF4-FFF2-40B4-BE49-F238E27FC236}">
                <a16:creationId xmlns:a16="http://schemas.microsoft.com/office/drawing/2014/main" id="{0D5A53DC-20C2-C505-ADF6-C0AFB234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731374"/>
            <a:ext cx="8001000" cy="558614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200" dirty="0"/>
              <a:t>Full example at SDCC:</a:t>
            </a:r>
            <a:r>
              <a:rPr lang="en-US" altLang="en-US" sz="1200" b="1" dirty="0">
                <a:latin typeface="Courier New" panose="02070309020205020404" pitchFamily="49" charset="0"/>
              </a:rPr>
              <a:t> /star/data01/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200" b="1" dirty="0">
                <a:latin typeface="Courier New" panose="02070309020205020404" pitchFamily="49" charset="0"/>
              </a:rPr>
              <a:t>/jhthomas/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muDstTutorial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HelloWorldExample</a:t>
            </a:r>
            <a:r>
              <a:rPr lang="en-US" altLang="en-US" sz="1200" b="1" dirty="0">
                <a:latin typeface="Courier New" panose="02070309020205020404" pitchFamily="49" charset="0"/>
              </a:rPr>
              <a:t>  </a:t>
            </a:r>
          </a:p>
          <a:p>
            <a:pPr algn="ctr">
              <a:spcBef>
                <a:spcPts val="0"/>
              </a:spcBef>
            </a:pPr>
            <a:r>
              <a:rPr lang="en-US" altLang="en-US" sz="1200" dirty="0">
                <a:cs typeface="Arial" panose="020B0604020202020204" pitchFamily="34" charset="0"/>
              </a:rPr>
              <a:t>or</a:t>
            </a:r>
            <a:r>
              <a:rPr lang="en-US" altLang="en-US" sz="1200" b="1" dirty="0">
                <a:latin typeface="Courier New" panose="02070309020205020404" pitchFamily="49" charset="0"/>
              </a:rPr>
              <a:t>   </a:t>
            </a:r>
            <a:r>
              <a:rPr lang="en-US" altLang="en-US" sz="800" b="1" dirty="0">
                <a:latin typeface="Courier New" panose="02070309020205020404" pitchFamily="49" charset="0"/>
              </a:rPr>
              <a:t>  </a:t>
            </a:r>
            <a:r>
              <a:rPr lang="en-US" altLang="en-US" sz="1200" b="1" dirty="0">
                <a:latin typeface="Courier New" panose="02070309020205020404" pitchFamily="49" charset="0"/>
              </a:rPr>
              <a:t>          /star/data01/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200" b="1" dirty="0">
                <a:latin typeface="Courier New" panose="02070309020205020404" pitchFamily="49" charset="0"/>
              </a:rPr>
              <a:t>/jhthomas/</a:t>
            </a:r>
            <a:r>
              <a:rPr lang="en-US" altLang="en-US" sz="12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</a:rPr>
              <a:t>picoDstTutorial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HelloWorldExample</a:t>
            </a:r>
            <a:endParaRPr lang="en-US" altLang="en-US" sz="1200" b="1" dirty="0">
              <a:latin typeface="Courier New" panose="02070309020205020404" pitchFamily="49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A7AA3B-47FD-8EA7-6CDD-97020AE4DA00}"/>
              </a:ext>
            </a:extLst>
          </p:cNvPr>
          <p:cNvGrpSpPr/>
          <p:nvPr/>
        </p:nvGrpSpPr>
        <p:grpSpPr>
          <a:xfrm>
            <a:off x="4343400" y="2072514"/>
            <a:ext cx="4229100" cy="215444"/>
            <a:chOff x="2971800" y="3316144"/>
            <a:chExt cx="4229100" cy="215444"/>
          </a:xfrm>
        </p:grpSpPr>
        <p:sp>
          <p:nvSpPr>
            <p:cNvPr id="2" name="Line 4">
              <a:extLst>
                <a:ext uri="{FF2B5EF4-FFF2-40B4-BE49-F238E27FC236}">
                  <a16:creationId xmlns:a16="http://schemas.microsoft.com/office/drawing/2014/main" id="{EA952E4B-F0B4-0E1B-327C-43FE9EA918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3430890"/>
              <a:ext cx="762000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 Box 5">
              <a:extLst>
                <a:ext uri="{FF2B5EF4-FFF2-40B4-BE49-F238E27FC236}">
                  <a16:creationId xmlns:a16="http://schemas.microsoft.com/office/drawing/2014/main" id="{9227CEDD-2FA7-6520-F48B-DD073E773D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1759" y="3316144"/>
              <a:ext cx="34891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800" dirty="0"/>
                <a:t>The load sequence is different for </a:t>
              </a:r>
              <a:r>
                <a:rPr lang="en-US" altLang="en-US" sz="800" dirty="0" err="1"/>
                <a:t>muDSTs</a:t>
              </a:r>
              <a:r>
                <a:rPr lang="en-US" altLang="en-US" sz="800" dirty="0"/>
                <a:t> and </a:t>
              </a:r>
              <a:r>
                <a:rPr lang="en-US" altLang="en-US" sz="800" dirty="0" err="1"/>
                <a:t>picoDSTs</a:t>
              </a:r>
              <a:r>
                <a:rPr lang="en-US" altLang="en-US" sz="800" dirty="0"/>
                <a:t>, see examples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145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8">
            <a:extLst>
              <a:ext uri="{FF2B5EF4-FFF2-40B4-BE49-F238E27FC236}">
                <a16:creationId xmlns:a16="http://schemas.microsoft.com/office/drawing/2014/main" id="{F7DFAE77-E049-99F4-8E3C-E5B5F5360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6515100"/>
            <a:ext cx="1981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800" b="1"/>
              <a:t>Dan Magestro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DC56B8D-42E5-52DD-69E6-C3C0F5C11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867650" cy="534988"/>
          </a:xfrm>
        </p:spPr>
        <p:txBody>
          <a:bodyPr/>
          <a:lstStyle/>
          <a:p>
            <a:r>
              <a:rPr lang="en-US" altLang="en-US"/>
              <a:t>How Do I Read a STAR Data Tape?</a:t>
            </a:r>
            <a:endParaRPr lang="en-US" altLang="en-US" sz="1400">
              <a:sym typeface="Symbol" panose="05050102010706020507" pitchFamily="18" charset="2"/>
            </a:endParaRPr>
          </a:p>
        </p:txBody>
      </p:sp>
      <p:sp>
        <p:nvSpPr>
          <p:cNvPr id="8196" name="Text Box 3">
            <a:extLst>
              <a:ext uri="{FF2B5EF4-FFF2-40B4-BE49-F238E27FC236}">
                <a16:creationId xmlns:a16="http://schemas.microsoft.com/office/drawing/2014/main" id="{128889E0-72A4-A57A-B6C6-AC030B250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7292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120000"/>
              <a:buFontTx/>
              <a:buChar char="•"/>
            </a:pPr>
            <a:r>
              <a:rPr lang="en-US" altLang="en-US" sz="2000"/>
              <a:t>One way is to open a MuDst file, a TBrowser, and off you go</a:t>
            </a:r>
          </a:p>
        </p:txBody>
      </p:sp>
      <p:sp>
        <p:nvSpPr>
          <p:cNvPr id="8197" name="Text Box 4">
            <a:extLst>
              <a:ext uri="{FF2B5EF4-FFF2-40B4-BE49-F238E27FC236}">
                <a16:creationId xmlns:a16="http://schemas.microsoft.com/office/drawing/2014/main" id="{3FF8FA9D-6B11-84CE-219E-6681E90E9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14450"/>
            <a:ext cx="71628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olidFill>
                  <a:srgbClr val="0000CC"/>
                </a:solidFill>
                <a:sym typeface="Symbol" panose="05050102010706020507" pitchFamily="18" charset="2"/>
              </a:rPr>
              <a:t>Fast way to read the data (just requested quantities are read)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olidFill>
                  <a:srgbClr val="0000CC"/>
                </a:solidFill>
                <a:sym typeface="Symbol" panose="05050102010706020507" pitchFamily="18" charset="2"/>
              </a:rPr>
              <a:t>Good for quick checks, data sanity, etc.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olidFill>
                  <a:srgbClr val="0000CC"/>
                </a:solidFill>
                <a:sym typeface="Symbol" panose="05050102010706020507" pitchFamily="18" charset="2"/>
              </a:rPr>
              <a:t>TChains of TFiles can be used to increase stats (not shown here)</a:t>
            </a:r>
          </a:p>
        </p:txBody>
      </p:sp>
      <p:pic>
        <p:nvPicPr>
          <p:cNvPr id="8198" name="Picture 9">
            <a:extLst>
              <a:ext uri="{FF2B5EF4-FFF2-40B4-BE49-F238E27FC236}">
                <a16:creationId xmlns:a16="http://schemas.microsoft.com/office/drawing/2014/main" id="{1461D160-D739-9680-7399-61F5EFC80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886200"/>
            <a:ext cx="7394575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>
            <a:extLst>
              <a:ext uri="{FF2B5EF4-FFF2-40B4-BE49-F238E27FC236}">
                <a16:creationId xmlns:a16="http://schemas.microsoft.com/office/drawing/2014/main" id="{B27ECF0E-C421-BB62-5406-CBB031713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2"/>
          <a:stretch>
            <a:fillRect/>
          </a:stretch>
        </p:blipFill>
        <p:spPr bwMode="auto">
          <a:xfrm>
            <a:off x="4743450" y="3730625"/>
            <a:ext cx="4181475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 Box 7">
            <a:extLst>
              <a:ext uri="{FF2B5EF4-FFF2-40B4-BE49-F238E27FC236}">
                <a16:creationId xmlns:a16="http://schemas.microsoft.com/office/drawing/2014/main" id="{39BBB2B8-B980-D9FB-4B9F-2FBA270CC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225" y="2414588"/>
            <a:ext cx="6934200" cy="1214437"/>
          </a:xfrm>
          <a:prstGeom prst="rect">
            <a:avLst/>
          </a:prstGeom>
          <a:noFill/>
          <a:ln w="28575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root[0]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TFile</a:t>
            </a:r>
            <a:r>
              <a:rPr lang="en-US" altLang="en-US" sz="1200" b="1" dirty="0">
                <a:latin typeface="Courier New" panose="02070309020205020404" pitchFamily="49" charset="0"/>
              </a:rPr>
              <a:t> f(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st_physics_sample_data.MuDst.root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>
                <a:latin typeface="Courier New" panose="02070309020205020404" pitchFamily="49" charset="0"/>
              </a:rPr>
              <a:t>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root[1]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TBrowser</a:t>
            </a:r>
            <a:r>
              <a:rPr lang="en-US" altLang="en-US" sz="1200" b="1" dirty="0">
                <a:latin typeface="Courier New" panose="02070309020205020404" pitchFamily="49" charset="0"/>
              </a:rPr>
              <a:t> b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root[2]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MuDst</a:t>
            </a:r>
            <a:r>
              <a:rPr lang="en-US" altLang="en-US" sz="1200" b="1" dirty="0">
                <a:latin typeface="Courier New" panose="02070309020205020404" pitchFamily="49" charset="0"/>
              </a:rPr>
              <a:t>-&gt;Draw(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"PrimaryTracks.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mPt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>
                <a:latin typeface="Courier New" panose="02070309020205020404" pitchFamily="49" charset="0"/>
              </a:rPr>
              <a:t>,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"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PrimaryTracks.mEta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&lt;0.7 &amp;&amp;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        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PrimaryTracks.mNHits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&gt;=25 &amp;&amp; </a:t>
            </a:r>
            <a:r>
              <a:rPr lang="en-US" altLang="en-US" sz="1200" b="1" dirty="0" err="1">
                <a:solidFill>
                  <a:srgbClr val="A50021"/>
                </a:solidFill>
                <a:latin typeface="Courier New" panose="02070309020205020404" pitchFamily="49" charset="0"/>
              </a:rPr>
              <a:t>PrimaryTracks.mHelix.mQ</a:t>
            </a:r>
            <a:r>
              <a:rPr lang="en-US" altLang="en-US" sz="1200" b="1" dirty="0">
                <a:solidFill>
                  <a:srgbClr val="A50021"/>
                </a:solidFill>
                <a:latin typeface="Courier New" panose="02070309020205020404" pitchFamily="49" charset="0"/>
              </a:rPr>
              <a:t>==-1"</a:t>
            </a:r>
            <a:r>
              <a:rPr lang="en-US" altLang="en-US" sz="1200" b="1" dirty="0">
                <a:latin typeface="Courier New" panose="02070309020205020404" pitchFamily="49" charset="0"/>
              </a:rPr>
              <a:t>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&lt;</a:t>
            </a:r>
            <a:r>
              <a:rPr lang="en-US" altLang="en-US" sz="1200" b="1" dirty="0" err="1">
                <a:solidFill>
                  <a:srgbClr val="008000"/>
                </a:solidFill>
                <a:latin typeface="Courier New" panose="02070309020205020404" pitchFamily="49" charset="0"/>
              </a:rPr>
              <a:t>TCanvas</a:t>
            </a: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::</a:t>
            </a:r>
            <a:r>
              <a:rPr lang="en-US" altLang="en-US" sz="1200" b="1" dirty="0" err="1">
                <a:solidFill>
                  <a:srgbClr val="008000"/>
                </a:solidFill>
                <a:latin typeface="Courier New" panose="02070309020205020404" pitchFamily="49" charset="0"/>
              </a:rPr>
              <a:t>MakeDefCanvas</a:t>
            </a: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&gt;: created default </a:t>
            </a:r>
            <a:r>
              <a:rPr lang="en-US" altLang="en-US" sz="1200" b="1" dirty="0" err="1">
                <a:solidFill>
                  <a:srgbClr val="008000"/>
                </a:solidFill>
                <a:latin typeface="Courier New" panose="02070309020205020404" pitchFamily="49" charset="0"/>
              </a:rPr>
              <a:t>TCanvas</a:t>
            </a:r>
            <a:r>
              <a:rPr lang="en-US" altLang="en-US" sz="1200" b="1" dirty="0">
                <a:solidFill>
                  <a:srgbClr val="008000"/>
                </a:solidFill>
                <a:latin typeface="Courier New" panose="02070309020205020404" pitchFamily="49" charset="0"/>
              </a:rPr>
              <a:t> with name c1</a:t>
            </a:r>
          </a:p>
        </p:txBody>
      </p:sp>
      <p:sp>
        <p:nvSpPr>
          <p:cNvPr id="8201" name="Text Box 10">
            <a:extLst>
              <a:ext uri="{FF2B5EF4-FFF2-40B4-BE49-F238E27FC236}">
                <a16:creationId xmlns:a16="http://schemas.microsoft.com/office/drawing/2014/main" id="{2BCC273A-352D-314E-D01E-F84D5AB91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6423025"/>
            <a:ext cx="6705600" cy="317908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200" dirty="0"/>
              <a:t>Sample </a:t>
            </a:r>
            <a:r>
              <a:rPr lang="en-US" altLang="en-US" sz="1200" dirty="0" err="1"/>
              <a:t>MuDst</a:t>
            </a:r>
            <a:r>
              <a:rPr lang="en-US" altLang="en-US" sz="1200" dirty="0"/>
              <a:t> data file at SDCC:</a:t>
            </a:r>
            <a:r>
              <a:rPr lang="en-US" altLang="en-US" sz="1200" b="1" dirty="0">
                <a:latin typeface="Courier New" panose="02070309020205020404" pitchFamily="49" charset="0"/>
              </a:rPr>
              <a:t> /star/data01/jhthomas/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muDstTutorial</a:t>
            </a:r>
            <a:r>
              <a:rPr lang="en-US" altLang="en-US" sz="1200" b="1" dirty="0">
                <a:latin typeface="Courier New" panose="02070309020205020404" pitchFamily="49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886730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0817018-CDF1-CD7D-94D5-3785C43C3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Better Way to Read a </a:t>
            </a:r>
            <a:r>
              <a:rPr lang="en-US" altLang="en-US" dirty="0" err="1"/>
              <a:t>MuDst</a:t>
            </a:r>
            <a:r>
              <a:rPr lang="en-US" altLang="en-US" dirty="0"/>
              <a:t> or a </a:t>
            </a:r>
            <a:r>
              <a:rPr lang="en-US" altLang="en-US" dirty="0" err="1"/>
              <a:t>PicoDst</a:t>
            </a:r>
            <a:endParaRPr lang="en-US" altLang="en-US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E2D6901-3894-3499-9431-1A8608F62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24775" cy="26558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SzPct val="120000"/>
            </a:pPr>
            <a:r>
              <a:rPr lang="en-US" altLang="en-US" b="0" dirty="0"/>
              <a:t>Let </a:t>
            </a:r>
            <a:r>
              <a:rPr lang="en-US" altLang="en-US" b="0" dirty="0" err="1"/>
              <a:t>StMuDstMaker</a:t>
            </a:r>
            <a:r>
              <a:rPr lang="en-US" altLang="en-US" b="0" dirty="0"/>
              <a:t> or </a:t>
            </a:r>
            <a:r>
              <a:rPr lang="en-US" altLang="en-US" b="0" dirty="0" err="1"/>
              <a:t>StPicoDstMaker</a:t>
            </a:r>
            <a:r>
              <a:rPr lang="en-US" altLang="en-US" b="0" dirty="0"/>
              <a:t> do the work for you</a:t>
            </a:r>
          </a:p>
          <a:p>
            <a:pPr lvl="1"/>
            <a:r>
              <a:rPr lang="en-US" altLang="en-US" b="0" dirty="0">
                <a:solidFill>
                  <a:schemeClr val="hlink"/>
                </a:solidFill>
                <a:sym typeface="Symbol" panose="05050102010706020507" pitchFamily="18" charset="2"/>
              </a:rPr>
              <a:t>The Makers handle all the IO</a:t>
            </a:r>
          </a:p>
          <a:p>
            <a:pPr lvl="1"/>
            <a:r>
              <a:rPr lang="en-US" altLang="en-US" b="0" dirty="0">
                <a:solidFill>
                  <a:schemeClr val="hlink"/>
                </a:solidFill>
                <a:sym typeface="Symbol" panose="05050102010706020507" pitchFamily="18" charset="2"/>
              </a:rPr>
              <a:t>All event and track information is accessed with simple class methods</a:t>
            </a:r>
          </a:p>
          <a:p>
            <a:pPr lvl="1"/>
            <a:r>
              <a:rPr lang="en-US" altLang="en-US" b="0" dirty="0">
                <a:solidFill>
                  <a:schemeClr val="hlink"/>
                </a:solidFill>
                <a:sym typeface="Symbol" panose="05050102010706020507" pitchFamily="18" charset="2"/>
              </a:rPr>
              <a:t>Read only the data you want without wasting time …</a:t>
            </a:r>
          </a:p>
          <a:p>
            <a:pPr lvl="2"/>
            <a:r>
              <a:rPr lang="en-US" altLang="en-US" b="0" dirty="0">
                <a:sym typeface="Symbol" panose="05050102010706020507" pitchFamily="18" charset="2"/>
              </a:rPr>
              <a:t>Example: you can read the primary tracks and skip over the global tracks without paying an IO penalty</a:t>
            </a:r>
          </a:p>
          <a:p>
            <a:pPr lvl="1"/>
            <a:r>
              <a:rPr lang="en-US" altLang="en-US" b="0" dirty="0">
                <a:solidFill>
                  <a:schemeClr val="hlink"/>
                </a:solidFill>
                <a:sym typeface="Symbol" panose="05050102010706020507" pitchFamily="18" charset="2"/>
              </a:rPr>
              <a:t>Essential for physics analysis with multiple primary vertices (  2005 )</a:t>
            </a:r>
          </a:p>
          <a:p>
            <a:pPr lvl="1"/>
            <a:endParaRPr lang="en-US" altLang="en-US" dirty="0">
              <a:solidFill>
                <a:schemeClr val="hlink"/>
              </a:solidFill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D7C1F706-66D7-A293-2F7C-9DC4F239A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14800"/>
            <a:ext cx="6705600" cy="1570038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StMuDstMaker *muDstMaker = new StMuDstMaker(	int mode,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int nameMode,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const char *dirName="./",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const char *fileName="",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const char *filter=".",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int maxfiles=10,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								const char *name="MuDst" )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2BE6CC86-39DA-C6C0-ACC5-A2B35FCF4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6515100"/>
            <a:ext cx="1981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800" b="1"/>
              <a:t>Dan Magestro &amp; JT</a:t>
            </a:r>
          </a:p>
        </p:txBody>
      </p:sp>
    </p:spTree>
    <p:extLst>
      <p:ext uri="{BB962C8B-B14F-4D97-AF65-F5344CB8AC3E}">
        <p14:creationId xmlns:p14="http://schemas.microsoft.com/office/powerpoint/2010/main" val="393362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39F52BB-9FA3-4674-3B98-645A04485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Commonly used branches, methods</a:t>
            </a:r>
            <a:endParaRPr lang="en-US" altLang="en-US">
              <a:sym typeface="Symbol" panose="05050102010706020507" pitchFamily="18" charset="2"/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AA54D269-FEB1-E00C-6E22-BFD1D927D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46138"/>
            <a:ext cx="299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 b="1" u="sng">
                <a:solidFill>
                  <a:srgbClr val="0000FF"/>
                </a:solidFill>
              </a:rPr>
              <a:t>GlobalTracks, PrimaryTracks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4A66961-E328-AB49-714C-85B789E41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981075"/>
            <a:ext cx="4953000" cy="3489325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91440" bIns="9144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StMuTrack *muTrack = (StMuTrack*) GetTracks.Next();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muTrack-&gt;eta()   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pseudorapidity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muTrack-&gt;phi()   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az.angle (radians)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muTrack-&gt;pt()    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transverse mom.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muTrack-&gt;charge()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+1 or -1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muTrack-&gt;nHits() 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TPC hits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muTrack-&gt;nHitsFit()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TPC hits used in fit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[...]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muTrack-&gt;dcaGlobal()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StThreeVectorF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muTrack-&gt;momentum()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StThreeVectorF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muTrack-&gt;helix()     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StPhysicalHelixD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[...]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muTrack-&gt;pidProbPion()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0. &lt;= pidProb &lt;= 1.0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muTrack-&gt;nSigmaKaon()   </a:t>
            </a:r>
            <a:r>
              <a:rPr lang="en-US" altLang="en-US" sz="1200" b="1">
                <a:solidFill>
                  <a:srgbClr val="0000FF"/>
                </a:solidFill>
                <a:latin typeface="Courier New" panose="02070309020205020404" pitchFamily="49" charset="0"/>
              </a:rPr>
              <a:t>// nSigma (bethe-bloch)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[...]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591D25E4-7E35-85E6-8F28-1AE329F5E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605338"/>
            <a:ext cx="4953000" cy="1979612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91440" bIns="9144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StMuEvent *muEvent = mMuDstMaker-&gt;muDst()-&gt;event();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muEvent-&gt;refMult()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muEvent-&gt;primaryVertexPosition().z()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muEvent-&gt;magneticField()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muEvent-&gt;ctbMultiplicity()</a:t>
            </a:r>
          </a:p>
          <a:p>
            <a:pPr eaLnBrk="1" hangingPunct="1">
              <a:lnSpc>
                <a:spcPct val="110000"/>
              </a:lnSpc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muEvent-&gt;triggerIdCollection()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200" b="1">
                <a:latin typeface="Courier New" panose="02070309020205020404" pitchFamily="49" charset="0"/>
              </a:rPr>
              <a:t>muEvent-&gt;fpdCollection()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E423D203-A64B-56B3-8AE9-AA59A694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592638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 b="1" u="sng">
                <a:solidFill>
                  <a:srgbClr val="CC0000"/>
                </a:solidFill>
              </a:rPr>
              <a:t>MuEvent</a:t>
            </a: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058DFD76-F1EA-6C68-DAB2-F9CEB0F71467}"/>
              </a:ext>
            </a:extLst>
          </p:cNvPr>
          <p:cNvSpPr>
            <a:spLocks/>
          </p:cNvSpPr>
          <p:nvPr/>
        </p:nvSpPr>
        <p:spPr bwMode="auto">
          <a:xfrm>
            <a:off x="3181350" y="1422400"/>
            <a:ext cx="228600" cy="1327150"/>
          </a:xfrm>
          <a:prstGeom prst="leftBrace">
            <a:avLst>
              <a:gd name="adj1" fmla="val 77784"/>
              <a:gd name="adj2" fmla="val 51389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41FF17B0-95B1-E33F-9971-3AB76804A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75" y="1946275"/>
            <a:ext cx="1457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track quantities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3C689128-DDC4-4209-97C3-1A1FBBDA3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975" y="3127375"/>
            <a:ext cx="180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vectors and helices</a:t>
            </a:r>
          </a:p>
        </p:txBody>
      </p:sp>
      <p:sp>
        <p:nvSpPr>
          <p:cNvPr id="10250" name="AutoShape 10">
            <a:extLst>
              <a:ext uri="{FF2B5EF4-FFF2-40B4-BE49-F238E27FC236}">
                <a16:creationId xmlns:a16="http://schemas.microsoft.com/office/drawing/2014/main" id="{D55AD53D-206E-E609-373B-E6C5ADAA5F8F}"/>
              </a:ext>
            </a:extLst>
          </p:cNvPr>
          <p:cNvSpPr>
            <a:spLocks/>
          </p:cNvSpPr>
          <p:nvPr/>
        </p:nvSpPr>
        <p:spPr bwMode="auto">
          <a:xfrm>
            <a:off x="3181350" y="2901950"/>
            <a:ext cx="228600" cy="762000"/>
          </a:xfrm>
          <a:prstGeom prst="leftBrace">
            <a:avLst>
              <a:gd name="adj1" fmla="val 27778"/>
              <a:gd name="adj2" fmla="val 51389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6569F672-6250-0F98-1236-08D14CC7B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3968750"/>
            <a:ext cx="212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calculated pid quantities</a:t>
            </a:r>
          </a:p>
        </p:txBody>
      </p:sp>
      <p:sp>
        <p:nvSpPr>
          <p:cNvPr id="10252" name="AutoShape 12">
            <a:extLst>
              <a:ext uri="{FF2B5EF4-FFF2-40B4-BE49-F238E27FC236}">
                <a16:creationId xmlns:a16="http://schemas.microsoft.com/office/drawing/2014/main" id="{098AAC94-6AE2-CA54-8C2B-D3405392A894}"/>
              </a:ext>
            </a:extLst>
          </p:cNvPr>
          <p:cNvSpPr>
            <a:spLocks/>
          </p:cNvSpPr>
          <p:nvPr/>
        </p:nvSpPr>
        <p:spPr bwMode="auto">
          <a:xfrm>
            <a:off x="3181350" y="3816350"/>
            <a:ext cx="228600" cy="609600"/>
          </a:xfrm>
          <a:prstGeom prst="leftBrace">
            <a:avLst>
              <a:gd name="adj1" fmla="val 22222"/>
              <a:gd name="adj2" fmla="val 51389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4B9D3DA6-1B4D-5DC3-A9B2-0C8C8084B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5349875"/>
            <a:ext cx="21526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event-wise quantities</a:t>
            </a:r>
          </a:p>
        </p:txBody>
      </p:sp>
      <p:sp>
        <p:nvSpPr>
          <p:cNvPr id="10254" name="AutoShape 14">
            <a:extLst>
              <a:ext uri="{FF2B5EF4-FFF2-40B4-BE49-F238E27FC236}">
                <a16:creationId xmlns:a16="http://schemas.microsoft.com/office/drawing/2014/main" id="{C46ADA75-9E38-A7FB-973A-65151C695128}"/>
              </a:ext>
            </a:extLst>
          </p:cNvPr>
          <p:cNvSpPr>
            <a:spLocks/>
          </p:cNvSpPr>
          <p:nvPr/>
        </p:nvSpPr>
        <p:spPr bwMode="auto">
          <a:xfrm>
            <a:off x="3181350" y="5110163"/>
            <a:ext cx="228600" cy="762000"/>
          </a:xfrm>
          <a:prstGeom prst="leftBrace">
            <a:avLst>
              <a:gd name="adj1" fmla="val 27778"/>
              <a:gd name="adj2" fmla="val 51389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5" name="Text Box 15">
            <a:extLst>
              <a:ext uri="{FF2B5EF4-FFF2-40B4-BE49-F238E27FC236}">
                <a16:creationId xmlns:a16="http://schemas.microsoft.com/office/drawing/2014/main" id="{CFC01E8B-3D44-2BBB-FF1D-5E0C81144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54725"/>
            <a:ext cx="2352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detector- and trigger-wise collections </a:t>
            </a:r>
          </a:p>
        </p:txBody>
      </p:sp>
      <p:sp>
        <p:nvSpPr>
          <p:cNvPr id="10256" name="AutoShape 16">
            <a:extLst>
              <a:ext uri="{FF2B5EF4-FFF2-40B4-BE49-F238E27FC236}">
                <a16:creationId xmlns:a16="http://schemas.microsoft.com/office/drawing/2014/main" id="{6245A2EB-E5C8-AA7C-1505-206C5CFD6B64}"/>
              </a:ext>
            </a:extLst>
          </p:cNvPr>
          <p:cNvSpPr>
            <a:spLocks/>
          </p:cNvSpPr>
          <p:nvPr/>
        </p:nvSpPr>
        <p:spPr bwMode="auto">
          <a:xfrm>
            <a:off x="3181350" y="6111875"/>
            <a:ext cx="228600" cy="381000"/>
          </a:xfrm>
          <a:prstGeom prst="leftBrace">
            <a:avLst>
              <a:gd name="adj1" fmla="val 13889"/>
              <a:gd name="adj2" fmla="val 51389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7" name="Text Box 18">
            <a:extLst>
              <a:ext uri="{FF2B5EF4-FFF2-40B4-BE49-F238E27FC236}">
                <a16:creationId xmlns:a16="http://schemas.microsoft.com/office/drawing/2014/main" id="{612D02E6-72A3-478F-BCE2-6EAF424E6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6515100"/>
            <a:ext cx="1933575" cy="21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800" b="1" dirty="0"/>
              <a:t>Dan </a:t>
            </a:r>
            <a:r>
              <a:rPr lang="en-US" altLang="en-US" sz="800" b="1" dirty="0" err="1"/>
              <a:t>Magestro</a:t>
            </a:r>
            <a:r>
              <a:rPr lang="en-US" altLang="en-US" sz="800" b="1" dirty="0"/>
              <a:t> &amp; JT</a:t>
            </a:r>
          </a:p>
        </p:txBody>
      </p:sp>
    </p:spTree>
    <p:extLst>
      <p:ext uri="{BB962C8B-B14F-4D97-AF65-F5344CB8AC3E}">
        <p14:creationId xmlns:p14="http://schemas.microsoft.com/office/powerpoint/2010/main" val="3097600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C931541-FDA4-25A5-4081-0083FB133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Instantiating StMuDstMaker</a:t>
            </a:r>
            <a:endParaRPr lang="en-US" altLang="en-US">
              <a:sym typeface="Symbol" panose="05050102010706020507" pitchFamily="18" charset="2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515F6E39-7DAF-57E5-F2FB-536B2DDFA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62200"/>
            <a:ext cx="6705600" cy="1570038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StMuDstMaker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= new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(	int mode,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int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nameMode</a:t>
            </a:r>
            <a:r>
              <a:rPr lang="en-US" altLang="en-US" sz="1200" b="1" dirty="0">
                <a:latin typeface="Courier New" panose="02070309020205020404" pitchFamily="49" charset="0"/>
              </a:rPr>
              <a:t>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dirName</a:t>
            </a:r>
            <a:r>
              <a:rPr lang="en-US" altLang="en-US" sz="1200" b="1" dirty="0">
                <a:latin typeface="Courier New" panose="02070309020205020404" pitchFamily="49" charset="0"/>
              </a:rPr>
              <a:t>="./",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fileName</a:t>
            </a:r>
            <a:r>
              <a:rPr lang="en-US" altLang="en-US" sz="1200" b="1" dirty="0">
                <a:latin typeface="Courier New" panose="02070309020205020404" pitchFamily="49" charset="0"/>
              </a:rPr>
              <a:t>="",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*filter=".",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int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maxfiles</a:t>
            </a:r>
            <a:r>
              <a:rPr lang="en-US" altLang="en-US" sz="1200" b="1" dirty="0">
                <a:latin typeface="Courier New" panose="02070309020205020404" pitchFamily="49" charset="0"/>
              </a:rPr>
              <a:t>=10,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200" b="1" dirty="0">
                <a:latin typeface="Courier New" panose="02070309020205020404" pitchFamily="49" charset="0"/>
              </a:rPr>
              <a:t>								const char *name="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MuDst</a:t>
            </a:r>
            <a:r>
              <a:rPr lang="en-US" altLang="en-US" sz="1200" b="1" dirty="0">
                <a:latin typeface="Courier New" panose="02070309020205020404" pitchFamily="49" charset="0"/>
              </a:rPr>
              <a:t>" )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DA1E4D6B-E494-5820-060B-17E97B7E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5965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/>
              <a:t>StMuDstMaker can take file lists in many formats 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B04AEB6D-FB9B-FB51-F6F5-033AA3EF1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295400"/>
            <a:ext cx="71628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ym typeface="Symbol" panose="05050102010706020507" pitchFamily="18" charset="2"/>
              </a:rPr>
              <a:t>Contents of a directory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ym typeface="Symbol" panose="05050102010706020507" pitchFamily="18" charset="2"/>
              </a:rPr>
              <a:t>Lists of files</a:t>
            </a:r>
          </a:p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ym typeface="Symbol" panose="05050102010706020507" pitchFamily="18" charset="2"/>
              </a:rPr>
              <a:t>Filename filtering possible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A1E9B664-5887-DACC-6691-47F4C0B64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029200"/>
            <a:ext cx="6705600" cy="474663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09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095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200" b="1" dirty="0" err="1">
                <a:latin typeface="Courier New" panose="02070309020205020404" pitchFamily="49" charset="0"/>
              </a:rPr>
              <a:t>StMuDstMaker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*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 = new </a:t>
            </a:r>
            <a:r>
              <a:rPr lang="en-US" altLang="en-US" sz="1200" b="1" dirty="0" err="1">
                <a:latin typeface="Courier New" panose="02070309020205020404" pitchFamily="49" charset="0"/>
              </a:rPr>
              <a:t>StMuDstMaker</a:t>
            </a:r>
            <a:r>
              <a:rPr lang="en-US" altLang="en-US" sz="1200" b="1" dirty="0">
                <a:latin typeface="Courier New" panose="02070309020205020404" pitchFamily="49" charset="0"/>
              </a:rPr>
              <a:t>(</a:t>
            </a:r>
            <a:r>
              <a:rPr lang="en-US" altLang="en-US" sz="1200" b="1" dirty="0">
                <a:solidFill>
                  <a:srgbClr val="0000FF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 dirty="0">
                <a:latin typeface="Courier New" panose="02070309020205020404" pitchFamily="49" charset="0"/>
              </a:rPr>
              <a:t>,</a:t>
            </a:r>
            <a:r>
              <a:rPr lang="en-US" altLang="en-US" sz="1200" b="1" dirty="0">
                <a:solidFill>
                  <a:srgbClr val="0000FF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 dirty="0">
                <a:latin typeface="Courier New" panose="02070309020205020404" pitchFamily="49" charset="0"/>
              </a:rPr>
              <a:t>,</a:t>
            </a:r>
            <a:r>
              <a:rPr lang="en-US" altLang="en-US" sz="1200" b="1" dirty="0">
                <a:solidFill>
                  <a:srgbClr val="CC0000"/>
                </a:solidFill>
                <a:latin typeface="Courier New" panose="02070309020205020404" pitchFamily="49" charset="0"/>
              </a:rPr>
              <a:t>""</a:t>
            </a:r>
            <a:r>
              <a:rPr lang="en-US" altLang="en-US" sz="1200" b="1" dirty="0">
                <a:latin typeface="Courier New" panose="02070309020205020404" pitchFamily="49" charset="0"/>
              </a:rPr>
              <a:t>,inFile,</a:t>
            </a:r>
            <a:r>
              <a:rPr lang="en-US" altLang="en-US" sz="1200" b="1" dirty="0">
                <a:solidFill>
                  <a:srgbClr val="CC0000"/>
                </a:solidFill>
                <a:latin typeface="Courier New" panose="02070309020205020404" pitchFamily="49" charset="0"/>
              </a:rPr>
              <a:t>""</a:t>
            </a:r>
            <a:r>
              <a:rPr lang="en-US" altLang="en-US" sz="1200" b="1" dirty="0">
                <a:latin typeface="Courier New" panose="02070309020205020404" pitchFamily="49" charset="0"/>
              </a:rPr>
              <a:t>,</a:t>
            </a:r>
            <a:r>
              <a:rPr lang="en-US" altLang="en-US" sz="1200" b="1" dirty="0">
                <a:solidFill>
                  <a:srgbClr val="0000FF"/>
                </a:solidFill>
                <a:latin typeface="Courier New" panose="02070309020205020404" pitchFamily="49" charset="0"/>
              </a:rPr>
              <a:t>100</a:t>
            </a:r>
            <a:r>
              <a:rPr lang="en-US" altLang="en-US" sz="1200" b="1" dirty="0">
                <a:latin typeface="Courier New" panose="02070309020205020404" pitchFamily="49" charset="0"/>
              </a:rPr>
              <a:t>) 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9DE7A2BE-6B67-3E92-7D64-68B36DCC0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753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/>
              <a:t>Using the STAR scheduler is the best way to create the filelists:</a:t>
            </a:r>
          </a:p>
        </p:txBody>
      </p:sp>
      <p:cxnSp>
        <p:nvCxnSpPr>
          <p:cNvPr id="11272" name="AutoShape 8">
            <a:extLst>
              <a:ext uri="{FF2B5EF4-FFF2-40B4-BE49-F238E27FC236}">
                <a16:creationId xmlns:a16="http://schemas.microsoft.com/office/drawing/2014/main" id="{92A444BD-FD79-4CE2-F3CD-44719B1EA8A5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705350" y="5389563"/>
            <a:ext cx="857250" cy="439737"/>
          </a:xfrm>
          <a:prstGeom prst="bentConnector3">
            <a:avLst>
              <a:gd name="adj1" fmla="val -5"/>
            </a:avLst>
          </a:prstGeom>
          <a:noFill/>
          <a:ln w="19050">
            <a:solidFill>
              <a:srgbClr val="CC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3" name="AutoShape 9">
            <a:extLst>
              <a:ext uri="{FF2B5EF4-FFF2-40B4-BE49-F238E27FC236}">
                <a16:creationId xmlns:a16="http://schemas.microsoft.com/office/drawing/2014/main" id="{5A882158-9F41-A715-74D9-E2758D0AA66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705350" y="5391150"/>
            <a:ext cx="1047750" cy="733425"/>
          </a:xfrm>
          <a:prstGeom prst="bentConnector3">
            <a:avLst>
              <a:gd name="adj1" fmla="val -5"/>
            </a:avLst>
          </a:prstGeom>
          <a:noFill/>
          <a:ln w="19050">
            <a:solidFill>
              <a:srgbClr val="CC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4" name="Text Box 10">
            <a:extLst>
              <a:ext uri="{FF2B5EF4-FFF2-40B4-BE49-F238E27FC236}">
                <a16:creationId xmlns:a16="http://schemas.microsoft.com/office/drawing/2014/main" id="{97B5710E-FA05-DF01-5B00-0275DFA40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150" y="5667375"/>
            <a:ext cx="158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0 = read (1=write)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175D1F6C-41DC-2386-26F2-BFA51098C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263" y="5962650"/>
            <a:ext cx="27130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0 = read from inFile (1=ioMaker)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E6E6269C-B7CC-11D5-C611-E0A64A955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248400"/>
            <a:ext cx="3513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Name of .root file or filelist (pass to macro)</a:t>
            </a:r>
          </a:p>
        </p:txBody>
      </p:sp>
      <p:sp>
        <p:nvSpPr>
          <p:cNvPr id="11277" name="Line 13">
            <a:extLst>
              <a:ext uri="{FF2B5EF4-FFF2-40B4-BE49-F238E27FC236}">
                <a16:creationId xmlns:a16="http://schemas.microsoft.com/office/drawing/2014/main" id="{DFF21FEA-7BAC-11BE-18DC-48C3AF08B0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7950" y="5400675"/>
            <a:ext cx="0" cy="84772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>
            <a:extLst>
              <a:ext uri="{FF2B5EF4-FFF2-40B4-BE49-F238E27FC236}">
                <a16:creationId xmlns:a16="http://schemas.microsoft.com/office/drawing/2014/main" id="{400A52D8-C26E-165E-6964-DCDB18A5C5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5400675"/>
            <a:ext cx="0" cy="46672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192B1DA1-4603-A219-9E0B-838231110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5876925"/>
            <a:ext cx="2105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400">
                <a:solidFill>
                  <a:srgbClr val="CC0000"/>
                </a:solidFill>
              </a:rPr>
              <a:t>Max # .root files to chain</a:t>
            </a:r>
          </a:p>
        </p:txBody>
      </p:sp>
      <p:sp>
        <p:nvSpPr>
          <p:cNvPr id="11280" name="Text Box 16">
            <a:extLst>
              <a:ext uri="{FF2B5EF4-FFF2-40B4-BE49-F238E27FC236}">
                <a16:creationId xmlns:a16="http://schemas.microsoft.com/office/drawing/2014/main" id="{7ED904AD-E143-B6A0-6EC6-C3F1974B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540250"/>
            <a:ext cx="7162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25000"/>
              </a:spcAft>
              <a:buFontTx/>
              <a:buChar char="•"/>
            </a:pPr>
            <a:r>
              <a:rPr lang="en-US" altLang="en-US" sz="1600">
                <a:sym typeface="Symbol" panose="05050102010706020507" pitchFamily="18" charset="2"/>
              </a:rPr>
              <a:t>Instantiate after creating an StChain: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F8337891-7757-2545-62BE-4618D881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6515100"/>
            <a:ext cx="1981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800" b="1"/>
              <a:t>Dan Magestro &amp; JT</a:t>
            </a:r>
          </a:p>
        </p:txBody>
      </p:sp>
    </p:spTree>
    <p:extLst>
      <p:ext uri="{BB962C8B-B14F-4D97-AF65-F5344CB8AC3E}">
        <p14:creationId xmlns:p14="http://schemas.microsoft.com/office/powerpoint/2010/main" val="1374514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3070A6-84E8-09BB-23E6-B52C95756CFD}"/>
              </a:ext>
            </a:extLst>
          </p:cNvPr>
          <p:cNvSpPr txBox="1"/>
          <p:nvPr/>
        </p:nvSpPr>
        <p:spPr>
          <a:xfrm>
            <a:off x="285750" y="6339357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03AA15A-F8A5-FD8A-2B8F-3105A8978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StMuDstMaker in a Macro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0928B7C-6180-ADD0-4C91-5D484CE40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62025"/>
            <a:ext cx="7924800" cy="5514975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void MacroExample( Int_t nFiles, Char_t InputFileList[256] 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latin typeface="Courier New" panose="02070309020205020404" pitchFamily="49" charset="0"/>
              </a:rPr>
              <a:t>gROOT -&gt; Macro("loadMuDst.C")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  // Create Histograms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latin typeface="Courier New" panose="02070309020205020404" pitchFamily="49" charset="0"/>
              </a:rPr>
              <a:t>TCanvas*   nCanvas[2]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TH1F*    histogram[2] ;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8000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  // Run the muDstMaker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latin typeface="Courier New" panose="02070309020205020404" pitchFamily="49" charset="0"/>
              </a:rPr>
              <a:t>StMuDstMaker* maker = new StMuDstMaker(0,0,"",InputFileList,"MuDst",nFiles)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while ( !maker-&gt;Make() )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Do 'event' analysis based on event pointers</a:t>
            </a: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StMuEvent* muEvent     = maker -&gt; muDst()-&gt; event() ;</a:t>
            </a: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    </a:t>
            </a:r>
            <a:r>
              <a:rPr lang="en-US" altLang="en-US" sz="1200">
                <a:latin typeface="Courier New" panose="02070309020205020404" pitchFamily="49" charset="0"/>
              </a:rPr>
              <a:t>histogram[0] -&gt; Fill( muEvent -&gt; primaryVertexPosition().z() ) ;</a:t>
            </a: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Get 'track' data, make cuts on tracks, do physics analysis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    </a:t>
            </a:r>
            <a:r>
              <a:rPr lang="en-US" altLang="en-US" sz="1200">
                <a:latin typeface="Courier New" panose="02070309020205020404" pitchFamily="49" charset="0"/>
              </a:rPr>
              <a:t>TObjArray* tracks = maker -&gt; muDst()-&gt; primaryTracks() ;    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TObjArrayIter GetTracks(tracks) ;                        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StMuTrack* track ;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while ( ( track = (StMuTrack*)GetTracks.Next() ) )</a:t>
            </a: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Main loop for Iterating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	     </a:t>
            </a: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	       histogram[1] -&gt; Fill( track-&gt;pt() 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	     }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}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Finish using the muDSTmaker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CC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>
                <a:latin typeface="Courier New" panose="02070309020205020404" pitchFamily="49" charset="0"/>
              </a:rPr>
              <a:t>histogram[0] -&gt; Draw()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histogram[1] -&gt; Draw()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2292" name="AutoShape 4">
            <a:extLst>
              <a:ext uri="{FF2B5EF4-FFF2-40B4-BE49-F238E27FC236}">
                <a16:creationId xmlns:a16="http://schemas.microsoft.com/office/drawing/2014/main" id="{6C621DE6-452C-40CB-4572-F6FA49097177}"/>
              </a:ext>
            </a:extLst>
          </p:cNvPr>
          <p:cNvSpPr>
            <a:spLocks/>
          </p:cNvSpPr>
          <p:nvPr/>
        </p:nvSpPr>
        <p:spPr bwMode="auto">
          <a:xfrm>
            <a:off x="3733800" y="1828800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3" name="AutoShape 5">
            <a:extLst>
              <a:ext uri="{FF2B5EF4-FFF2-40B4-BE49-F238E27FC236}">
                <a16:creationId xmlns:a16="http://schemas.microsoft.com/office/drawing/2014/main" id="{576D3684-D143-7A3A-C8A3-ED672394AB34}"/>
              </a:ext>
            </a:extLst>
          </p:cNvPr>
          <p:cNvSpPr>
            <a:spLocks/>
          </p:cNvSpPr>
          <p:nvPr/>
        </p:nvSpPr>
        <p:spPr bwMode="auto">
          <a:xfrm>
            <a:off x="4191000" y="5715000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D1F009C0-7610-53B8-8B51-A7B6F851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5" y="1828800"/>
            <a:ext cx="2286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This could be in the Init() function of a maker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1B227336-E555-2BC8-D687-1C7B29865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7225" y="5715000"/>
            <a:ext cx="2619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This could be in the Finish() function of a maker</a:t>
            </a:r>
          </a:p>
        </p:txBody>
      </p:sp>
      <p:sp>
        <p:nvSpPr>
          <p:cNvPr id="12296" name="Text Box 10">
            <a:extLst>
              <a:ext uri="{FF2B5EF4-FFF2-40B4-BE49-F238E27FC236}">
                <a16:creationId xmlns:a16="http://schemas.microsoft.com/office/drawing/2014/main" id="{7DBAF245-1B8C-3EB8-4D75-32A9F9998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876800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Analyze ‘track’ data</a:t>
            </a:r>
          </a:p>
        </p:txBody>
      </p:sp>
      <p:sp>
        <p:nvSpPr>
          <p:cNvPr id="12297" name="Text Box 12">
            <a:extLst>
              <a:ext uri="{FF2B5EF4-FFF2-40B4-BE49-F238E27FC236}">
                <a16:creationId xmlns:a16="http://schemas.microsoft.com/office/drawing/2014/main" id="{AC790075-FC0E-A68C-3BB9-987B0B052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200400"/>
            <a:ext cx="9525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>
                <a:solidFill>
                  <a:srgbClr val="0000CC"/>
                </a:solidFill>
              </a:rPr>
              <a:t>Analyze ‘event’ data</a:t>
            </a:r>
          </a:p>
        </p:txBody>
      </p:sp>
      <p:sp>
        <p:nvSpPr>
          <p:cNvPr id="12298" name="AutoShape 14">
            <a:extLst>
              <a:ext uri="{FF2B5EF4-FFF2-40B4-BE49-F238E27FC236}">
                <a16:creationId xmlns:a16="http://schemas.microsoft.com/office/drawing/2014/main" id="{8C1F0114-90ED-464F-285F-FBB5F56DDEA1}"/>
              </a:ext>
            </a:extLst>
          </p:cNvPr>
          <p:cNvSpPr>
            <a:spLocks/>
          </p:cNvSpPr>
          <p:nvPr/>
        </p:nvSpPr>
        <p:spPr bwMode="auto">
          <a:xfrm>
            <a:off x="7267575" y="3324225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99" name="AutoShape 15">
            <a:extLst>
              <a:ext uri="{FF2B5EF4-FFF2-40B4-BE49-F238E27FC236}">
                <a16:creationId xmlns:a16="http://schemas.microsoft.com/office/drawing/2014/main" id="{0A8FCF2A-D02E-EADB-9782-B61EEB7E478E}"/>
              </a:ext>
            </a:extLst>
          </p:cNvPr>
          <p:cNvSpPr>
            <a:spLocks/>
          </p:cNvSpPr>
          <p:nvPr/>
        </p:nvSpPr>
        <p:spPr bwMode="auto">
          <a:xfrm>
            <a:off x="5334000" y="4800600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300" name="Text Box 9">
            <a:extLst>
              <a:ext uri="{FF2B5EF4-FFF2-40B4-BE49-F238E27FC236}">
                <a16:creationId xmlns:a16="http://schemas.microsoft.com/office/drawing/2014/main" id="{FD5B990D-93ED-DD31-07A9-C16383A26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53" y="6362700"/>
            <a:ext cx="7000875" cy="430213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 root4star &gt; 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MacroExample.C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“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filename.MuDst.root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1107003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13ADE9A-8B76-9136-28B6-FD1A13D50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867650" cy="534988"/>
          </a:xfrm>
        </p:spPr>
        <p:txBody>
          <a:bodyPr/>
          <a:lstStyle/>
          <a:p>
            <a:r>
              <a:rPr lang="en-US" altLang="en-US"/>
              <a:t>Using StMuDstMaker in a Chain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638EF05-0C13-DC77-60C2-2AAD41938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75" y="1371600"/>
            <a:ext cx="8153400" cy="4038600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void SimpleAnalysis(Int_t nEvents, Int_t nFiles, TString InputFileList,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			                TString OutputDir, TString JobIdName 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Load libraries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gROOT   -&gt; Macro("loadMuDst.C")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gSystem -&gt; Load("SimpleAnalysis.so") ;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List of member links in the chain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StChain*           chain  =  new StChain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StMuDstMaker* muDstMaker  =  new StMuDstMaker(0,0,"",InputFileList,"MuDst",nFiles)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SimpleAnalysisMaker* AnalysisCode  =  new SimpleAnalysisMaker(muDstMaker) ;</a:t>
            </a:r>
            <a:endParaRPr lang="en-US" altLang="en-US" sz="120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>
                <a:latin typeface="Courier New" panose="02070309020205020404" pitchFamily="49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Loop over the links in the chain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chain -&gt; Init()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chain -&gt; EventLoop(1,nEvents)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chain -&gt; Finish()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Cleanup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delete chain 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</p:txBody>
      </p:sp>
      <p:grpSp>
        <p:nvGrpSpPr>
          <p:cNvPr id="13316" name="Group 8">
            <a:extLst>
              <a:ext uri="{FF2B5EF4-FFF2-40B4-BE49-F238E27FC236}">
                <a16:creationId xmlns:a16="http://schemas.microsoft.com/office/drawing/2014/main" id="{7320F339-05E4-2788-1927-985733199B87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2209800"/>
            <a:ext cx="3962400" cy="2416175"/>
            <a:chOff x="2784" y="1446"/>
            <a:chExt cx="2496" cy="1522"/>
          </a:xfrm>
        </p:grpSpPr>
        <p:sp>
          <p:nvSpPr>
            <p:cNvPr id="13318" name="Line 4">
              <a:extLst>
                <a:ext uri="{FF2B5EF4-FFF2-40B4-BE49-F238E27FC236}">
                  <a16:creationId xmlns:a16="http://schemas.microsoft.com/office/drawing/2014/main" id="{32FB019F-C9EC-43BE-658A-D617796D8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256"/>
              <a:ext cx="0" cy="48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9" name="Text Box 5">
              <a:extLst>
                <a:ext uri="{FF2B5EF4-FFF2-40B4-BE49-F238E27FC236}">
                  <a16:creationId xmlns:a16="http://schemas.microsoft.com/office/drawing/2014/main" id="{EB95B73C-ACEE-6D16-5653-304E11768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736"/>
              <a:ext cx="1968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CC"/>
                  </a:solidFill>
                </a:rPr>
                <a:t>Your analysis Maker in the chain</a:t>
              </a:r>
            </a:p>
          </p:txBody>
        </p:sp>
        <p:sp>
          <p:nvSpPr>
            <p:cNvPr id="13320" name="Line 6">
              <a:extLst>
                <a:ext uri="{FF2B5EF4-FFF2-40B4-BE49-F238E27FC236}">
                  <a16:creationId xmlns:a16="http://schemas.microsoft.com/office/drawing/2014/main" id="{CC074198-DF12-EF95-5477-9F8E562F5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596"/>
              <a:ext cx="624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Text Box 7">
              <a:extLst>
                <a:ext uri="{FF2B5EF4-FFF2-40B4-BE49-F238E27FC236}">
                  <a16:creationId xmlns:a16="http://schemas.microsoft.com/office/drawing/2014/main" id="{A8703018-9B44-B8C5-F487-953043F8E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8" y="1446"/>
              <a:ext cx="1762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1400">
                  <a:solidFill>
                    <a:srgbClr val="0000CC"/>
                  </a:solidFill>
                </a:rPr>
                <a:t>Precompile your analysis Maker using ‘cons’</a:t>
              </a:r>
            </a:p>
          </p:txBody>
        </p:sp>
      </p:grpSp>
      <p:sp>
        <p:nvSpPr>
          <p:cNvPr id="13317" name="Text Box 9">
            <a:extLst>
              <a:ext uri="{FF2B5EF4-FFF2-40B4-BE49-F238E27FC236}">
                <a16:creationId xmlns:a16="http://schemas.microsoft.com/office/drawing/2014/main" id="{916AE7D6-40E3-5FBB-0097-CB946397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721219"/>
            <a:ext cx="7162800" cy="600075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with:  sums-submit SimpleAnalysis.xml,  output into *.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file</a:t>
            </a: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Browse with root4star &gt; new 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TBrowser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filename.histograms.root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1191752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>
            <a:extLst>
              <a:ext uri="{FF2B5EF4-FFF2-40B4-BE49-F238E27FC236}">
                <a16:creationId xmlns:a16="http://schemas.microsoft.com/office/drawing/2014/main" id="{A3F0C224-1C46-4CFD-7D13-05CC1EBE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4945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SzPct val="50000"/>
              <a:buFontTx/>
              <a:buBlip>
                <a:blip r:embed="rId3"/>
              </a:buBlip>
            </a:pPr>
            <a:r>
              <a:rPr lang="en-US" altLang="en-US" sz="2000" dirty="0"/>
              <a:t>The strategy for a </a:t>
            </a:r>
            <a:r>
              <a:rPr lang="en-US" altLang="en-US" sz="2000" dirty="0" err="1"/>
              <a:t>SimpleAnalysisMaker</a:t>
            </a:r>
            <a:endParaRPr lang="en-US" altLang="en-US" sz="2000" dirty="0"/>
          </a:p>
        </p:txBody>
      </p:sp>
      <p:sp>
        <p:nvSpPr>
          <p:cNvPr id="14339" name="Text Box 4">
            <a:extLst>
              <a:ext uri="{FF2B5EF4-FFF2-40B4-BE49-F238E27FC236}">
                <a16:creationId xmlns:a16="http://schemas.microsoft.com/office/drawing/2014/main" id="{4B5609EB-C45A-6A8F-A8DA-ADDFA839B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7000"/>
            <a:ext cx="74676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>
                <a:sym typeface="Symbol" panose="05050102010706020507" pitchFamily="18" charset="2"/>
              </a:rPr>
              <a:t>Constructor</a:t>
            </a:r>
            <a:r>
              <a:rPr lang="en-US" altLang="en-US" sz="1600">
                <a:sym typeface="Symbol" panose="05050102010706020507" pitchFamily="18" charset="2"/>
              </a:rPr>
              <a:t>:  	</a:t>
            </a:r>
            <a: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  <a:t>Pass pointer to StMuDstMaker object</a:t>
            </a:r>
            <a:endParaRPr lang="en-US" altLang="en-US" sz="1600" b="1">
              <a:solidFill>
                <a:srgbClr val="0000FF"/>
              </a:solidFill>
              <a:sym typeface="Symbol" panose="05050102010706020507" pitchFamily="18" charset="2"/>
            </a:endParaRP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>
                <a:sym typeface="Symbol" panose="05050102010706020507" pitchFamily="18" charset="2"/>
              </a:rPr>
              <a:t>Init()</a:t>
            </a:r>
            <a:r>
              <a:rPr lang="en-US" altLang="en-US" sz="1600">
                <a:sym typeface="Symbol" panose="05050102010706020507" pitchFamily="18" charset="2"/>
              </a:rPr>
              <a:t>: 		</a:t>
            </a:r>
            <a:r>
              <a:rPr lang="en-US" altLang="en-US" sz="1600">
                <a:solidFill>
                  <a:srgbClr val="CC0000"/>
                </a:solidFill>
                <a:sym typeface="Symbol" panose="05050102010706020507" pitchFamily="18" charset="2"/>
              </a:rPr>
              <a:t>Instantiate &amp; define histograms</a:t>
            </a:r>
            <a:r>
              <a:rPr lang="en-US" altLang="en-US" sz="1600"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600" b="1">
                <a:sym typeface="Symbol" panose="05050102010706020507" pitchFamily="18" charset="2"/>
              </a:rPr>
              <a:t>Make()</a:t>
            </a:r>
            <a:r>
              <a:rPr lang="en-US" altLang="en-US" sz="1600">
                <a:sym typeface="Symbol" panose="05050102010706020507" pitchFamily="18" charset="2"/>
              </a:rPr>
              <a:t>: 		</a:t>
            </a:r>
            <a: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  <a:t>Get pointers to StMuEvent &amp; StMuTrack for current event,</a:t>
            </a:r>
            <a:b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</a:br>
            <a: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  <a:t> 			apply event cuts, loop over tracks, apply track cuts, 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  <a:t>				&amp; fill histograms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>
                <a:sym typeface="Symbol" panose="05050102010706020507" pitchFamily="18" charset="2"/>
              </a:rPr>
              <a:t>Clear()</a:t>
            </a:r>
            <a:r>
              <a:rPr lang="en-US" altLang="en-US" sz="1600">
                <a:sym typeface="Symbol" panose="05050102010706020507" pitchFamily="18" charset="2"/>
              </a:rPr>
              <a:t>: 		</a:t>
            </a:r>
            <a:r>
              <a:rPr lang="en-US" altLang="en-US" sz="1600">
                <a:solidFill>
                  <a:srgbClr val="CC0000"/>
                </a:solidFill>
                <a:sym typeface="Symbol" panose="05050102010706020507" pitchFamily="18" charset="2"/>
              </a:rPr>
              <a:t>Do nothing (some analyses may clear collections, etc.)</a:t>
            </a:r>
          </a:p>
          <a:p>
            <a:pPr eaLnBrk="1" hangingPunct="1">
              <a:lnSpc>
                <a:spcPct val="100000"/>
              </a:lnSpc>
              <a:spcAft>
                <a:spcPct val="40000"/>
              </a:spcAft>
            </a:pPr>
            <a:r>
              <a:rPr lang="en-US" altLang="en-US" sz="1600" b="1">
                <a:sym typeface="Symbol" panose="05050102010706020507" pitchFamily="18" charset="2"/>
              </a:rPr>
              <a:t>Finish()</a:t>
            </a:r>
            <a:r>
              <a:rPr lang="en-US" altLang="en-US" sz="1600">
                <a:sym typeface="Symbol" panose="05050102010706020507" pitchFamily="18" charset="2"/>
              </a:rPr>
              <a:t>: 		</a:t>
            </a:r>
            <a:r>
              <a:rPr lang="en-US" altLang="en-US" sz="1600">
                <a:solidFill>
                  <a:srgbClr val="0000FF"/>
                </a:solidFill>
                <a:sym typeface="Symbol" panose="05050102010706020507" pitchFamily="18" charset="2"/>
              </a:rPr>
              <a:t>Write histograms to file, print information to stdout</a:t>
            </a:r>
          </a:p>
        </p:txBody>
      </p:sp>
      <p:sp>
        <p:nvSpPr>
          <p:cNvPr id="14340" name="AutoShape 5">
            <a:extLst>
              <a:ext uri="{FF2B5EF4-FFF2-40B4-BE49-F238E27FC236}">
                <a16:creationId xmlns:a16="http://schemas.microsoft.com/office/drawing/2014/main" id="{79C0E1E9-8B2E-330C-B1B5-5BFB8AE5649C}"/>
              </a:ext>
            </a:extLst>
          </p:cNvPr>
          <p:cNvSpPr>
            <a:spLocks/>
          </p:cNvSpPr>
          <p:nvPr/>
        </p:nvSpPr>
        <p:spPr bwMode="auto">
          <a:xfrm>
            <a:off x="1447800" y="3429000"/>
            <a:ext cx="228600" cy="1066800"/>
          </a:xfrm>
          <a:prstGeom prst="leftBrace">
            <a:avLst>
              <a:gd name="adj1" fmla="val 38889"/>
              <a:gd name="adj2" fmla="val 51389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C06A93DE-384C-0E4B-C0A8-C8D14266D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3790950"/>
            <a:ext cx="1235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>
                <a:solidFill>
                  <a:srgbClr val="0000FF"/>
                </a:solidFill>
              </a:rPr>
              <a:t>every event</a:t>
            </a:r>
          </a:p>
        </p:txBody>
      </p:sp>
      <p:sp>
        <p:nvSpPr>
          <p:cNvPr id="14342" name="Rectangle 9">
            <a:extLst>
              <a:ext uri="{FF2B5EF4-FFF2-40B4-BE49-F238E27FC236}">
                <a16:creationId xmlns:a16="http://schemas.microsoft.com/office/drawing/2014/main" id="{15E1ADF1-BAC3-2474-FB95-F1EE9B2EB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311150"/>
            <a:ext cx="786765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73" tIns="45587" rIns="91173" bIns="45587" anchor="ctr"/>
          <a:lstStyle>
            <a:lvl1pPr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600" b="1">
                <a:solidFill>
                  <a:srgbClr val="B0AC00"/>
                </a:solidFill>
                <a:latin typeface="Helvetica" panose="020B0604020202020204" pitchFamily="34" charset="0"/>
              </a:rPr>
              <a:t>Example: SimpleAnalysisMaker</a:t>
            </a:r>
          </a:p>
        </p:txBody>
      </p:sp>
      <p:sp>
        <p:nvSpPr>
          <p:cNvPr id="14343" name="Text Box 11">
            <a:extLst>
              <a:ext uri="{FF2B5EF4-FFF2-40B4-BE49-F238E27FC236}">
                <a16:creationId xmlns:a16="http://schemas.microsoft.com/office/drawing/2014/main" id="{50C1DB6F-C7E1-206F-2432-4AB049EFD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6515100"/>
            <a:ext cx="1981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800" b="1"/>
              <a:t>Dan Magestro &amp; JT</a:t>
            </a:r>
          </a:p>
        </p:txBody>
      </p:sp>
    </p:spTree>
    <p:extLst>
      <p:ext uri="{BB962C8B-B14F-4D97-AF65-F5344CB8AC3E}">
        <p14:creationId xmlns:p14="http://schemas.microsoft.com/office/powerpoint/2010/main" val="3424270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88FA26-F538-1760-1DD0-03FA19201DB2}"/>
              </a:ext>
            </a:extLst>
          </p:cNvPr>
          <p:cNvSpPr txBox="1"/>
          <p:nvPr/>
        </p:nvSpPr>
        <p:spPr>
          <a:xfrm>
            <a:off x="285750" y="6339357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FEAB506-8817-EA01-7F3F-1AE43E0F6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SimpleAnalysisMaker.h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12332BC-B5C9-3236-838F-1D0533815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266" y="967929"/>
            <a:ext cx="7086600" cy="5715000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#ifndef SimpleAnalysisMaker_def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#define SimpleAnalysisMaker_def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#include "StMaker.h"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#include "TString.h”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 StMuDstMaker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 TFile     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 TH1F         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#define MaxNumberOfTH1F     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 SimpleAnalysisMaker : public StMaker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private: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StMuDstMaker* mMuDstMaker ;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TH1F*         histogram[MaxNumberOfTH1F] ;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TFile*        histogram_output ;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UInt_t        mEventsProcessed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TString       mHistogramOutputFileName 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public: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SimpleAnalysisMaker(StMuDstMaker* maker) ;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virtual          ~SimpleAnalysisMaker( ) ;     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Int_t 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Init</a:t>
            </a:r>
            <a:r>
              <a:rPr lang="en-US" altLang="en-US" sz="1200">
                <a:latin typeface="Courier New" panose="02070309020205020404" pitchFamily="49" charset="0"/>
              </a:rPr>
              <a:t>    (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Int_t 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Make</a:t>
            </a:r>
            <a:r>
              <a:rPr lang="en-US" altLang="en-US" sz="1200">
                <a:latin typeface="Courier New" panose="02070309020205020404" pitchFamily="49" charset="0"/>
              </a:rPr>
              <a:t>    (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Int_t 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Finish</a:t>
            </a:r>
            <a:r>
              <a:rPr lang="en-US" altLang="en-US" sz="1200">
                <a:latin typeface="Courier New" panose="02070309020205020404" pitchFamily="49" charset="0"/>
              </a:rPr>
              <a:t>  ( ) ;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void SetOutputFileName(TString name) {mHistogramOutputFileName = name;}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ClassDef(SimpleAnalysisMaker,1)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#endif</a:t>
            </a:r>
          </a:p>
        </p:txBody>
      </p:sp>
      <p:sp>
        <p:nvSpPr>
          <p:cNvPr id="15364" name="AutoShape 4">
            <a:extLst>
              <a:ext uri="{FF2B5EF4-FFF2-40B4-BE49-F238E27FC236}">
                <a16:creationId xmlns:a16="http://schemas.microsoft.com/office/drawing/2014/main" id="{6D22F9CC-D1A2-656E-A452-0D64C04F198B}"/>
              </a:ext>
            </a:extLst>
          </p:cNvPr>
          <p:cNvSpPr>
            <a:spLocks/>
          </p:cNvSpPr>
          <p:nvPr/>
        </p:nvSpPr>
        <p:spPr bwMode="auto">
          <a:xfrm>
            <a:off x="5791200" y="3600450"/>
            <a:ext cx="228600" cy="704850"/>
          </a:xfrm>
          <a:prstGeom prst="rightBrace">
            <a:avLst>
              <a:gd name="adj1" fmla="val 25694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50DABA94-1046-7428-0284-58EB84591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0" y="3811588"/>
            <a:ext cx="1905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Unique to this analysis</a:t>
            </a:r>
          </a:p>
        </p:txBody>
      </p:sp>
      <p:sp>
        <p:nvSpPr>
          <p:cNvPr id="15366" name="AutoShape 6">
            <a:extLst>
              <a:ext uri="{FF2B5EF4-FFF2-40B4-BE49-F238E27FC236}">
                <a16:creationId xmlns:a16="http://schemas.microsoft.com/office/drawing/2014/main" id="{70386CF6-A677-67FE-C990-CEB26DD58E7E}"/>
              </a:ext>
            </a:extLst>
          </p:cNvPr>
          <p:cNvSpPr>
            <a:spLocks/>
          </p:cNvSpPr>
          <p:nvPr/>
        </p:nvSpPr>
        <p:spPr bwMode="auto">
          <a:xfrm>
            <a:off x="5791200" y="4772025"/>
            <a:ext cx="228600" cy="838200"/>
          </a:xfrm>
          <a:prstGeom prst="rightBrace">
            <a:avLst>
              <a:gd name="adj1" fmla="val 30556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B2277832-79E6-7A85-A1EF-DA7591C02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057775"/>
            <a:ext cx="1905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Generic to all analyses</a:t>
            </a:r>
          </a:p>
        </p:txBody>
      </p:sp>
    </p:spTree>
    <p:extLst>
      <p:ext uri="{BB962C8B-B14F-4D97-AF65-F5344CB8AC3E}">
        <p14:creationId xmlns:p14="http://schemas.microsoft.com/office/powerpoint/2010/main" val="3151475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1E3D1D4-CF4F-45C7-4B41-A3DF23CEE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SimpleAnalysisMaker.cxx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45FA524-CF90-9C91-7EB5-B69CCC7BD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096398"/>
            <a:ext cx="8382000" cy="5105400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ClassImp(SimpleAnalysisMaker)            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Macro for CINT compatibility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SimpleAnalysisMaker::SimpleAnalysisMaker( StMuDstMaker* maker ) : StMaker()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for ( Int_t i = 0 ; i &lt; NumberOfTH1F ; i++ )  {  histogram[i] = NULL ;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mMuDstMaker      = maker ;            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Pass MuDst pointer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histogram_output = NULL  ;            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Zero the Pointer to output file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mEventsProcessed = 0     ;            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Zero the Number of Events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mHistogramOutputFileName = "" ;       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Histogram Output File Name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Int_t SimpleAnalysisMaker::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Init(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histogram_output = new TFile( mHistogramOutputFileName, "recreate"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const Int_t nbins  =  100  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histogram[0]  = new TH1F( "Vertex", "Vertex Z Position", nbins, -25.0, 25.0 )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histogram[1]  = new TH1F( "Pt", "Transverse Momentum", nbins, 0, 10 )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return kStOK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Int_t SimpleAnalysisMaker::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Finish(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histogram_output -&gt; Write()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cout &lt;&lt; "Total Events Processed in DstMaker " &lt;&lt; mEventsProcessed &lt;&lt; endl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return kStOk 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2A21208A-3C85-1739-D15D-2783F0255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276600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1011071E-8BF0-D087-EC04-72B4BB918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124200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Create histograms</a:t>
            </a:r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CA1E312A-C15C-C36B-1BC1-8F39D14BA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914900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CBAE1413-8E3F-FD98-042B-6E4000A5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762500"/>
            <a:ext cx="2971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Write histograms, close files, etc.</a:t>
            </a:r>
          </a:p>
        </p:txBody>
      </p:sp>
    </p:spTree>
    <p:extLst>
      <p:ext uri="{BB962C8B-B14F-4D97-AF65-F5344CB8AC3E}">
        <p14:creationId xmlns:p14="http://schemas.microsoft.com/office/powerpoint/2010/main" val="1916396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3A5940B-AABF-96E8-AE00-4187429EE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SimpleAnalysisMaker.cxx    </a:t>
            </a:r>
            <a:r>
              <a:rPr lang="en-US" altLang="en-US" sz="2000"/>
              <a:t>(continued)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22777C2A-3481-9CDC-5D8C-EA88C43D5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600200"/>
            <a:ext cx="8686800" cy="3886200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73" tIns="45587" rIns="91173" bIns="45587"/>
          <a:lstStyle>
            <a:lvl1pPr marL="282575" indent="-282575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Int_t SimpleAnalysisMaker::</a:t>
            </a:r>
            <a:r>
              <a:rPr lang="en-US" altLang="en-US" sz="1200" b="1">
                <a:solidFill>
                  <a:schemeClr val="accent1"/>
                </a:solidFill>
                <a:latin typeface="Courier New" panose="02070309020205020404" pitchFamily="49" charset="0"/>
              </a:rPr>
              <a:t>Make( )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{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</a:t>
            </a:r>
            <a:r>
              <a:rPr lang="en-US" altLang="en-US" sz="1200" b="1">
                <a:solidFill>
                  <a:srgbClr val="008000"/>
                </a:solidFill>
                <a:latin typeface="Courier New" panose="02070309020205020404" pitchFamily="49" charset="0"/>
              </a:rPr>
              <a:t>// Get 'event' data</a:t>
            </a:r>
            <a:r>
              <a:rPr lang="en-US" altLang="en-US" sz="1200" b="1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StMuEvent* muEvent      =  mMuDstMaker -&gt; muDst()-&gt; event() 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histogram[0] -&gt; Fill( muEvent-&gt;primaryVertexPosition().z() ) ; 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</a:t>
            </a:r>
            <a:r>
              <a:rPr lang="en-US" altLang="en-US" sz="1200" b="1">
                <a:solidFill>
                  <a:srgbClr val="008000"/>
                </a:solidFill>
                <a:latin typeface="Courier New" panose="02070309020205020404" pitchFamily="49" charset="0"/>
              </a:rPr>
              <a:t>// Get 'track' data, make cuts on tracks, do physics analysis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TObjArray* tracks = mMuDstMaker -&gt; muDst()-&gt; primaryTracks() ;  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TObjArrayIter GetTracks(tracks) ;                              </a:t>
            </a:r>
            <a:r>
              <a:rPr lang="en-US" altLang="en-US" sz="1200" b="1">
                <a:solidFill>
                  <a:srgbClr val="008000"/>
                </a:solidFill>
                <a:latin typeface="Courier New" panose="02070309020205020404" pitchFamily="49" charset="0"/>
              </a:rPr>
              <a:t>// Create an iterator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StMuTrack* track ;                                             </a:t>
            </a:r>
            <a:r>
              <a:rPr lang="en-US" altLang="en-US" sz="1200" b="1">
                <a:solidFill>
                  <a:srgbClr val="008000"/>
                </a:solidFill>
                <a:latin typeface="Courier New" panose="02070309020205020404" pitchFamily="49" charset="0"/>
              </a:rPr>
              <a:t>// Pointer to a track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while ( ( track = (StMuTrack*)GetTracks.Next() ) )             </a:t>
            </a:r>
            <a:r>
              <a:rPr lang="en-US" altLang="en-US" sz="1200" b="1">
                <a:solidFill>
                  <a:srgbClr val="008000"/>
                </a:solidFill>
                <a:latin typeface="Courier New" panose="02070309020205020404" pitchFamily="49" charset="0"/>
              </a:rPr>
              <a:t>// Main loop for Iterating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  {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    histogram[1] -&gt; Fill( track-&gt;pt() )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  }</a:t>
            </a:r>
          </a:p>
          <a:p>
            <a:pPr>
              <a:lnSpc>
                <a:spcPct val="90000"/>
              </a:lnSpc>
              <a:buSzPct val="100000"/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mEventsProcessed++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return kStOK ;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7412" name="Text Box 6">
            <a:extLst>
              <a:ext uri="{FF2B5EF4-FFF2-40B4-BE49-F238E27FC236}">
                <a16:creationId xmlns:a16="http://schemas.microsoft.com/office/drawing/2014/main" id="{9A0B0F85-275A-488A-0E2F-4C559BA23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514600"/>
            <a:ext cx="1752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Analyze ‘event’ data</a:t>
            </a:r>
          </a:p>
        </p:txBody>
      </p:sp>
      <p:sp>
        <p:nvSpPr>
          <p:cNvPr id="17413" name="AutoShape 7">
            <a:extLst>
              <a:ext uri="{FF2B5EF4-FFF2-40B4-BE49-F238E27FC236}">
                <a16:creationId xmlns:a16="http://schemas.microsoft.com/office/drawing/2014/main" id="{A14D5E36-D1F4-04C2-03CC-3E660CA80DA7}"/>
              </a:ext>
            </a:extLst>
          </p:cNvPr>
          <p:cNvSpPr>
            <a:spLocks/>
          </p:cNvSpPr>
          <p:nvPr/>
        </p:nvSpPr>
        <p:spPr bwMode="auto">
          <a:xfrm>
            <a:off x="6553200" y="2514600"/>
            <a:ext cx="76200" cy="304800"/>
          </a:xfrm>
          <a:prstGeom prst="rightBrace">
            <a:avLst>
              <a:gd name="adj1" fmla="val 33333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414" name="Text Box 8">
            <a:extLst>
              <a:ext uri="{FF2B5EF4-FFF2-40B4-BE49-F238E27FC236}">
                <a16:creationId xmlns:a16="http://schemas.microsoft.com/office/drawing/2014/main" id="{F9F1325E-BD8A-2171-F393-EFC04BF56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975" y="4171950"/>
            <a:ext cx="1752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Analyze ‘track’ data</a:t>
            </a:r>
          </a:p>
        </p:txBody>
      </p:sp>
      <p:sp>
        <p:nvSpPr>
          <p:cNvPr id="17415" name="AutoShape 9">
            <a:extLst>
              <a:ext uri="{FF2B5EF4-FFF2-40B4-BE49-F238E27FC236}">
                <a16:creationId xmlns:a16="http://schemas.microsoft.com/office/drawing/2014/main" id="{55D48ECB-ED3D-9968-9B05-0B6454157892}"/>
              </a:ext>
            </a:extLst>
          </p:cNvPr>
          <p:cNvSpPr>
            <a:spLocks/>
          </p:cNvSpPr>
          <p:nvPr/>
        </p:nvSpPr>
        <p:spPr bwMode="auto">
          <a:xfrm>
            <a:off x="5638800" y="4038600"/>
            <a:ext cx="76200" cy="533400"/>
          </a:xfrm>
          <a:prstGeom prst="rightBrace">
            <a:avLst>
              <a:gd name="adj1" fmla="val 58333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4827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1CCAD6-F423-AE8C-730D-C32C2DABEDD9}"/>
              </a:ext>
            </a:extLst>
          </p:cNvPr>
          <p:cNvSpPr txBox="1"/>
          <p:nvPr/>
        </p:nvSpPr>
        <p:spPr>
          <a:xfrm>
            <a:off x="285750" y="6339357"/>
            <a:ext cx="2057400" cy="414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C4B2028-0872-98BC-DBA9-9B52EECC3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BiggerAnalysisMaker.cxx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029C313-736C-4185-AE5E-2672500AF2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153400" cy="5305425"/>
          </a:xfrm>
          <a:ln w="190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Int_t BiggerAnalysisMaker::</a:t>
            </a:r>
            <a:r>
              <a:rPr lang="en-US" altLang="en-US" sz="1200">
                <a:solidFill>
                  <a:schemeClr val="accent1"/>
                </a:solidFill>
                <a:latin typeface="Courier New" panose="02070309020205020404" pitchFamily="49" charset="0"/>
              </a:rPr>
              <a:t>Make( 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Get 'event' data</a:t>
            </a:r>
            <a:r>
              <a:rPr lang="en-US" altLang="en-US" sz="1200">
                <a:latin typeface="Courier New" panose="02070309020205020404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StMuEvent* muEvent      =  mMuDstMaker-&gt;muDst()-&gt;event()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histogram[0] -&gt; Fill( muEvent-&gt;primaryVertexPosition().z() ) ;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Get 'track' data, make cuts on tracks, do physics analysis.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TObjArray* tracks = mMuDstMaker-&gt;muDst()-&gt;primaryTracks() 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TObjArrayIter GetTracks(tracks) ;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StMuTrack* track ;        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while ( ( track = (StMuTrack*)GetTracks.Next() ) )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{ histogram[1] -&gt; Fill( track-&gt;pt() ) ;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// Option - you can store the tracks in a TList and do physics analysis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  // on the TList. This is a good way to do pairwise analyses.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TList HighPtTracks ;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GetTracks.Reset()  ;                 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while ( ( track = (StMuTrack*)GetTracks.Next() )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{ if ( track-&gt;pt() &gt;= 2.0 ) HighPtTracks.Add(track) ;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TListIter GetHighPtTracks(&amp;HighPtTracks) ;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StMuTrack* listedtrack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while ( ( listedtrack = (StMuTrack*)GetHighPtTracks.Next() 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{ histogram[2] -&gt; Fill ( listedtrack-&gt;pt() ) ;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mEventsProcessed++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return kStOK 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436" name="AutoShape 4">
            <a:extLst>
              <a:ext uri="{FF2B5EF4-FFF2-40B4-BE49-F238E27FC236}">
                <a16:creationId xmlns:a16="http://schemas.microsoft.com/office/drawing/2014/main" id="{6199E74A-AF5E-B41E-B737-C903D1CBDEF9}"/>
              </a:ext>
            </a:extLst>
          </p:cNvPr>
          <p:cNvSpPr>
            <a:spLocks/>
          </p:cNvSpPr>
          <p:nvPr/>
        </p:nvSpPr>
        <p:spPr bwMode="auto">
          <a:xfrm>
            <a:off x="6553200" y="2438400"/>
            <a:ext cx="76200" cy="914400"/>
          </a:xfrm>
          <a:prstGeom prst="rightBrace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25EABCE1-8EA7-6A5F-540C-8BE0FB963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619375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First pass at physics analysis</a:t>
            </a: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F26159A7-01D9-BB50-9F09-8064003B7166}"/>
              </a:ext>
            </a:extLst>
          </p:cNvPr>
          <p:cNvSpPr>
            <a:spLocks/>
          </p:cNvSpPr>
          <p:nvPr/>
        </p:nvSpPr>
        <p:spPr bwMode="auto">
          <a:xfrm>
            <a:off x="6553200" y="4876800"/>
            <a:ext cx="76200" cy="657225"/>
          </a:xfrm>
          <a:prstGeom prst="rightBrace">
            <a:avLst>
              <a:gd name="adj1" fmla="val 71875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52430BA9-02A6-8243-4F77-2084E6D3E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953000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Physics analysis on saved tracks</a:t>
            </a:r>
          </a:p>
        </p:txBody>
      </p:sp>
      <p:sp>
        <p:nvSpPr>
          <p:cNvPr id="18440" name="AutoShape 8">
            <a:extLst>
              <a:ext uri="{FF2B5EF4-FFF2-40B4-BE49-F238E27FC236}">
                <a16:creationId xmlns:a16="http://schemas.microsoft.com/office/drawing/2014/main" id="{7C5BA33E-DECC-CC35-EE0B-4306AB261BDE}"/>
              </a:ext>
            </a:extLst>
          </p:cNvPr>
          <p:cNvSpPr>
            <a:spLocks/>
          </p:cNvSpPr>
          <p:nvPr/>
        </p:nvSpPr>
        <p:spPr bwMode="auto">
          <a:xfrm>
            <a:off x="6553200" y="4038600"/>
            <a:ext cx="76200" cy="657225"/>
          </a:xfrm>
          <a:prstGeom prst="rightBrace">
            <a:avLst>
              <a:gd name="adj1" fmla="val 71875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5E74C6C8-388F-951B-6433-4AD29479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114800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400">
                <a:solidFill>
                  <a:srgbClr val="0000FF"/>
                </a:solidFill>
              </a:rPr>
              <a:t>Create list and save selected tracks</a:t>
            </a:r>
          </a:p>
        </p:txBody>
      </p:sp>
      <p:sp>
        <p:nvSpPr>
          <p:cNvPr id="18442" name="Text Box 9">
            <a:extLst>
              <a:ext uri="{FF2B5EF4-FFF2-40B4-BE49-F238E27FC236}">
                <a16:creationId xmlns:a16="http://schemas.microsoft.com/office/drawing/2014/main" id="{D9931427-DE87-5666-64D7-957C622A0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862" y="6153150"/>
            <a:ext cx="7010400" cy="600075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Full example at SDCC:  /star/data01/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pwg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/jhthomas/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muDstTutorial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BiggerExample</a:t>
            </a:r>
            <a:endParaRPr lang="en-US" alt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Execute with: sums-submit BiggerAnalysis.xml,  output into *.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file</a:t>
            </a:r>
          </a:p>
          <a:p>
            <a:pPr algn="ctr">
              <a:lnSpc>
                <a:spcPct val="100000"/>
              </a:lnSpc>
            </a:pP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Browse with root4star &gt; new 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TBrowser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filename.histograms.root</a:t>
            </a:r>
            <a:r>
              <a:rPr lang="en-US" alt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4186118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7A6152C-9FE0-84F1-938C-22A4D76D1A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Cutting on the Data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7204C58-6E6B-4E82-9468-ACB5C26EF5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44129"/>
            <a:ext cx="8305800" cy="3657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/>
              <a:t>Recommended cuts on the data for a ‘typical’ </a:t>
            </a:r>
            <a:r>
              <a:rPr lang="en-US" altLang="en-US" dirty="0" err="1"/>
              <a:t>MuDst</a:t>
            </a:r>
            <a:r>
              <a:rPr lang="en-US" altLang="en-US" dirty="0"/>
              <a:t> analysis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Cuts on event information:</a:t>
            </a:r>
          </a:p>
          <a:p>
            <a:pPr lvl="1">
              <a:buFontTx/>
              <a:buNone/>
            </a:pPr>
            <a:r>
              <a:rPr lang="en-US" altLang="en-US" dirty="0" err="1"/>
              <a:t>muEvent</a:t>
            </a:r>
            <a:r>
              <a:rPr lang="en-US" altLang="en-US" dirty="0"/>
              <a:t>-&gt;</a:t>
            </a:r>
            <a:r>
              <a:rPr lang="en-US" altLang="en-US" dirty="0" err="1"/>
              <a:t>refMult</a:t>
            </a:r>
            <a:r>
              <a:rPr lang="en-US" altLang="en-US" dirty="0"/>
              <a:t>()			</a:t>
            </a:r>
            <a:r>
              <a:rPr lang="en-US" altLang="en-US" sz="1400" dirty="0">
                <a:solidFill>
                  <a:schemeClr val="tx1"/>
                </a:solidFill>
              </a:rPr>
              <a:t>// Centrality determination</a:t>
            </a:r>
          </a:p>
          <a:p>
            <a:pPr lvl="1">
              <a:buFontTx/>
              <a:buNone/>
            </a:pPr>
            <a:r>
              <a:rPr lang="en-US" altLang="en-US" dirty="0" err="1"/>
              <a:t>muEvent</a:t>
            </a:r>
            <a:r>
              <a:rPr lang="en-US" altLang="en-US" dirty="0"/>
              <a:t>-&gt;</a:t>
            </a:r>
            <a:r>
              <a:rPr lang="en-US" altLang="en-US" dirty="0" err="1"/>
              <a:t>primaryVertexPosition</a:t>
            </a:r>
            <a:r>
              <a:rPr lang="en-US" altLang="en-US" dirty="0"/>
              <a:t>()	</a:t>
            </a:r>
            <a:r>
              <a:rPr lang="en-US" altLang="en-US" sz="1400" dirty="0">
                <a:solidFill>
                  <a:schemeClr val="tx1"/>
                </a:solidFill>
              </a:rPr>
              <a:t>// Not equal to (0,0,0) for older </a:t>
            </a:r>
            <a:r>
              <a:rPr lang="en-US" altLang="en-US" sz="1400" dirty="0" err="1">
                <a:solidFill>
                  <a:schemeClr val="tx1"/>
                </a:solidFill>
              </a:rPr>
              <a:t>daq</a:t>
            </a:r>
            <a:r>
              <a:rPr lang="en-US" altLang="en-US" sz="1400" dirty="0">
                <a:solidFill>
                  <a:schemeClr val="tx1"/>
                </a:solidFill>
              </a:rPr>
              <a:t> files</a:t>
            </a:r>
          </a:p>
          <a:p>
            <a:pPr lvl="1">
              <a:buFontTx/>
              <a:buNone/>
            </a:pPr>
            <a:r>
              <a:rPr lang="en-US" altLang="en-US" dirty="0" err="1"/>
              <a:t>mMuDstMaker</a:t>
            </a:r>
            <a:r>
              <a:rPr lang="en-US" altLang="en-US" dirty="0"/>
              <a:t>-&gt;</a:t>
            </a:r>
            <a:r>
              <a:rPr lang="en-US" altLang="en-US" dirty="0" err="1"/>
              <a:t>muDst</a:t>
            </a:r>
            <a:r>
              <a:rPr lang="en-US" altLang="en-US" dirty="0"/>
              <a:t>()-&gt;</a:t>
            </a:r>
            <a:r>
              <a:rPr lang="en-US" altLang="en-US" dirty="0" err="1"/>
              <a:t>numberOfPrimaryVertices</a:t>
            </a:r>
            <a:r>
              <a:rPr lang="en-US" altLang="en-US" dirty="0"/>
              <a:t>()    </a:t>
            </a:r>
            <a:r>
              <a:rPr lang="en-US" altLang="en-US" sz="1400" dirty="0">
                <a:solidFill>
                  <a:schemeClr val="tx1"/>
                </a:solidFill>
              </a:rPr>
              <a:t>// == 0,1 for new files</a:t>
            </a:r>
            <a:r>
              <a:rPr lang="en-US" altLang="en-US" dirty="0"/>
              <a:t>		</a:t>
            </a:r>
          </a:p>
          <a:p>
            <a:pPr lvl="1"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Cuts on track quality:</a:t>
            </a:r>
          </a:p>
          <a:p>
            <a:pPr lvl="1">
              <a:buFontTx/>
              <a:buNone/>
            </a:pPr>
            <a:r>
              <a:rPr lang="en-US" altLang="en-US" dirty="0" err="1"/>
              <a:t>muTrack</a:t>
            </a:r>
            <a:r>
              <a:rPr lang="en-US" altLang="en-US" dirty="0"/>
              <a:t>-&gt;</a:t>
            </a:r>
            <a:r>
              <a:rPr lang="en-US" altLang="en-US" dirty="0" err="1"/>
              <a:t>dcaGlobal</a:t>
            </a:r>
            <a:r>
              <a:rPr lang="en-US" altLang="en-US" dirty="0"/>
              <a:t>().mag()     		</a:t>
            </a:r>
            <a:r>
              <a:rPr lang="en-US" altLang="en-US" b="0" dirty="0"/>
              <a:t>&lt;</a:t>
            </a:r>
            <a:r>
              <a:rPr lang="en-US" altLang="en-US" dirty="0"/>
              <a:t>    2 cm</a:t>
            </a:r>
          </a:p>
          <a:p>
            <a:pPr lvl="1">
              <a:buFontTx/>
              <a:buNone/>
            </a:pPr>
            <a:r>
              <a:rPr lang="en-US" altLang="en-US" dirty="0" err="1"/>
              <a:t>muTrack</a:t>
            </a:r>
            <a:r>
              <a:rPr lang="en-US" altLang="en-US" dirty="0"/>
              <a:t>-&gt;eta() 			</a:t>
            </a:r>
            <a:r>
              <a:rPr lang="en-US" altLang="en-US" b="0" dirty="0"/>
              <a:t>&lt;    </a:t>
            </a:r>
            <a:r>
              <a:rPr lang="en-US" altLang="en-US" dirty="0"/>
              <a:t>1.0 </a:t>
            </a:r>
          </a:p>
          <a:p>
            <a:pPr lvl="1">
              <a:buFontTx/>
              <a:buNone/>
            </a:pPr>
            <a:r>
              <a:rPr lang="en-US" altLang="en-US" dirty="0" err="1"/>
              <a:t>muTrack</a:t>
            </a:r>
            <a:r>
              <a:rPr lang="en-US" altLang="en-US" dirty="0"/>
              <a:t>-&gt;flag()                            		</a:t>
            </a:r>
            <a:r>
              <a:rPr lang="en-US" altLang="en-US" dirty="0">
                <a:sym typeface="Symbol" panose="05050102010706020507" pitchFamily="18" charset="2"/>
              </a:rPr>
              <a:t>    0</a:t>
            </a:r>
          </a:p>
          <a:p>
            <a:pPr lvl="1">
              <a:buFontTx/>
              <a:buNone/>
            </a:pPr>
            <a:r>
              <a:rPr lang="en-US" altLang="en-US" dirty="0" err="1"/>
              <a:t>muTrack</a:t>
            </a:r>
            <a:r>
              <a:rPr lang="en-US" altLang="en-US" dirty="0"/>
              <a:t>-&gt;</a:t>
            </a:r>
            <a:r>
              <a:rPr lang="en-US" altLang="en-US" dirty="0" err="1"/>
              <a:t>nHitsFit</a:t>
            </a:r>
            <a:r>
              <a:rPr lang="en-US" altLang="en-US" dirty="0"/>
              <a:t>()                  		</a:t>
            </a:r>
            <a:r>
              <a:rPr lang="en-US" altLang="en-US" b="0" dirty="0"/>
              <a:t>&gt;</a:t>
            </a:r>
            <a:r>
              <a:rPr lang="en-US" altLang="en-US" dirty="0"/>
              <a:t>    15</a:t>
            </a:r>
          </a:p>
          <a:p>
            <a:pPr lvl="1">
              <a:buFontTx/>
              <a:buNone/>
            </a:pPr>
            <a:r>
              <a:rPr lang="en-US" altLang="en-US" dirty="0" err="1"/>
              <a:t>nHitsFit</a:t>
            </a:r>
            <a:r>
              <a:rPr lang="en-US" altLang="en-US" dirty="0"/>
              <a:t>()  /  </a:t>
            </a:r>
            <a:r>
              <a:rPr lang="en-US" altLang="en-US" dirty="0" err="1"/>
              <a:t>nHitsMax</a:t>
            </a:r>
            <a:r>
              <a:rPr lang="en-US" altLang="en-US" dirty="0"/>
              <a:t>()             		</a:t>
            </a:r>
            <a:r>
              <a:rPr lang="en-US" altLang="en-US" b="0" dirty="0"/>
              <a:t>&gt;</a:t>
            </a:r>
            <a:r>
              <a:rPr lang="en-US" altLang="en-US" dirty="0"/>
              <a:t>    0.55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284ECC13-FEEF-8BB8-E6B8-BFEA5AF31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79" y="4937224"/>
            <a:ext cx="8020050" cy="95410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1400" dirty="0">
                <a:latin typeface="Arial" charset="0"/>
              </a:rPr>
              <a:t>For additional details about the data, trigger conditions etc., see:  </a:t>
            </a:r>
          </a:p>
          <a:p>
            <a:pPr>
              <a:lnSpc>
                <a:spcPct val="100000"/>
              </a:lnSpc>
              <a:defRPr/>
            </a:pPr>
            <a:r>
              <a:rPr lang="en-US" sz="1400" dirty="0">
                <a:latin typeface="Arial" charset="0"/>
                <a:hlinkClick r:id="rId3"/>
              </a:rPr>
              <a:t>http://www.star.bnl.gov/STAR/comp/prod/</a:t>
            </a:r>
            <a:r>
              <a:rPr lang="en-US" sz="1400" dirty="0">
                <a:latin typeface="Arial" charset="0"/>
              </a:rPr>
              <a:t>    especially the trigger information on that page.  </a:t>
            </a:r>
          </a:p>
          <a:p>
            <a:pPr>
              <a:lnSpc>
                <a:spcPct val="100000"/>
              </a:lnSpc>
              <a:defRPr/>
            </a:pPr>
            <a:r>
              <a:rPr lang="en-US" sz="1400" dirty="0">
                <a:latin typeface="Arial" charset="0"/>
              </a:rPr>
              <a:t>Also see:  </a:t>
            </a:r>
            <a:r>
              <a:rPr lang="en-US" sz="1400" u="sng" dirty="0">
                <a:solidFill>
                  <a:schemeClr val="accent6"/>
                </a:solidFill>
                <a:latin typeface="Arial" charset="0"/>
              </a:rPr>
              <a:t>http://www.star.bnl.gov/protected/common/</a:t>
            </a:r>
            <a:r>
              <a:rPr lang="en-US" sz="1400" dirty="0">
                <a:latin typeface="Arial" charset="0"/>
              </a:rPr>
              <a:t>  for 2004-2024 run information.  Drill down into this directory tree to see more information about each years triggers and centrality information.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796D43AC-FB5B-EA3E-9FD3-378ADC939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79" y="6088443"/>
            <a:ext cx="8020050" cy="338554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1600" dirty="0">
                <a:latin typeface="Arial" charset="0"/>
              </a:rPr>
              <a:t>Most important …  talk to your colleagues to get their advice about cuts and triggers!</a:t>
            </a:r>
          </a:p>
        </p:txBody>
      </p:sp>
    </p:spTree>
    <p:extLst>
      <p:ext uri="{BB962C8B-B14F-4D97-AF65-F5344CB8AC3E}">
        <p14:creationId xmlns:p14="http://schemas.microsoft.com/office/powerpoint/2010/main" val="810187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73DC366-787C-FC94-A81C-DF5146995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Scheduler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6676CC0-9A35-216D-6666-C0BFE722E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391400" cy="5105400"/>
          </a:xfrm>
        </p:spPr>
        <p:txBody>
          <a:bodyPr/>
          <a:lstStyle/>
          <a:p>
            <a:r>
              <a:rPr lang="en-US" altLang="en-US" dirty="0"/>
              <a:t>Q:  Where do I get a list of files to run through my macro?</a:t>
            </a:r>
          </a:p>
          <a:p>
            <a:pPr lvl="1"/>
            <a:r>
              <a:rPr lang="en-US" altLang="en-US" dirty="0"/>
              <a:t>A: Don’t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STAR data files are so large that it is very inefficient to maintain a list of files and to run that list through a single CPU</a:t>
            </a:r>
          </a:p>
          <a:p>
            <a:pPr lvl="1"/>
            <a:r>
              <a:rPr lang="en-US" altLang="en-US" dirty="0"/>
              <a:t>The network is the bottleneck</a:t>
            </a:r>
          </a:p>
          <a:p>
            <a:pPr lvl="1"/>
            <a:r>
              <a:rPr lang="en-US" altLang="en-US" dirty="0"/>
              <a:t>For example: the Run-4 DSTs use 40 TB of disk space and the disks will fail if you try to move a significant fraction of this around the farm     </a:t>
            </a:r>
            <a:r>
              <a:rPr lang="en-US" altLang="en-US" sz="1200" dirty="0">
                <a:solidFill>
                  <a:srgbClr val="7030A0"/>
                </a:solidFill>
              </a:rPr>
              <a:t>(OK, an old example … but the moral of the story is the same in 2024)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It is better to move your job to the data</a:t>
            </a:r>
          </a:p>
          <a:p>
            <a:pPr lvl="1"/>
            <a:r>
              <a:rPr lang="en-US" altLang="en-US" dirty="0"/>
              <a:t>The STAR </a:t>
            </a:r>
            <a:r>
              <a:rPr lang="en-US" altLang="en-US" dirty="0">
                <a:sym typeface="Symbol" panose="05050102010706020507" pitchFamily="18" charset="2"/>
              </a:rPr>
              <a:t>DSTs and </a:t>
            </a:r>
            <a:r>
              <a:rPr lang="en-US" altLang="en-US" dirty="0" err="1">
                <a:sym typeface="Symbol" panose="05050102010706020507" pitchFamily="18" charset="2"/>
              </a:rPr>
              <a:t>picoDSTs</a:t>
            </a:r>
            <a:r>
              <a:rPr lang="en-US" altLang="en-US" dirty="0">
                <a:sym typeface="Symbol" panose="05050102010706020507" pitchFamily="18" charset="2"/>
              </a:rPr>
              <a:t> are stored on local disks at SDCC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You can send your job to the CPU where the data is stored </a:t>
            </a:r>
          </a:p>
          <a:p>
            <a:pPr lvl="2"/>
            <a:r>
              <a:rPr lang="en-US" altLang="en-US" dirty="0">
                <a:sym typeface="Symbol" panose="05050102010706020507" pitchFamily="18" charset="2"/>
              </a:rPr>
              <a:t>This is a very efficient use of the network because only your histograms have to come back over the network</a:t>
            </a:r>
          </a:p>
          <a:p>
            <a:pPr lvl="2"/>
            <a:endParaRPr lang="en-US" altLang="en-US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The STAR Scheduler does this for you automatically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4725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1B65843-D235-7005-1F07-8B2382531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70725" cy="534988"/>
          </a:xfrm>
        </p:spPr>
        <p:txBody>
          <a:bodyPr/>
          <a:lstStyle/>
          <a:p>
            <a:r>
              <a:rPr lang="en-US" altLang="en-US"/>
              <a:t>The Scheduler builds the list of files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4B1D610-8347-46A5-FE8D-187EAD35A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22600"/>
            <a:ext cx="8458200" cy="1728787"/>
          </a:xfrm>
        </p:spPr>
        <p:txBody>
          <a:bodyPr/>
          <a:lstStyle/>
          <a:p>
            <a:r>
              <a:rPr lang="en-US" altLang="en-US" sz="1600" dirty="0"/>
              <a:t>The Scheduler builds the lists of files based on a query to the file catalogue to determine what you want.  You can do this from the command line: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&gt; get_file_list.pl -keys </a:t>
            </a:r>
            <a:r>
              <a:rPr lang="en-US" altLang="en-US" sz="1400" dirty="0" err="1">
                <a:latin typeface="Courier New" panose="02070309020205020404" pitchFamily="49" charset="0"/>
              </a:rPr>
              <a:t>path,filename</a:t>
            </a:r>
            <a:r>
              <a:rPr lang="en-US" altLang="en-US" sz="1400" dirty="0">
                <a:latin typeface="Courier New" panose="02070309020205020404" pitchFamily="49" charset="0"/>
              </a:rPr>
              <a:t> -</a:t>
            </a:r>
            <a:r>
              <a:rPr lang="en-US" altLang="en-US" sz="1400" dirty="0" err="1">
                <a:latin typeface="Courier New" panose="02070309020205020404" pitchFamily="49" charset="0"/>
              </a:rPr>
              <a:t>cond</a:t>
            </a:r>
            <a:r>
              <a:rPr lang="en-US" altLang="en-US" sz="1400" dirty="0">
                <a:latin typeface="Courier New" panose="02070309020205020404" pitchFamily="49" charset="0"/>
              </a:rPr>
              <a:t> filetype=</a:t>
            </a:r>
            <a:r>
              <a:rPr lang="en-US" altLang="en-US" sz="1400" dirty="0" err="1">
                <a:latin typeface="Courier New" panose="02070309020205020404" pitchFamily="49" charset="0"/>
              </a:rPr>
              <a:t>daq_reco_mudst</a:t>
            </a:r>
            <a:r>
              <a:rPr lang="en-US" altLang="en-US" sz="1400" dirty="0">
                <a:latin typeface="Courier New" panose="02070309020205020404" pitchFamily="49" charset="0"/>
              </a:rPr>
              <a:t>, </a:t>
            </a:r>
            <a:r>
              <a:rPr lang="en-US" altLang="en-US" sz="1400" dirty="0" err="1">
                <a:latin typeface="Courier New" panose="02070309020205020404" pitchFamily="49" charset="0"/>
              </a:rPr>
              <a:t>trgsetupname</a:t>
            </a:r>
            <a:r>
              <a:rPr lang="en-US" altLang="en-US" sz="1400" dirty="0">
                <a:latin typeface="Courier New" panose="02070309020205020404" pitchFamily="49" charset="0"/>
              </a:rPr>
              <a:t>=</a:t>
            </a:r>
            <a:r>
              <a:rPr lang="en-US" altLang="en-US" sz="1400" dirty="0" err="1">
                <a:latin typeface="Courier New" panose="02070309020205020404" pitchFamily="49" charset="0"/>
              </a:rPr>
              <a:t>ProductionCentral,collision</a:t>
            </a:r>
            <a:r>
              <a:rPr lang="en-US" altLang="en-US" sz="1400" dirty="0">
                <a:latin typeface="Courier New" panose="02070309020205020404" pitchFamily="49" charset="0"/>
              </a:rPr>
              <a:t>=AuAu200,sanity=1,storage=local</a:t>
            </a:r>
          </a:p>
          <a:p>
            <a:endParaRPr lang="en-US" altLang="en-US" sz="800" dirty="0"/>
          </a:p>
          <a:p>
            <a:r>
              <a:rPr lang="en-US" altLang="en-US" sz="1600" dirty="0"/>
              <a:t>Or you can do it with a script.  A sample .xml file to coordinate the file catalogue query and the submission of your job might look like this: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altLang="en-US" sz="1200" dirty="0">
              <a:latin typeface="Courier New" panose="02070309020205020404" pitchFamily="49" charset="0"/>
            </a:endParaRPr>
          </a:p>
          <a:p>
            <a:endParaRPr lang="en-US" altLang="en-US" sz="1000" dirty="0">
              <a:solidFill>
                <a:srgbClr val="0033CC"/>
              </a:solidFill>
              <a:latin typeface="Courier New" panose="02070309020205020404" pitchFamily="49" charset="0"/>
            </a:endParaRPr>
          </a:p>
          <a:p>
            <a:endParaRPr lang="en-US" altLang="en-US" dirty="0"/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A846C3D7-4110-B539-770A-FF81C1173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769099"/>
            <a:ext cx="8362950" cy="3368230"/>
          </a:xfrm>
          <a:prstGeom prst="rect">
            <a:avLst/>
          </a:prstGeom>
          <a:noFill/>
          <a:ln w="19050" algn="ctr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&lt;?xml version="1.0" encoding="utf-8" ?&gt;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&lt;job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minEvents</a:t>
            </a:r>
            <a:r>
              <a:rPr lang="en-US" altLang="en-US" sz="1000" b="1" dirty="0">
                <a:latin typeface="Courier New" panose="02070309020205020404" pitchFamily="49" charset="0"/>
              </a:rPr>
              <a:t>="500"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fileListSyntax</a:t>
            </a:r>
            <a:r>
              <a:rPr lang="en-US" altLang="en-US" sz="1000" b="1" dirty="0">
                <a:latin typeface="Courier New" panose="02070309020205020404" pitchFamily="49" charset="0"/>
              </a:rPr>
              <a:t>="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xrootd</a:t>
            </a:r>
            <a:r>
              <a:rPr lang="en-US" altLang="en-US" sz="1000" b="1" dirty="0">
                <a:latin typeface="Courier New" panose="02070309020205020404" pitchFamily="49" charset="0"/>
              </a:rPr>
              <a:t>" 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&lt;command&gt; 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starpro</a:t>
            </a: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cons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root4star -q -b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SimpleAnalysis.C</a:t>
            </a:r>
            <a:r>
              <a:rPr lang="en-US" altLang="en-US" sz="1000" b="1" dirty="0">
                <a:latin typeface="Courier New" panose="02070309020205020404" pitchFamily="49" charset="0"/>
              </a:rPr>
              <a:t>\(0,$INPUTFILECOUNT,\"$FILELIST\",\"$SCRATCH\",\"$JOBID\"\) 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&lt;/command&gt; 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SandBox</a:t>
            </a:r>
            <a:r>
              <a:rPr lang="en-US" altLang="en-US" sz="1000" b="1" dirty="0">
                <a:latin typeface="Courier New" panose="02070309020205020404" pitchFamily="49" charset="0"/>
              </a:rPr>
              <a:t> installer="ZIP"&gt;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&lt;Package&gt;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      &lt;File&gt;file:./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SimpleAnalysis.C</a:t>
            </a:r>
            <a:r>
              <a:rPr lang="en-US" altLang="en-US" sz="1000" b="1" dirty="0">
                <a:latin typeface="Courier New" panose="02070309020205020404" pitchFamily="49" charset="0"/>
              </a:rPr>
              <a:t>&lt;/File&gt;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	  &lt;File&gt;file:./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StRoot</a:t>
            </a:r>
            <a:r>
              <a:rPr lang="en-US" altLang="en-US" sz="1000" b="1" dirty="0">
                <a:latin typeface="Courier New" panose="02070309020205020404" pitchFamily="49" charset="0"/>
              </a:rPr>
              <a:t>&lt;/File&gt;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      &lt;/Package&gt;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SandBox</a:t>
            </a:r>
            <a:r>
              <a:rPr lang="en-US" altLang="en-US" sz="1000" b="1" dirty="0">
                <a:latin typeface="Courier New" panose="02070309020205020404" pitchFamily="49" charset="0"/>
              </a:rPr>
              <a:t>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&lt;input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URL="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catalog:star.bnl.gov?filetype</a:t>
            </a:r>
            <a:r>
              <a:rPr lang="en-US" altLang="en-US" sz="1000" b="1" dirty="0">
                <a:latin typeface="Courier New" panose="02070309020205020404" pitchFamily="49" charset="0"/>
              </a:rPr>
              <a:t>=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daq_reco_mudst,trgsetupname</a:t>
            </a:r>
            <a:r>
              <a:rPr lang="en-US" altLang="en-US" sz="1000" b="1" dirty="0">
                <a:latin typeface="Courier New" panose="02070309020205020404" pitchFamily="49" charset="0"/>
              </a:rPr>
              <a:t>=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productionCentral,sanity</a:t>
            </a:r>
            <a:r>
              <a:rPr lang="en-US" altLang="en-US" sz="1000" b="1" dirty="0">
                <a:latin typeface="Courier New" panose="02070309020205020404" pitchFamily="49" charset="0"/>
              </a:rPr>
              <a:t>=1,storage=local”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 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nFiles</a:t>
            </a:r>
            <a:r>
              <a:rPr lang="en-US" altLang="en-US" sz="1000" b="1" dirty="0">
                <a:latin typeface="Courier New" panose="02070309020205020404" pitchFamily="49" charset="0"/>
              </a:rPr>
              <a:t>="2" /&gt;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stdout</a:t>
            </a:r>
            <a:r>
              <a:rPr lang="en-US" altLang="en-US" sz="1000" b="1" dirty="0">
                <a:latin typeface="Courier New" panose="02070309020205020404" pitchFamily="49" charset="0"/>
              </a:rPr>
              <a:t> URL="file:./$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JOBID.out</a:t>
            </a:r>
            <a:r>
              <a:rPr lang="en-US" altLang="en-US" sz="1000" b="1" dirty="0">
                <a:latin typeface="Courier New" panose="02070309020205020404" pitchFamily="49" charset="0"/>
              </a:rPr>
              <a:t>"/&gt;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&lt;stderr URL="file:./$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JOBID.err</a:t>
            </a:r>
            <a:r>
              <a:rPr lang="en-US" altLang="en-US" sz="1000" b="1" dirty="0">
                <a:latin typeface="Courier New" panose="02070309020205020404" pitchFamily="49" charset="0"/>
              </a:rPr>
              <a:t>"/&gt;</a:t>
            </a: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&lt;output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fromScratch</a:t>
            </a:r>
            <a:r>
              <a:rPr lang="en-US" altLang="en-US" sz="1000" b="1" dirty="0">
                <a:latin typeface="Courier New" panose="02070309020205020404" pitchFamily="49" charset="0"/>
              </a:rPr>
              <a:t>="*.root“ 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toURL</a:t>
            </a:r>
            <a:r>
              <a:rPr lang="en-US" altLang="en-US" sz="1000" b="1" dirty="0">
                <a:latin typeface="Courier New" panose="02070309020205020404" pitchFamily="49" charset="0"/>
              </a:rPr>
              <a:t>="file:/star/data01/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pwg</a:t>
            </a:r>
            <a:r>
              <a:rPr lang="en-US" altLang="en-US" sz="1000" b="1" dirty="0">
                <a:latin typeface="Courier New" panose="02070309020205020404" pitchFamily="49" charset="0"/>
              </a:rPr>
              <a:t>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myName</a:t>
            </a:r>
            <a:r>
              <a:rPr lang="en-US" altLang="en-US" sz="1000" b="1" dirty="0">
                <a:latin typeface="Courier New" panose="02070309020205020404" pitchFamily="49" charset="0"/>
              </a:rPr>
              <a:t>/</a:t>
            </a:r>
            <a:r>
              <a:rPr lang="en-US" altLang="en-US" sz="1000" b="1" dirty="0" err="1">
                <a:latin typeface="Courier New" panose="02070309020205020404" pitchFamily="49" charset="0"/>
              </a:rPr>
              <a:t>myDirectory</a:t>
            </a:r>
            <a:r>
              <a:rPr lang="en-US" altLang="en-US" sz="1000" b="1" dirty="0">
                <a:latin typeface="Courier New" panose="02070309020205020404" pitchFamily="49" charset="0"/>
              </a:rPr>
              <a:t>" /&gt;</a:t>
            </a:r>
          </a:p>
          <a:p>
            <a:pPr>
              <a:lnSpc>
                <a:spcPct val="85000"/>
              </a:lnSpc>
            </a:pPr>
            <a:endParaRPr lang="en-US" altLang="en-US" sz="1000" b="1" dirty="0">
              <a:latin typeface="Courier New" panose="02070309020205020404" pitchFamily="49" charset="0"/>
            </a:endParaRPr>
          </a:p>
          <a:p>
            <a:pPr>
              <a:lnSpc>
                <a:spcPct val="85000"/>
              </a:lnSpc>
            </a:pPr>
            <a:r>
              <a:rPr lang="en-US" altLang="en-US" sz="1000" b="1" dirty="0">
                <a:latin typeface="Courier New" panose="02070309020205020404" pitchFamily="49" charset="0"/>
              </a:rPr>
              <a:t>&lt;/job&gt;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DE2485D6-6488-4641-B985-245735963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281720"/>
            <a:ext cx="8362950" cy="461665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1200" b="1" dirty="0">
                <a:latin typeface="Courier New" panose="02070309020205020404" pitchFamily="49" charset="0"/>
              </a:rPr>
              <a:t>See the documentation on the STAR computing homepage =&gt; Grid =&gt; Scheduler       and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1200" b="1" dirty="0">
                <a:latin typeface="Courier New" panose="02070309020205020404" pitchFamily="49" charset="0"/>
              </a:rPr>
              <a:t>https://drupal.star.bnl.gov/STAR/event/2022/01/14/Scheduler-tutorial/Scheduler-Tutorial</a:t>
            </a:r>
          </a:p>
        </p:txBody>
      </p:sp>
    </p:spTree>
    <p:extLst>
      <p:ext uri="{BB962C8B-B14F-4D97-AF65-F5344CB8AC3E}">
        <p14:creationId xmlns:p14="http://schemas.microsoft.com/office/powerpoint/2010/main" val="4280438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99D040B-DE5C-D3CD-D1F2-0B7E4F13F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70725" cy="534988"/>
          </a:xfrm>
        </p:spPr>
        <p:txBody>
          <a:bodyPr/>
          <a:lstStyle/>
          <a:p>
            <a:r>
              <a:rPr lang="en-US" altLang="en-US"/>
              <a:t>Putting it all together …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2BA4E01-1740-0D52-2969-CF473B8BA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7748588" cy="2971800"/>
          </a:xfrm>
        </p:spPr>
        <p:txBody>
          <a:bodyPr/>
          <a:lstStyle/>
          <a:p>
            <a:r>
              <a:rPr lang="en-US" altLang="en-US" dirty="0"/>
              <a:t>In order to do STAR data analysis, you have 4 files to build</a:t>
            </a:r>
          </a:p>
          <a:p>
            <a:pPr lvl="1"/>
            <a:r>
              <a:rPr lang="en-US" altLang="en-US" dirty="0"/>
              <a:t>SimpleAnalysis.xml</a:t>
            </a:r>
          </a:p>
          <a:p>
            <a:pPr lvl="1"/>
            <a:r>
              <a:rPr lang="en-US" altLang="en-US" dirty="0" err="1"/>
              <a:t>SimpleAnalysis.C</a:t>
            </a:r>
            <a:endParaRPr lang="en-US" altLang="en-US" dirty="0"/>
          </a:p>
          <a:p>
            <a:pPr lvl="1"/>
            <a:r>
              <a:rPr lang="en-US" altLang="en-US" dirty="0"/>
              <a:t>SimpleAnalysisMaker.cxx</a:t>
            </a:r>
          </a:p>
          <a:p>
            <a:pPr lvl="1"/>
            <a:r>
              <a:rPr lang="en-US" altLang="en-US" dirty="0" err="1"/>
              <a:t>SimpleAnalysisMaker.h</a:t>
            </a:r>
            <a:endParaRPr lang="en-US" altLang="en-US" dirty="0"/>
          </a:p>
          <a:p>
            <a:pPr lvl="1"/>
            <a:endParaRPr lang="en-US" altLang="en-US" sz="1200" dirty="0"/>
          </a:p>
          <a:p>
            <a:r>
              <a:rPr lang="en-US" altLang="en-US" dirty="0"/>
              <a:t>Submit your analysis request to the farm using this command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dirty="0"/>
              <a:t>&gt;  sums-submit  SimpleAnalysis.xml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dirty="0"/>
          </a:p>
          <a:p>
            <a:pPr lvl="1">
              <a:buFontTx/>
              <a:buNone/>
            </a:pPr>
            <a:r>
              <a:rPr lang="en-US" altLang="en-US" dirty="0"/>
              <a:t> 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276BB977-7EB3-2943-BF74-4078CBF0C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5410200" cy="376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SimpleAnalysis.xml, SimpleAnalysis.C, StRoot</a:t>
            </a:r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BD68F2ED-56C6-9A02-D643-1F4C06EED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1009650"/>
            <a:ext cx="2047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</a:t>
            </a:r>
          </a:p>
        </p:txBody>
      </p:sp>
      <p:sp>
        <p:nvSpPr>
          <p:cNvPr id="21510" name="Text Box 7">
            <a:extLst>
              <a:ext uri="{FF2B5EF4-FFF2-40B4-BE49-F238E27FC236}">
                <a16:creationId xmlns:a16="http://schemas.microsoft.com/office/drawing/2014/main" id="{E065DE17-2B6B-BA7A-9F4B-C4E024C05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09763"/>
            <a:ext cx="4191000" cy="3762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</a:t>
            </a:r>
          </a:p>
        </p:txBody>
      </p:sp>
      <p:sp>
        <p:nvSpPr>
          <p:cNvPr id="21511" name="Text Box 8">
            <a:extLst>
              <a:ext uri="{FF2B5EF4-FFF2-40B4-BE49-F238E27FC236}">
                <a16:creationId xmlns:a16="http://schemas.microsoft.com/office/drawing/2014/main" id="{3DC4B03A-D742-5AA8-C5FD-4FBD3DC8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275" y="1700213"/>
            <a:ext cx="2428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~home/SimpleAnalysisExample/StRoot</a:t>
            </a:r>
          </a:p>
        </p:txBody>
      </p:sp>
      <p:sp>
        <p:nvSpPr>
          <p:cNvPr id="21512" name="Text Box 9">
            <a:extLst>
              <a:ext uri="{FF2B5EF4-FFF2-40B4-BE49-F238E27FC236}">
                <a16:creationId xmlns:a16="http://schemas.microsoft.com/office/drawing/2014/main" id="{9A70C44A-C65C-1069-2C6C-05C95B0B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2667000"/>
            <a:ext cx="6286500" cy="376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SimpleAnalysisMaker.cxx, SimpleAnalysisMaker.h</a:t>
            </a:r>
          </a:p>
        </p:txBody>
      </p:sp>
      <p:sp>
        <p:nvSpPr>
          <p:cNvPr id="21513" name="Text Box 10">
            <a:extLst>
              <a:ext uri="{FF2B5EF4-FFF2-40B4-BE49-F238E27FC236}">
                <a16:creationId xmlns:a16="http://schemas.microsoft.com/office/drawing/2014/main" id="{00D41F91-02BC-0812-01E3-953D18CA5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2457450"/>
            <a:ext cx="3990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000"/>
              <a:t>~home/SimpleAnalysisExample/StRoot/SimpleAnalysis</a:t>
            </a:r>
          </a:p>
        </p:txBody>
      </p:sp>
      <p:sp>
        <p:nvSpPr>
          <p:cNvPr id="21514" name="Line 11">
            <a:extLst>
              <a:ext uri="{FF2B5EF4-FFF2-40B4-BE49-F238E27FC236}">
                <a16:creationId xmlns:a16="http://schemas.microsoft.com/office/drawing/2014/main" id="{1E722B4C-62CE-3F8C-4D7C-1E3B6BB11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886200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Text Box 12">
            <a:extLst>
              <a:ext uri="{FF2B5EF4-FFF2-40B4-BE49-F238E27FC236}">
                <a16:creationId xmlns:a16="http://schemas.microsoft.com/office/drawing/2014/main" id="{182EEA55-130B-11DB-A757-565682F8D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733800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Query the file catalogue</a:t>
            </a:r>
          </a:p>
        </p:txBody>
      </p:sp>
      <p:sp>
        <p:nvSpPr>
          <p:cNvPr id="21516" name="Line 13">
            <a:extLst>
              <a:ext uri="{FF2B5EF4-FFF2-40B4-BE49-F238E27FC236}">
                <a16:creationId xmlns:a16="http://schemas.microsoft.com/office/drawing/2014/main" id="{65CD3A82-CFCE-D894-7AE3-593BEAC1B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202113"/>
            <a:ext cx="1066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Text Box 14">
            <a:extLst>
              <a:ext uri="{FF2B5EF4-FFF2-40B4-BE49-F238E27FC236}">
                <a16:creationId xmlns:a16="http://schemas.microsoft.com/office/drawing/2014/main" id="{BA7E1516-9311-F212-131F-FB2C29462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049713"/>
            <a:ext cx="1981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Put makers in a ‘chain’</a:t>
            </a:r>
          </a:p>
        </p:txBody>
      </p:sp>
      <p:sp>
        <p:nvSpPr>
          <p:cNvPr id="21518" name="Text Box 18">
            <a:extLst>
              <a:ext uri="{FF2B5EF4-FFF2-40B4-BE49-F238E27FC236}">
                <a16:creationId xmlns:a16="http://schemas.microsoft.com/office/drawing/2014/main" id="{ADBB4E7B-210A-F021-F8E8-A23183C2D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524375"/>
            <a:ext cx="1981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200" b="1">
                <a:solidFill>
                  <a:srgbClr val="0000FF"/>
                </a:solidFill>
              </a:rPr>
              <a:t>Do physics analysis</a:t>
            </a:r>
          </a:p>
        </p:txBody>
      </p:sp>
      <p:sp>
        <p:nvSpPr>
          <p:cNvPr id="21519" name="AutoShape 19">
            <a:extLst>
              <a:ext uri="{FF2B5EF4-FFF2-40B4-BE49-F238E27FC236}">
                <a16:creationId xmlns:a16="http://schemas.microsoft.com/office/drawing/2014/main" id="{302017CC-548A-730C-70BB-88DAD2724A7C}"/>
              </a:ext>
            </a:extLst>
          </p:cNvPr>
          <p:cNvSpPr>
            <a:spLocks/>
          </p:cNvSpPr>
          <p:nvPr/>
        </p:nvSpPr>
        <p:spPr bwMode="auto">
          <a:xfrm>
            <a:off x="4219575" y="4438650"/>
            <a:ext cx="76200" cy="457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981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8889F21-84C9-8A36-BFD2-65AFB6710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C673D40-7361-BD18-CCB2-5E9DF9D55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2357" y="1066800"/>
            <a:ext cx="8648700" cy="5324475"/>
          </a:xfrm>
        </p:spPr>
        <p:txBody>
          <a:bodyPr/>
          <a:lstStyle/>
          <a:p>
            <a:r>
              <a:rPr lang="en-US" altLang="en-US" dirty="0"/>
              <a:t>This tutorial, its source code and sample data files are located here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SDCC:  /star/data01/</a:t>
            </a:r>
            <a:r>
              <a:rPr lang="en-US" altLang="en-US" sz="1400" dirty="0" err="1">
                <a:latin typeface="Courier New" panose="02070309020205020404" pitchFamily="49" charset="0"/>
              </a:rPr>
              <a:t>pwg</a:t>
            </a:r>
            <a:r>
              <a:rPr lang="en-US" altLang="en-US" sz="1400" dirty="0">
                <a:latin typeface="Courier New" panose="02070309020205020404" pitchFamily="49" charset="0"/>
              </a:rPr>
              <a:t>/jhthomas/</a:t>
            </a:r>
            <a:r>
              <a:rPr lang="en-US" altLang="en-US" sz="1400" dirty="0" err="1">
                <a:latin typeface="Courier New" panose="02070309020205020404" pitchFamily="49" charset="0"/>
              </a:rPr>
              <a:t>muDstTutorial</a:t>
            </a:r>
            <a:r>
              <a:rPr lang="en-US" altLang="en-US" sz="1400" dirty="0"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And    /star/data01/</a:t>
            </a:r>
            <a:r>
              <a:rPr lang="en-US" altLang="en-US" sz="1400" dirty="0" err="1">
                <a:latin typeface="Courier New" panose="02070309020205020404" pitchFamily="49" charset="0"/>
              </a:rPr>
              <a:t>pwg</a:t>
            </a:r>
            <a:r>
              <a:rPr lang="en-US" altLang="en-US" sz="1400" dirty="0">
                <a:latin typeface="Courier New" panose="02070309020205020404" pitchFamily="49" charset="0"/>
              </a:rPr>
              <a:t>/jhthomas/</a:t>
            </a:r>
            <a:r>
              <a:rPr lang="en-US" altLang="en-US" sz="1400" dirty="0" err="1">
                <a:latin typeface="Courier New" panose="02070309020205020404" pitchFamily="49" charset="0"/>
              </a:rPr>
              <a:t>picoDstTutorial</a:t>
            </a:r>
            <a:r>
              <a:rPr lang="en-US" altLang="en-US" sz="1400" dirty="0"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An introduction to </a:t>
            </a:r>
            <a:r>
              <a:rPr lang="en-US" altLang="en-US" dirty="0" err="1"/>
              <a:t>PicoDSTs</a:t>
            </a:r>
            <a:r>
              <a:rPr lang="en-US" altLang="en-US" dirty="0"/>
              <a:t> by Grigory </a:t>
            </a:r>
            <a:r>
              <a:rPr lang="en-US" altLang="en-US" dirty="0" err="1"/>
              <a:t>Nigmatkulov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sz="1200" dirty="0">
                <a:latin typeface="Courier New" panose="02070309020205020404" pitchFamily="49" charset="0"/>
                <a:hlinkClick r:id="rId3"/>
              </a:rPr>
              <a:t>https://drupal.star.bnl.gov/STAR/system/files/Nigmatkulov_intro2pico_Krakow2019.pdf</a:t>
            </a:r>
            <a:r>
              <a:rPr lang="en-US" altLang="en-US" sz="1200" dirty="0">
                <a:latin typeface="Courier New" panose="02070309020205020404" pitchFamily="49" charset="0"/>
              </a:rPr>
              <a:t> </a:t>
            </a:r>
          </a:p>
          <a:p>
            <a:pPr lvl="1">
              <a:buFontTx/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STAR offline software is documented in CVS, </a:t>
            </a:r>
            <a:r>
              <a:rPr lang="en-US" altLang="en-US" dirty="0" err="1"/>
              <a:t>D’Oxygen</a:t>
            </a:r>
            <a:r>
              <a:rPr lang="en-US" altLang="en-US" dirty="0"/>
              <a:t>, and on GitHub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4"/>
              </a:rPr>
              <a:t>http://www.star.bnl.gov/webdata/dox/html/classes.html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This link can be found from STAR homepage =&gt; computing =&gt; offline doc</a:t>
            </a:r>
          </a:p>
          <a:p>
            <a:pPr marL="0" indent="0">
              <a:buNone/>
            </a:pPr>
            <a:endParaRPr lang="en-US" altLang="en-US" sz="800" dirty="0">
              <a:solidFill>
                <a:srgbClr val="0033CC"/>
              </a:solidFill>
              <a:latin typeface="Courier New" panose="02070309020205020404" pitchFamily="49" charset="0"/>
            </a:endParaRPr>
          </a:p>
          <a:p>
            <a:r>
              <a:rPr lang="en-US" altLang="en-US" dirty="0"/>
              <a:t>The Scheduler by </a:t>
            </a:r>
            <a:r>
              <a:rPr lang="en-US" altLang="en-US" dirty="0" err="1"/>
              <a:t>Levente</a:t>
            </a:r>
            <a:r>
              <a:rPr lang="en-US" altLang="en-US" dirty="0"/>
              <a:t> Hajdu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5"/>
              </a:rPr>
              <a:t>http://www.star.bnl.gov/public/comp/Grid/scheduler/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 lvl="1"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6"/>
              </a:rPr>
              <a:t>http://www.star.bnl.gov/public/comp/Grid/scheduler/faq.html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 lvl="1"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7"/>
              </a:rPr>
              <a:t>https://drupal.star.bnl.gov/STAR/comp/sofi/filecatalog/user-manual</a:t>
            </a:r>
            <a:r>
              <a:rPr lang="en-US" altLang="en-US" sz="1400" dirty="0">
                <a:latin typeface="Courier New" panose="02070309020205020404" pitchFamily="49" charset="0"/>
              </a:rPr>
              <a:t> </a:t>
            </a:r>
          </a:p>
          <a:p>
            <a:pPr lvl="1"/>
            <a:endParaRPr lang="en-US" altLang="en-US" sz="800" dirty="0">
              <a:latin typeface="Courier New" panose="02070309020205020404" pitchFamily="49" charset="0"/>
            </a:endParaRPr>
          </a:p>
          <a:p>
            <a:r>
              <a:rPr lang="en-US" altLang="en-US" dirty="0"/>
              <a:t>Data production and data available on disk</a:t>
            </a:r>
          </a:p>
          <a:p>
            <a:pPr lvl="1"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8"/>
              </a:rPr>
              <a:t>https://drupal.star.bnl.gov/STAR/comp/prod</a:t>
            </a:r>
            <a:r>
              <a:rPr lang="en-US" altLang="en-US" sz="1400" dirty="0">
                <a:latin typeface="Courier New" panose="02070309020205020404" pitchFamily="49" charset="0"/>
              </a:rPr>
              <a:t> </a:t>
            </a:r>
          </a:p>
          <a:p>
            <a:pPr lvl="1"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9"/>
              </a:rPr>
              <a:t>https://www.star.bnl.gov/public/comp/prod/localdata/ProdDDstreams.html</a:t>
            </a:r>
            <a:r>
              <a:rPr lang="en-US" altLang="en-US" sz="1400" dirty="0">
                <a:latin typeface="Courier New" panose="02070309020205020404" pitchFamily="49" charset="0"/>
              </a:rPr>
              <a:t> </a:t>
            </a:r>
          </a:p>
          <a:p>
            <a:pPr lvl="1">
              <a:buNone/>
            </a:pPr>
            <a:r>
              <a:rPr lang="en-US" altLang="en-US" sz="1400" dirty="0">
                <a:latin typeface="Courier New" panose="02070309020205020404" pitchFamily="49" charset="0"/>
                <a:hlinkClick r:id="rId10"/>
              </a:rPr>
              <a:t>https://www.star.bnl.gov/public/comp/prod/localdata/ProdDDstreams_pico.html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 lvl="1">
              <a:buNone/>
            </a:pPr>
            <a:endParaRPr lang="en-US" altLang="en-US" sz="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328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263BF91-AEEE-BC72-7623-79BBAAFE3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6E67F55-8370-DDB9-E161-D315298639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38225" y="3200400"/>
            <a:ext cx="7067550" cy="1589088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dirty="0"/>
              <a:t>Additional Topics</a:t>
            </a:r>
          </a:p>
        </p:txBody>
      </p:sp>
    </p:spTree>
    <p:extLst>
      <p:ext uri="{BB962C8B-B14F-4D97-AF65-F5344CB8AC3E}">
        <p14:creationId xmlns:p14="http://schemas.microsoft.com/office/powerpoint/2010/main" val="342657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786EDE9-223D-E9E2-DFBE-27AA48F93E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StarClassLibrary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E594D0D-B7DB-AEBE-7D17-69B6E6EE8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419600"/>
          </a:xfrm>
        </p:spPr>
        <p:txBody>
          <a:bodyPr/>
          <a:lstStyle/>
          <a:p>
            <a:r>
              <a:rPr lang="en-US" altLang="en-US" dirty="0"/>
              <a:t>Note that </a:t>
            </a:r>
            <a:r>
              <a:rPr lang="en-US" altLang="en-US" dirty="0" err="1">
                <a:sym typeface="Symbol" panose="05050102010706020507" pitchFamily="18" charset="2"/>
              </a:rPr>
              <a:t>MuDST</a:t>
            </a:r>
            <a:r>
              <a:rPr lang="en-US" altLang="en-US" dirty="0">
                <a:sym typeface="Symbol" panose="05050102010706020507" pitchFamily="18" charset="2"/>
              </a:rPr>
              <a:t> files use structures that are unique to STAR</a:t>
            </a:r>
          </a:p>
          <a:p>
            <a:pPr lvl="1"/>
            <a:r>
              <a:rPr lang="en-US" altLang="en-US" dirty="0" err="1">
                <a:sym typeface="Symbol" panose="05050102010706020507" pitchFamily="18" charset="2"/>
              </a:rPr>
              <a:t>StThreeVectorF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dirty="0">
                <a:sym typeface="Symbol" panose="05050102010706020507" pitchFamily="18" charset="2"/>
              </a:rPr>
              <a:t>	is a three vector that can be used to take dot products, cross products and several other very useful functions</a:t>
            </a:r>
          </a:p>
          <a:p>
            <a:pPr lvl="1"/>
            <a:r>
              <a:rPr lang="en-US" altLang="en-US" dirty="0" err="1">
                <a:sym typeface="Symbol" panose="05050102010706020507" pitchFamily="18" charset="2"/>
              </a:rPr>
              <a:t>StPhysicalHelixD</a:t>
            </a:r>
            <a:endParaRPr lang="en-US" altLang="en-US" dirty="0">
              <a:sym typeface="Symbol" panose="05050102010706020507" pitchFamily="18" charset="2"/>
            </a:endParaRPr>
          </a:p>
          <a:p>
            <a:pPr lvl="2">
              <a:buFont typeface="Helvetica" panose="020B0604020202020204" pitchFamily="34" charset="0"/>
              <a:buNone/>
            </a:pPr>
            <a:r>
              <a:rPr lang="en-US" altLang="en-US" dirty="0">
                <a:sym typeface="Symbol" panose="05050102010706020507" pitchFamily="18" charset="2"/>
              </a:rPr>
              <a:t>	is a state vector containing the parameters of a helix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Etcetera, etcetera</a:t>
            </a:r>
          </a:p>
          <a:p>
            <a:endParaRPr lang="en-US" altLang="en-US" sz="800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These are classes from the </a:t>
            </a:r>
            <a:r>
              <a:rPr lang="en-US" altLang="en-US" dirty="0" err="1">
                <a:sym typeface="Symbol" panose="05050102010706020507" pitchFamily="18" charset="2"/>
              </a:rPr>
              <a:t>StarClass</a:t>
            </a:r>
            <a:r>
              <a:rPr lang="en-US" altLang="en-US" dirty="0">
                <a:sym typeface="Symbol" panose="05050102010706020507" pitchFamily="18" charset="2"/>
              </a:rPr>
              <a:t> Library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SCL is a very comprehensive library of tools and beautifully written</a:t>
            </a:r>
          </a:p>
          <a:p>
            <a:pPr lvl="1">
              <a:buFontTx/>
              <a:buNone/>
            </a:pPr>
            <a:r>
              <a:rPr lang="en-US" altLang="en-US" dirty="0">
                <a:sym typeface="Symbol" panose="05050102010706020507" pitchFamily="18" charset="2"/>
              </a:rPr>
              <a:t> 	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http://www.star.bnl.gov/public/html/tmp/dev_StarClassLibrary.pdf</a:t>
            </a:r>
            <a:endParaRPr lang="en-US" altLang="en-US" dirty="0">
              <a:sym typeface="Symbol" panose="05050102010706020507" pitchFamily="18" charset="2"/>
            </a:endParaRPr>
          </a:p>
          <a:p>
            <a:endParaRPr lang="en-US" altLang="en-US" sz="800" dirty="0">
              <a:solidFill>
                <a:srgbClr val="0033CC"/>
              </a:solidFill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ROOT has equivalent classes that do the same thing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TVector3 is essentially identical to </a:t>
            </a:r>
            <a:r>
              <a:rPr lang="en-US" altLang="en-US" dirty="0" err="1">
                <a:sym typeface="Symbol" panose="05050102010706020507" pitchFamily="18" charset="2"/>
              </a:rPr>
              <a:t>StThreeVectorF</a:t>
            </a:r>
            <a:r>
              <a:rPr lang="en-US" altLang="en-US" dirty="0">
                <a:sym typeface="Symbol" panose="05050102010706020507" pitchFamily="18" charset="2"/>
              </a:rPr>
              <a:t>, etc.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ROOT was a primitive beast at the time the </a:t>
            </a:r>
            <a:r>
              <a:rPr lang="en-US" altLang="en-US" dirty="0" err="1">
                <a:sym typeface="Symbol" panose="05050102010706020507" pitchFamily="18" charset="2"/>
              </a:rPr>
              <a:t>StarClass</a:t>
            </a:r>
            <a:r>
              <a:rPr lang="en-US" altLang="en-US" dirty="0">
                <a:sym typeface="Symbol" panose="05050102010706020507" pitchFamily="18" charset="2"/>
              </a:rPr>
              <a:t> Library was written and it did not have </a:t>
            </a:r>
            <a:r>
              <a:rPr lang="en-US" altLang="en-US" dirty="0" err="1">
                <a:sym typeface="Symbol" panose="05050102010706020507" pitchFamily="18" charset="2"/>
              </a:rPr>
              <a:t>ThreeVectors</a:t>
            </a:r>
            <a:r>
              <a:rPr lang="en-US" altLang="en-US" dirty="0">
                <a:sym typeface="Symbol" panose="05050102010706020507" pitchFamily="18" charset="2"/>
              </a:rPr>
              <a:t>.   So we wrote our own.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D96B37B2-6977-8828-41CA-47748570C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5638800"/>
            <a:ext cx="6629400" cy="59055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600" dirty="0"/>
              <a:t>There is no way to change the fact that we use the </a:t>
            </a:r>
            <a:r>
              <a:rPr lang="en-US" altLang="en-US" sz="1600" dirty="0" err="1"/>
              <a:t>StarClassLibrary</a:t>
            </a:r>
            <a:r>
              <a:rPr lang="en-US" altLang="en-US" sz="1600" dirty="0"/>
              <a:t> and so you must have it, and use it, in order to analyze </a:t>
            </a:r>
            <a:r>
              <a:rPr lang="en-US" altLang="en-US" sz="1600" dirty="0" err="1"/>
              <a:t>MuDSTs</a:t>
            </a:r>
            <a:r>
              <a:rPr lang="en-US" altLang="en-US" sz="16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Rtimes">
  <a:themeElements>
    <a:clrScheme name="STARtimes 15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00FF"/>
      </a:hlink>
      <a:folHlink>
        <a:srgbClr val="EAEC5E"/>
      </a:folHlink>
    </a:clrScheme>
    <a:fontScheme name="STARtim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3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Rtim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im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imes 15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00FF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STARtimes</Template>
  <TotalTime>7247</TotalTime>
  <Words>8175</Words>
  <Application>Microsoft Office PowerPoint</Application>
  <PresentationFormat>On-screen Show (4:3)</PresentationFormat>
  <Paragraphs>1040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Consolas</vt:lpstr>
      <vt:lpstr>Courier New</vt:lpstr>
      <vt:lpstr>Helvetica</vt:lpstr>
      <vt:lpstr>Symbol</vt:lpstr>
      <vt:lpstr>Times New Roman</vt:lpstr>
      <vt:lpstr>Wingdings</vt:lpstr>
      <vt:lpstr>STARtimes</vt:lpstr>
      <vt:lpstr>PowerPoint Presentation</vt:lpstr>
      <vt:lpstr>If you are new to STAR but familiar with Root…</vt:lpstr>
      <vt:lpstr>Cons</vt:lpstr>
      <vt:lpstr>Check out your own copy of STAR Software</vt:lpstr>
      <vt:lpstr>Makers</vt:lpstr>
      <vt:lpstr>Execute the Maker from a macro like this …</vt:lpstr>
      <vt:lpstr>How Do I Read a STAR Data Tape?</vt:lpstr>
      <vt:lpstr>A Better Way to Read a MuDst or a PicoDst</vt:lpstr>
      <vt:lpstr>Commonly used branches, methods</vt:lpstr>
      <vt:lpstr>Instantiating StPicoDstMaker</vt:lpstr>
      <vt:lpstr>Using StPicoDstMaker in a Macro</vt:lpstr>
      <vt:lpstr>Using StPicoDstMaker in a Chain</vt:lpstr>
      <vt:lpstr>PowerPoint Presentation</vt:lpstr>
      <vt:lpstr>SimpleAnalysisMaker.h</vt:lpstr>
      <vt:lpstr>SimpleAnalysisMaker.cxx</vt:lpstr>
      <vt:lpstr>SimpleAnalysisMaker.cxx    (continued)</vt:lpstr>
      <vt:lpstr>BiggerAnalysisMaker.cxx</vt:lpstr>
      <vt:lpstr>Cutting on the Data</vt:lpstr>
      <vt:lpstr>The Scheduler </vt:lpstr>
      <vt:lpstr>The Scheduler builds the list of files</vt:lpstr>
      <vt:lpstr>Putting it all together …</vt:lpstr>
      <vt:lpstr>References</vt:lpstr>
      <vt:lpstr>PowerPoint Presentation</vt:lpstr>
      <vt:lpstr>If you are new to STAR but familiar with Root…</vt:lpstr>
      <vt:lpstr>Cons</vt:lpstr>
      <vt:lpstr>Check out your own copy of STAR Software</vt:lpstr>
      <vt:lpstr>Makers</vt:lpstr>
      <vt:lpstr>Execute the Maker from a macro like this …</vt:lpstr>
      <vt:lpstr>How Do I Read a STAR Data Tape?</vt:lpstr>
      <vt:lpstr>A Better Way to Read a MuDst or a PicoDst</vt:lpstr>
      <vt:lpstr>Commonly used branches, methods</vt:lpstr>
      <vt:lpstr>Instantiating StMuDstMaker</vt:lpstr>
      <vt:lpstr>Using StMuDstMaker in a Macro</vt:lpstr>
      <vt:lpstr>Using StMuDstMaker in a Chain</vt:lpstr>
      <vt:lpstr>PowerPoint Presentation</vt:lpstr>
      <vt:lpstr>SimpleAnalysisMaker.h</vt:lpstr>
      <vt:lpstr>SimpleAnalysisMaker.cxx</vt:lpstr>
      <vt:lpstr>SimpleAnalysisMaker.cxx    (continued)</vt:lpstr>
      <vt:lpstr>BiggerAnalysisMaker.cxx</vt:lpstr>
      <vt:lpstr>Cutting on the Data</vt:lpstr>
      <vt:lpstr>The Scheduler </vt:lpstr>
      <vt:lpstr>The Scheduler builds the list of files</vt:lpstr>
      <vt:lpstr>Putting it all together …</vt:lpstr>
      <vt:lpstr>References</vt:lpstr>
      <vt:lpstr>PowerPoint Presentation</vt:lpstr>
      <vt:lpstr>The StarClassLibrary</vt:lpstr>
    </vt:vector>
  </TitlesOfParts>
  <Company>Lawrence Berkeley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194</cp:revision>
  <dcterms:created xsi:type="dcterms:W3CDTF">2005-02-23T03:07:02Z</dcterms:created>
  <dcterms:modified xsi:type="dcterms:W3CDTF">2024-09-24T20:39:26Z</dcterms:modified>
</cp:coreProperties>
</file>