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sldIdLst>
    <p:sldId id="256" r:id="rId2"/>
    <p:sldId id="289" r:id="rId3"/>
    <p:sldId id="262" r:id="rId4"/>
    <p:sldId id="261" r:id="rId5"/>
    <p:sldId id="259" r:id="rId6"/>
    <p:sldId id="296" r:id="rId7"/>
    <p:sldId id="263" r:id="rId8"/>
    <p:sldId id="272" r:id="rId9"/>
    <p:sldId id="264" r:id="rId10"/>
    <p:sldId id="265" r:id="rId11"/>
    <p:sldId id="266" r:id="rId12"/>
    <p:sldId id="267" r:id="rId13"/>
    <p:sldId id="311" r:id="rId14"/>
    <p:sldId id="268" r:id="rId15"/>
    <p:sldId id="318" r:id="rId16"/>
    <p:sldId id="269" r:id="rId17"/>
    <p:sldId id="270" r:id="rId18"/>
    <p:sldId id="298" r:id="rId19"/>
    <p:sldId id="299" r:id="rId20"/>
    <p:sldId id="300" r:id="rId21"/>
    <p:sldId id="302" r:id="rId22"/>
    <p:sldId id="320" r:id="rId23"/>
    <p:sldId id="315" r:id="rId24"/>
    <p:sldId id="274" r:id="rId25"/>
    <p:sldId id="275" r:id="rId26"/>
    <p:sldId id="277" r:id="rId27"/>
    <p:sldId id="278" r:id="rId28"/>
    <p:sldId id="279" r:id="rId29"/>
    <p:sldId id="280" r:id="rId30"/>
    <p:sldId id="281" r:id="rId31"/>
    <p:sldId id="316" r:id="rId32"/>
    <p:sldId id="310" r:id="rId33"/>
    <p:sldId id="313" r:id="rId34"/>
    <p:sldId id="312" r:id="rId35"/>
    <p:sldId id="317" r:id="rId36"/>
    <p:sldId id="321" r:id="rId37"/>
    <p:sldId id="292" r:id="rId38"/>
    <p:sldId id="284" r:id="rId39"/>
    <p:sldId id="285" r:id="rId40"/>
    <p:sldId id="286" r:id="rId41"/>
    <p:sldId id="287" r:id="rId42"/>
    <p:sldId id="291" r:id="rId43"/>
    <p:sldId id="288" r:id="rId44"/>
    <p:sldId id="305" r:id="rId45"/>
    <p:sldId id="306" r:id="rId46"/>
    <p:sldId id="307" r:id="rId47"/>
    <p:sldId id="308" r:id="rId48"/>
    <p:sldId id="309" r:id="rId49"/>
    <p:sldId id="301" r:id="rId50"/>
    <p:sldId id="273" r:id="rId51"/>
    <p:sldId id="271" r:id="rId52"/>
    <p:sldId id="304" r:id="rId53"/>
    <p:sldId id="276" r:id="rId54"/>
    <p:sldId id="319" r:id="rId55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82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4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wmf"/><Relationship Id="rId2" Type="http://schemas.openxmlformats.org/officeDocument/2006/relationships/image" Target="../media/image48.wmf"/><Relationship Id="rId1" Type="http://schemas.openxmlformats.org/officeDocument/2006/relationships/image" Target="../media/image4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938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9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040" y="4415790"/>
            <a:ext cx="5608320" cy="418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E9659D81-F557-4866-8542-80C39CE494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3761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7FF932-BDDA-47E8-97ED-AC065777EAE7}" type="slidenum">
              <a:rPr lang="en-US"/>
              <a:pPr/>
              <a:t>3</a:t>
            </a:fld>
            <a:endParaRPr lang="en-US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EE413B-A527-4329-AD01-BDFE0459F41C}" type="slidenum">
              <a:rPr lang="en-US"/>
              <a:pPr/>
              <a:t>9</a:t>
            </a:fld>
            <a:endParaRPr lang="en-US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8A9BA4-1FBF-42E1-AC9F-460A056E0E18}" type="slidenum">
              <a:rPr lang="en-US"/>
              <a:pPr/>
              <a:t>10</a:t>
            </a:fld>
            <a:endParaRPr lang="en-US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9F883E6-C1A4-46DE-823C-1C36AC05352A}" type="slidenum">
              <a:rPr lang="en-US"/>
              <a:pPr/>
              <a:t>11</a:t>
            </a:fld>
            <a:endParaRPr lang="en-US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04C0243-2577-483F-8E14-002B7273F342}" type="slidenum">
              <a:rPr lang="en-US"/>
              <a:pPr/>
              <a:t>12</a:t>
            </a:fld>
            <a:endParaRPr lang="en-US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B05246C-0C01-42A0-886E-2C619DF723B4}" type="slidenum">
              <a:rPr lang="en-US"/>
              <a:pPr/>
              <a:t>14</a:t>
            </a:fld>
            <a:endParaRPr 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6147199-080F-4E06-A65F-8B2E070431E5}" type="slidenum">
              <a:rPr lang="en-US"/>
              <a:pPr/>
              <a:t>16</a:t>
            </a:fld>
            <a:endParaRPr lang="en-US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FA74D4F-F0F3-4095-82D4-AEBF8181E74E}" type="slidenum">
              <a:rPr lang="en-US"/>
              <a:pPr/>
              <a:t>17</a:t>
            </a:fld>
            <a:endParaRPr lang="en-US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4264B04-F7E5-4340-98BD-677A6A08494F}" type="slidenum">
              <a:rPr lang="en-US"/>
              <a:pPr/>
              <a:t>37</a:t>
            </a:fld>
            <a:endParaRPr lang="en-US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BD84605-858F-43AA-8872-7106E58E0AF7}" type="slidenum">
              <a:rPr lang="en-US"/>
              <a:pPr/>
              <a:t>51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70A011-7549-4F72-A0AB-E7E0D1EA3D61}" type="datetime1">
              <a:rPr lang="en-US" smtClean="0"/>
              <a:t>9/7/2011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008EDD-B278-46B1-8F92-B314B617F9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2C94E1-66CE-4A9E-B598-9400499BBD9B}" type="datetime1">
              <a:rPr lang="en-US" smtClean="0"/>
              <a:t>9/7/2011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75438A-2BDB-4000-B767-AD1B4CF650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D29A76-9890-4C4C-9121-DC2DD308C6AA}" type="datetime1">
              <a:rPr lang="en-US" smtClean="0"/>
              <a:t>9/7/2011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F6A8E-75A3-4165-AFC5-2106F93984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FDB1BD-CC56-45C3-AE01-05B5A47CD2D9}" type="datetime1">
              <a:rPr lang="en-US" smtClean="0"/>
              <a:t>9/7/2011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B2F05C-CFC1-4E76-9F1C-27BEDAA36C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B1D3D5-A482-462B-9670-2FBAF8D33634}" type="datetime1">
              <a:rPr lang="en-US" smtClean="0"/>
              <a:t>9/7/2011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DB0774-7170-4269-AEAA-03FE715AE0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2989C8-E24E-4B23-9630-1CC07C3BA72A}" type="datetime1">
              <a:rPr lang="en-US" smtClean="0"/>
              <a:t>9/7/2011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8BF453-DFAD-440B-A407-956EDDA9AF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69F603-4023-4410-8FAD-88DDB4874CE3}" type="datetime1">
              <a:rPr lang="en-US" smtClean="0"/>
              <a:t>9/7/2011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475C5E-2A78-4AF4-8C2A-30C18B966B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929B10-74DD-4F50-B9B5-A3D5FEDDE3AB}" type="datetime1">
              <a:rPr lang="en-US" smtClean="0"/>
              <a:t>9/7/2011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3EE8CB-9544-48DD-9107-2F8A403D1C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0CCC0C-CE55-461E-89DE-26A38F71A2B0}" type="datetime1">
              <a:rPr lang="en-US" smtClean="0"/>
              <a:t>9/7/2011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7E8F3C-70F0-4DE0-A132-4E19097688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BF29B2-92BB-46F0-8F71-17346956D0B1}" type="datetime1">
              <a:rPr lang="en-US" smtClean="0"/>
              <a:t>9/7/2011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BEB3F8-E5B9-4D10-BB3C-B74CBC114A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A0D5C4-E2CC-4C38-BED7-5DFB8A983F36}" type="datetime1">
              <a:rPr lang="en-US" smtClean="0"/>
              <a:t>9/7/2011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2C73A9-97DB-468C-B06C-E8CFBA00B1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B2A9E2-7B3A-4ED3-885C-84BE28CD56A6}" type="datetime1">
              <a:rPr lang="en-US" smtClean="0"/>
              <a:t>9/7/2011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062889-D8BC-4367-A616-5C2C265314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AD85ED-E4FD-4DDF-94FE-08C9D9723E36}" type="datetime1">
              <a:rPr lang="en-US" smtClean="0"/>
              <a:t>9/7/2011</a:t>
            </a:fld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B95CE1-FED8-480E-8396-8C592F30BF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7F87A4-57AB-41F5-88D8-6793FE884021}" type="datetime1">
              <a:rPr lang="en-US" smtClean="0"/>
              <a:t>9/7/2011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49DA89-785B-4C8B-ACCB-BB01E4D364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8300"/>
            <a:ext cx="9144000" cy="5032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438400" y="6248400"/>
            <a:ext cx="2130425" cy="474663"/>
          </a:xfrm>
        </p:spPr>
        <p:txBody>
          <a:bodyPr/>
          <a:lstStyle>
            <a:lvl1pPr>
              <a:defRPr/>
            </a:lvl1pPr>
          </a:lstStyle>
          <a:p>
            <a:fld id="{017045A8-C5B0-43B8-AE2B-6296178B6C4D}" type="datetime1">
              <a:rPr lang="en-US" smtClean="0"/>
              <a:t>9/7/2011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791200" y="6248400"/>
            <a:ext cx="2897188" cy="474663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smtClean="0"/>
            </a:lvl1pPr>
          </a:lstStyle>
          <a:p>
            <a:pPr>
              <a:defRPr/>
            </a:pPr>
            <a:fld id="{70C443C7-9378-4F5B-A73B-A959316290F0}" type="datetime1">
              <a:rPr lang="en-US" smtClean="0"/>
              <a:t>9/7/2011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41FBB11C-A3D4-4E37-823F-6CED18E40E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6.wmf"/><Relationship Id="rId4" Type="http://schemas.openxmlformats.org/officeDocument/2006/relationships/image" Target="../media/image3.wmf"/><Relationship Id="rId9" Type="http://schemas.openxmlformats.org/officeDocument/2006/relationships/oleObject" Target="../embeddings/oleObject4.bin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png"/><Relationship Id="rId4" Type="http://schemas.openxmlformats.org/officeDocument/2006/relationships/image" Target="../media/image16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1.wmf"/><Relationship Id="rId5" Type="http://schemas.openxmlformats.org/officeDocument/2006/relationships/image" Target="../media/image40.png"/><Relationship Id="rId4" Type="http://schemas.openxmlformats.org/officeDocument/2006/relationships/image" Target="../media/image39.wm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w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8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47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8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wmf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7.wmf"/><Relationship Id="rId5" Type="http://schemas.openxmlformats.org/officeDocument/2006/relationships/image" Target="../media/image76.png"/><Relationship Id="rId4" Type="http://schemas.openxmlformats.org/officeDocument/2006/relationships/image" Target="../media/image75.w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emf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295400"/>
            <a:ext cx="7772400" cy="1470025"/>
          </a:xfrm>
        </p:spPr>
        <p:txBody>
          <a:bodyPr/>
          <a:lstStyle/>
          <a:p>
            <a:pPr eaLnBrk="1" hangingPunct="1"/>
            <a:r>
              <a:rPr lang="en-US" sz="3600" dirty="0" smtClean="0"/>
              <a:t>STAR-PXL Mechanical Integration and Cooling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124200"/>
            <a:ext cx="6400800" cy="1752600"/>
          </a:xfrm>
        </p:spPr>
        <p:txBody>
          <a:bodyPr/>
          <a:lstStyle/>
          <a:p>
            <a:pPr eaLnBrk="1" hangingPunct="1"/>
            <a:r>
              <a:rPr lang="en-US" dirty="0" smtClean="0"/>
              <a:t>St. </a:t>
            </a:r>
            <a:r>
              <a:rPr lang="en-US" dirty="0" err="1" smtClean="0"/>
              <a:t>Odile</a:t>
            </a:r>
            <a:r>
              <a:rPr lang="en-US" dirty="0" smtClean="0"/>
              <a:t> Ultra-Thin Vertex Detector Workshop</a:t>
            </a:r>
          </a:p>
          <a:p>
            <a:pPr eaLnBrk="1" hangingPunct="1"/>
            <a:r>
              <a:rPr lang="en-US" dirty="0" smtClean="0"/>
              <a:t>8-Sept-2011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Howard </a:t>
            </a:r>
            <a:r>
              <a:rPr lang="en-US" dirty="0" err="1" smtClean="0"/>
              <a:t>Wieman</a:t>
            </a:r>
            <a:endParaRPr lang="en-US" dirty="0" smtClean="0"/>
          </a:p>
          <a:p>
            <a:pPr eaLnBrk="1" hangingPunct="1"/>
            <a:r>
              <a:rPr lang="en-US" dirty="0" smtClean="0"/>
              <a:t>LBNL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5616217-6B93-43B2-860F-ACA1DCCCAE39}" type="datetime1">
              <a:rPr lang="en-US" smtClean="0"/>
              <a:t>9/7/2011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008EDD-B278-46B1-8F92-B314B617F93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PIXEL Mechanical Work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447800"/>
            <a:ext cx="82296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dirty="0" smtClean="0"/>
              <a:t>Leo Greiner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/>
              <a:t>Eric </a:t>
            </a:r>
            <a:r>
              <a:rPr lang="en-US" sz="2000" dirty="0" err="1"/>
              <a:t>Anderssen</a:t>
            </a:r>
            <a:endParaRPr lang="en-US" sz="2000" dirty="0"/>
          </a:p>
          <a:p>
            <a:pPr eaLnBrk="1" hangingPunct="1">
              <a:lnSpc>
                <a:spcPct val="90000"/>
              </a:lnSpc>
            </a:pPr>
            <a:r>
              <a:rPr lang="en-US" sz="2000" dirty="0" smtClean="0"/>
              <a:t>Hans Georg Ritter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/>
              <a:t>Michal </a:t>
            </a:r>
            <a:r>
              <a:rPr lang="en-US" sz="2000" dirty="0" err="1" smtClean="0"/>
              <a:t>Szelezniak</a:t>
            </a:r>
            <a:endParaRPr lang="en-US" sz="2000" dirty="0" smtClean="0"/>
          </a:p>
          <a:p>
            <a:pPr eaLnBrk="1" hangingPunct="1">
              <a:lnSpc>
                <a:spcPct val="90000"/>
              </a:lnSpc>
            </a:pPr>
            <a:r>
              <a:rPr lang="en-US" sz="2000" dirty="0" err="1"/>
              <a:t>Xiangming</a:t>
            </a:r>
            <a:r>
              <a:rPr lang="en-US" sz="2000" dirty="0"/>
              <a:t> </a:t>
            </a:r>
            <a:r>
              <a:rPr lang="en-US" sz="2000" dirty="0" smtClean="0"/>
              <a:t>Sun 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 smtClean="0"/>
              <a:t>Joseph </a:t>
            </a:r>
            <a:r>
              <a:rPr lang="en-US" sz="2000" dirty="0" smtClean="0"/>
              <a:t>Silber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 smtClean="0"/>
              <a:t>Jim Thomas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 smtClean="0"/>
              <a:t>Howard </a:t>
            </a:r>
            <a:r>
              <a:rPr lang="en-US" sz="2000" dirty="0" err="1" smtClean="0"/>
              <a:t>Matis</a:t>
            </a:r>
            <a:endParaRPr lang="en-US" sz="2000" dirty="0" smtClean="0"/>
          </a:p>
          <a:p>
            <a:pPr eaLnBrk="1" hangingPunct="1">
              <a:lnSpc>
                <a:spcPct val="90000"/>
              </a:lnSpc>
            </a:pPr>
            <a:r>
              <a:rPr lang="en-US" sz="2000" dirty="0" smtClean="0"/>
              <a:t>Mario </a:t>
            </a:r>
            <a:r>
              <a:rPr lang="en-US" sz="2000" dirty="0" err="1"/>
              <a:t>Cepeda</a:t>
            </a:r>
            <a:endParaRPr lang="en-US" sz="2000" dirty="0"/>
          </a:p>
          <a:p>
            <a:pPr eaLnBrk="1" hangingPunct="1">
              <a:lnSpc>
                <a:spcPct val="90000"/>
              </a:lnSpc>
            </a:pPr>
            <a:r>
              <a:rPr lang="en-US" sz="2000" dirty="0"/>
              <a:t>Tom </a:t>
            </a:r>
            <a:r>
              <a:rPr lang="en-US" sz="2000" dirty="0" smtClean="0"/>
              <a:t>Johnson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 smtClean="0"/>
              <a:t>Dan </a:t>
            </a:r>
            <a:r>
              <a:rPr lang="en-US" sz="2000" dirty="0" err="1" smtClean="0"/>
              <a:t>DeBoer</a:t>
            </a:r>
            <a:endParaRPr lang="en-US" sz="2000" dirty="0" smtClean="0"/>
          </a:p>
          <a:p>
            <a:pPr eaLnBrk="1" hangingPunct="1">
              <a:lnSpc>
                <a:spcPct val="90000"/>
              </a:lnSpc>
            </a:pPr>
            <a:r>
              <a:rPr lang="en-US" sz="2000" dirty="0" smtClean="0"/>
              <a:t>Brian Bentley</a:t>
            </a:r>
          </a:p>
          <a:p>
            <a:pPr eaLnBrk="1" hangingPunct="1">
              <a:lnSpc>
                <a:spcPct val="90000"/>
              </a:lnSpc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</a:pPr>
            <a:endParaRPr lang="en-US" sz="2400" dirty="0" smtClean="0"/>
          </a:p>
        </p:txBody>
      </p:sp>
      <p:sp>
        <p:nvSpPr>
          <p:cNvPr id="6148" name="Text Box 5"/>
          <p:cNvSpPr txBox="1">
            <a:spLocks noChangeArrowheads="1"/>
          </p:cNvSpPr>
          <p:nvPr/>
        </p:nvSpPr>
        <p:spPr bwMode="auto">
          <a:xfrm>
            <a:off x="6019800" y="4800600"/>
            <a:ext cx="287367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smtClean="0"/>
              <a:t>University of Texas Austin:</a:t>
            </a:r>
            <a:endParaRPr lang="en-US" dirty="0"/>
          </a:p>
          <a:p>
            <a:r>
              <a:rPr lang="en-US" dirty="0" smtClean="0"/>
              <a:t>Jerry Hoffman</a:t>
            </a:r>
          </a:p>
          <a:p>
            <a:r>
              <a:rPr lang="en-US" dirty="0" smtClean="0"/>
              <a:t>Herbert </a:t>
            </a:r>
            <a:r>
              <a:rPr lang="en-US" dirty="0" err="1" smtClean="0"/>
              <a:t>Boehl</a:t>
            </a:r>
            <a:endParaRPr lang="en-US" dirty="0" smtClean="0"/>
          </a:p>
          <a:p>
            <a:r>
              <a:rPr lang="en-US" dirty="0" smtClean="0"/>
              <a:t>Jo </a:t>
            </a:r>
            <a:r>
              <a:rPr lang="en-US" dirty="0" err="1" smtClean="0"/>
              <a:t>Schambach</a:t>
            </a:r>
            <a:endParaRPr lang="en-US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006845D-7F23-4742-B6AF-9E608E9F11CD}" type="datetime1">
              <a:rPr lang="en-US" smtClean="0"/>
              <a:t>9/7/2011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75438A-2BDB-4000-B767-AD1B4CF650D2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57200" y="1186934"/>
            <a:ext cx="35702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Lawrence Berkeley National Lab: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end on"/>
          <p:cNvPicPr>
            <a:picLocks noChangeAspect="1" noChangeArrowheads="1"/>
          </p:cNvPicPr>
          <p:nvPr/>
        </p:nvPicPr>
        <p:blipFill>
          <a:blip r:embed="rId3" cstate="print"/>
          <a:srcRect l="26125" t="6944" r="23512" b="10069"/>
          <a:stretch>
            <a:fillRect/>
          </a:stretch>
        </p:blipFill>
        <p:spPr bwMode="auto">
          <a:xfrm>
            <a:off x="500063" y="1125538"/>
            <a:ext cx="3554412" cy="4894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eaLnBrk="1" hangingPunct="1"/>
            <a:r>
              <a:rPr lang="en-US" sz="3200" dirty="0" smtClean="0"/>
              <a:t>Pixel geometry</a:t>
            </a: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3317875" y="2741613"/>
            <a:ext cx="990600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000" b="1"/>
              <a:t>2.5 cm radius</a:t>
            </a:r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3409950" y="1382713"/>
            <a:ext cx="885825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000" b="1"/>
              <a:t>8 cm radius</a:t>
            </a:r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3387725" y="4129088"/>
            <a:ext cx="1550988" cy="11890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sz="1200" b="1"/>
          </a:p>
          <a:p>
            <a:endParaRPr lang="en-US" sz="1000" b="1"/>
          </a:p>
          <a:p>
            <a:r>
              <a:rPr lang="en-US" sz="1000" b="1"/>
              <a:t>Inner layer</a:t>
            </a:r>
          </a:p>
          <a:p>
            <a:endParaRPr lang="en-US" sz="1000" b="1"/>
          </a:p>
          <a:p>
            <a:r>
              <a:rPr lang="en-US" sz="1000" b="1"/>
              <a:t>Outer layer</a:t>
            </a:r>
          </a:p>
          <a:p>
            <a:endParaRPr lang="en-US" sz="1000" b="1"/>
          </a:p>
          <a:p>
            <a:endParaRPr lang="en-US" sz="1000" b="1"/>
          </a:p>
        </p:txBody>
      </p:sp>
      <p:sp>
        <p:nvSpPr>
          <p:cNvPr id="8199" name="Line 7"/>
          <p:cNvSpPr>
            <a:spLocks noChangeShapeType="1"/>
          </p:cNvSpPr>
          <p:nvPr/>
        </p:nvSpPr>
        <p:spPr bwMode="auto">
          <a:xfrm flipH="1" flipV="1">
            <a:off x="3222625" y="4295775"/>
            <a:ext cx="241300" cy="257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200" name="Line 8"/>
          <p:cNvSpPr>
            <a:spLocks noChangeShapeType="1"/>
          </p:cNvSpPr>
          <p:nvPr/>
        </p:nvSpPr>
        <p:spPr bwMode="auto">
          <a:xfrm flipH="1">
            <a:off x="3219450" y="5022850"/>
            <a:ext cx="257175" cy="758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201" name="Text Box 9"/>
          <p:cNvSpPr txBox="1">
            <a:spLocks noChangeArrowheads="1"/>
          </p:cNvSpPr>
          <p:nvPr/>
        </p:nvSpPr>
        <p:spPr bwMode="auto">
          <a:xfrm>
            <a:off x="439738" y="1125538"/>
            <a:ext cx="731837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000" b="1"/>
              <a:t>End view</a:t>
            </a:r>
          </a:p>
        </p:txBody>
      </p:sp>
      <p:sp>
        <p:nvSpPr>
          <p:cNvPr id="8202" name="Text Box 10"/>
          <p:cNvSpPr txBox="1">
            <a:spLocks noChangeArrowheads="1"/>
          </p:cNvSpPr>
          <p:nvPr/>
        </p:nvSpPr>
        <p:spPr bwMode="auto">
          <a:xfrm>
            <a:off x="3556000" y="6097588"/>
            <a:ext cx="1800225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000" b="1"/>
              <a:t>One of two half cylinders</a:t>
            </a:r>
          </a:p>
        </p:txBody>
      </p:sp>
      <p:pic>
        <p:nvPicPr>
          <p:cNvPr id="8203" name="Picture 11" descr="super module business end"/>
          <p:cNvPicPr>
            <a:picLocks noChangeAspect="1" noChangeArrowheads="1"/>
          </p:cNvPicPr>
          <p:nvPr/>
        </p:nvPicPr>
        <p:blipFill>
          <a:blip r:embed="rId4" cstate="print"/>
          <a:srcRect l="17079" b="7634"/>
          <a:stretch>
            <a:fillRect/>
          </a:stretch>
        </p:blipFill>
        <p:spPr bwMode="auto">
          <a:xfrm>
            <a:off x="4305300" y="1905000"/>
            <a:ext cx="4838700" cy="384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04" name="Line 12"/>
          <p:cNvSpPr>
            <a:spLocks noChangeShapeType="1"/>
          </p:cNvSpPr>
          <p:nvPr/>
        </p:nvSpPr>
        <p:spPr bwMode="auto">
          <a:xfrm flipV="1">
            <a:off x="4540250" y="5549900"/>
            <a:ext cx="371475" cy="555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205" name="Text Box 13"/>
          <p:cNvSpPr txBox="1">
            <a:spLocks noChangeArrowheads="1"/>
          </p:cNvSpPr>
          <p:nvPr/>
        </p:nvSpPr>
        <p:spPr bwMode="auto">
          <a:xfrm>
            <a:off x="5203825" y="2551113"/>
            <a:ext cx="474663" cy="2143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b="1"/>
              <a:t>20 cm</a:t>
            </a:r>
          </a:p>
        </p:txBody>
      </p:sp>
      <p:sp>
        <p:nvSpPr>
          <p:cNvPr id="8206" name="Text Box 14"/>
          <p:cNvSpPr txBox="1">
            <a:spLocks noChangeArrowheads="1"/>
          </p:cNvSpPr>
          <p:nvPr/>
        </p:nvSpPr>
        <p:spPr bwMode="auto">
          <a:xfrm>
            <a:off x="6575425" y="5665788"/>
            <a:ext cx="184150" cy="2143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/>
          </a:p>
        </p:txBody>
      </p:sp>
      <p:sp>
        <p:nvSpPr>
          <p:cNvPr id="8207" name="Text Box 15"/>
          <p:cNvSpPr txBox="1">
            <a:spLocks noChangeArrowheads="1"/>
          </p:cNvSpPr>
          <p:nvPr/>
        </p:nvSpPr>
        <p:spPr bwMode="auto">
          <a:xfrm>
            <a:off x="7232650" y="5675313"/>
            <a:ext cx="137953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ym typeface="Symbol" pitchFamily="18" charset="2"/>
              </a:rPr>
              <a:t> coverage +-1</a:t>
            </a:r>
          </a:p>
        </p:txBody>
      </p:sp>
      <p:sp>
        <p:nvSpPr>
          <p:cNvPr id="8208" name="Text Box 16"/>
          <p:cNvSpPr txBox="1">
            <a:spLocks noChangeArrowheads="1"/>
          </p:cNvSpPr>
          <p:nvPr/>
        </p:nvSpPr>
        <p:spPr bwMode="auto">
          <a:xfrm>
            <a:off x="439738" y="5827712"/>
            <a:ext cx="1395413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/>
              <a:t>total 40 ladders</a:t>
            </a:r>
          </a:p>
        </p:txBody>
      </p:sp>
      <p:sp>
        <p:nvSpPr>
          <p:cNvPr id="8209" name="Line 17"/>
          <p:cNvSpPr>
            <a:spLocks noChangeShapeType="1"/>
          </p:cNvSpPr>
          <p:nvPr/>
        </p:nvSpPr>
        <p:spPr bwMode="auto">
          <a:xfrm flipV="1">
            <a:off x="4848225" y="2505075"/>
            <a:ext cx="1228725" cy="857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8C5D44E-10F4-4AB2-B84C-946913A56743}" type="datetime1">
              <a:rPr lang="en-US" smtClean="0"/>
              <a:t>9/7/2011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8BF453-DFAD-440B-A407-956EDDA9AF2E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Topics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Mechanical trade offs in achieving the highest pointing precision</a:t>
            </a:r>
          </a:p>
          <a:p>
            <a:pPr eaLnBrk="1" hangingPunct="1"/>
            <a:r>
              <a:rPr lang="en-US" dirty="0" smtClean="0"/>
              <a:t>Work addressing mechanical precision and stability. </a:t>
            </a:r>
          </a:p>
          <a:p>
            <a:pPr eaLnBrk="1" hangingPunct="1"/>
            <a:r>
              <a:rPr lang="en-US" dirty="0" smtClean="0"/>
              <a:t>Rapid Detector Replacement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FB0B0B9-94AB-4E77-A3C6-E4F42EBD2C9A}" type="datetime1">
              <a:rPr lang="en-US" smtClean="0"/>
              <a:t>9/7/2011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75438A-2BDB-4000-B767-AD1B4CF650D2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57200" y="152400"/>
            <a:ext cx="8229600" cy="487363"/>
          </a:xfrm>
        </p:spPr>
        <p:txBody>
          <a:bodyPr/>
          <a:lstStyle/>
          <a:p>
            <a:pPr eaLnBrk="1" hangingPunct="1"/>
            <a:r>
              <a:rPr lang="en-US" sz="3600" smtClean="0"/>
              <a:t>vertex projection from two points</a:t>
            </a:r>
          </a:p>
        </p:txBody>
      </p:sp>
      <p:graphicFrame>
        <p:nvGraphicFramePr>
          <p:cNvPr id="1026" name="Object 37"/>
          <p:cNvGraphicFramePr>
            <a:graphicFrameLocks noGrp="1" noChangeAspect="1"/>
          </p:cNvGraphicFramePr>
          <p:nvPr>
            <p:ph sz="quarter" idx="1"/>
          </p:nvPr>
        </p:nvGraphicFramePr>
        <p:xfrm>
          <a:off x="2743200" y="3429000"/>
          <a:ext cx="1752600" cy="70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8" name="Equation" r:id="rId3" imgW="1269720" imgH="507960" progId="Equation.3">
                  <p:embed/>
                </p:oleObj>
              </mc:Choice>
              <mc:Fallback>
                <p:oleObj name="Equation" r:id="rId3" imgW="1269720" imgH="507960" progId="Equation.3">
                  <p:embed/>
                  <p:pic>
                    <p:nvPicPr>
                      <p:cNvPr id="0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3429000"/>
                        <a:ext cx="1752600" cy="701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62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5029200" y="3124200"/>
          <a:ext cx="2133600" cy="704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9" name="Equation" r:id="rId5" imgW="1269720" imgH="419040" progId="Equation.3">
                  <p:embed/>
                </p:oleObj>
              </mc:Choice>
              <mc:Fallback>
                <p:oleObj name="Equation" r:id="rId5" imgW="1269720" imgH="419040" progId="Equation.3">
                  <p:embed/>
                  <p:pic>
                    <p:nvPicPr>
                      <p:cNvPr id="0" name="Object 6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9200" y="3124200"/>
                        <a:ext cx="2133600" cy="704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8" name="Object 64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5105400" y="4191000"/>
          <a:ext cx="1524000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0" name="Equation" r:id="rId7" imgW="672840" imgH="228600" progId="Equation.3">
                  <p:embed/>
                </p:oleObj>
              </mc:Choice>
              <mc:Fallback>
                <p:oleObj name="Equation" r:id="rId7" imgW="672840" imgH="228600" progId="Equation.3">
                  <p:embed/>
                  <p:pic>
                    <p:nvPicPr>
                      <p:cNvPr id="0" name="Object 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0" y="4191000"/>
                        <a:ext cx="1524000" cy="517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1" name="Text Box 29"/>
          <p:cNvSpPr txBox="1">
            <a:spLocks noChangeArrowheads="1"/>
          </p:cNvSpPr>
          <p:nvPr/>
        </p:nvSpPr>
        <p:spPr bwMode="auto">
          <a:xfrm>
            <a:off x="0" y="4876800"/>
            <a:ext cx="1319213" cy="23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rgbClr val="000000"/>
                </a:solidFill>
              </a:rPr>
              <a:t>detector layer 1</a:t>
            </a:r>
            <a:endParaRPr lang="en-US"/>
          </a:p>
        </p:txBody>
      </p:sp>
      <p:sp>
        <p:nvSpPr>
          <p:cNvPr id="1032" name="Text Box 30"/>
          <p:cNvSpPr txBox="1">
            <a:spLocks noChangeArrowheads="1"/>
          </p:cNvSpPr>
          <p:nvPr/>
        </p:nvSpPr>
        <p:spPr bwMode="auto">
          <a:xfrm>
            <a:off x="0" y="4038600"/>
            <a:ext cx="1281113" cy="249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rgbClr val="000000"/>
                </a:solidFill>
              </a:rPr>
              <a:t>detector layer 2</a:t>
            </a:r>
            <a:endParaRPr lang="en-US"/>
          </a:p>
        </p:txBody>
      </p:sp>
      <p:sp>
        <p:nvSpPr>
          <p:cNvPr id="1033" name="Rectangle 35"/>
          <p:cNvSpPr>
            <a:spLocks noChangeArrowheads="1"/>
          </p:cNvSpPr>
          <p:nvPr/>
        </p:nvSpPr>
        <p:spPr bwMode="auto">
          <a:xfrm>
            <a:off x="2043113" y="1246188"/>
            <a:ext cx="450956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1" lang="en-US" dirty="0"/>
              <a:t>pointing resolution = (13 </a:t>
            </a:r>
            <a:r>
              <a:rPr kumimoji="1" lang="en-US" dirty="0">
                <a:sym typeface="Symbol" pitchFamily="18" charset="2"/>
              </a:rPr>
              <a:t> </a:t>
            </a:r>
            <a:r>
              <a:rPr kumimoji="1" lang="en-US" dirty="0" smtClean="0">
                <a:sym typeface="Symbol" pitchFamily="18" charset="2"/>
              </a:rPr>
              <a:t>22</a:t>
            </a:r>
            <a:r>
              <a:rPr kumimoji="1" lang="en-US" dirty="0" smtClean="0">
                <a:sym typeface="Symbol" pitchFamily="18" charset="2"/>
              </a:rPr>
              <a:t>GeV/</a:t>
            </a:r>
            <a:r>
              <a:rPr kumimoji="1" lang="en-US" dirty="0" err="1" smtClean="0">
                <a:sym typeface="Symbol" pitchFamily="18" charset="2"/>
              </a:rPr>
              <a:t>p</a:t>
            </a:r>
            <a:r>
              <a:rPr kumimoji="1" lang="en-US" dirty="0" err="1">
                <a:sym typeface="Symbol" pitchFamily="18" charset="2"/>
              </a:rPr>
              <a:t>c</a:t>
            </a:r>
            <a:r>
              <a:rPr kumimoji="1" lang="en-US" dirty="0">
                <a:sym typeface="Symbol" pitchFamily="18" charset="2"/>
              </a:rPr>
              <a:t>) m</a:t>
            </a:r>
          </a:p>
        </p:txBody>
      </p:sp>
      <p:sp>
        <p:nvSpPr>
          <p:cNvPr id="1034" name="Text Box 36"/>
          <p:cNvSpPr txBox="1">
            <a:spLocks noChangeArrowheads="1"/>
          </p:cNvSpPr>
          <p:nvPr/>
        </p:nvSpPr>
        <p:spPr bwMode="auto">
          <a:xfrm>
            <a:off x="3394075" y="2189163"/>
            <a:ext cx="10096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from</a:t>
            </a:r>
          </a:p>
          <a:p>
            <a:r>
              <a:rPr lang="en-US"/>
              <a:t>detector</a:t>
            </a:r>
          </a:p>
          <a:p>
            <a:r>
              <a:rPr lang="en-US"/>
              <a:t>position</a:t>
            </a:r>
          </a:p>
          <a:p>
            <a:r>
              <a:rPr lang="en-US"/>
              <a:t>error</a:t>
            </a:r>
          </a:p>
        </p:txBody>
      </p:sp>
      <p:sp>
        <p:nvSpPr>
          <p:cNvPr id="1035" name="Line 59"/>
          <p:cNvSpPr>
            <a:spLocks noChangeShapeType="1"/>
          </p:cNvSpPr>
          <p:nvPr/>
        </p:nvSpPr>
        <p:spPr bwMode="auto">
          <a:xfrm flipH="1">
            <a:off x="4048125" y="1562100"/>
            <a:ext cx="390525" cy="666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36" name="Text Box 60"/>
          <p:cNvSpPr txBox="1">
            <a:spLocks noChangeArrowheads="1"/>
          </p:cNvSpPr>
          <p:nvPr/>
        </p:nvSpPr>
        <p:spPr bwMode="auto">
          <a:xfrm>
            <a:off x="5105400" y="2133600"/>
            <a:ext cx="117475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from</a:t>
            </a:r>
          </a:p>
          <a:p>
            <a:r>
              <a:rPr lang="en-US"/>
              <a:t>coulomb</a:t>
            </a:r>
          </a:p>
          <a:p>
            <a:r>
              <a:rPr lang="en-US"/>
              <a:t>scattering</a:t>
            </a:r>
          </a:p>
        </p:txBody>
      </p:sp>
      <p:sp>
        <p:nvSpPr>
          <p:cNvPr id="1037" name="Line 61"/>
          <p:cNvSpPr>
            <a:spLocks noChangeShapeType="1"/>
          </p:cNvSpPr>
          <p:nvPr/>
        </p:nvSpPr>
        <p:spPr bwMode="auto">
          <a:xfrm>
            <a:off x="5038725" y="1562100"/>
            <a:ext cx="295275" cy="571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1038" name="Group 66"/>
          <p:cNvGrpSpPr>
            <a:grpSpLocks/>
          </p:cNvGrpSpPr>
          <p:nvPr/>
        </p:nvGrpSpPr>
        <p:grpSpPr bwMode="auto">
          <a:xfrm>
            <a:off x="228600" y="3069431"/>
            <a:ext cx="2544763" cy="2995613"/>
            <a:chOff x="39" y="1116"/>
            <a:chExt cx="1603" cy="1887"/>
          </a:xfrm>
        </p:grpSpPr>
        <p:sp>
          <p:nvSpPr>
            <p:cNvPr id="1074" name="Text Box 67"/>
            <p:cNvSpPr txBox="1">
              <a:spLocks noChangeArrowheads="1"/>
            </p:cNvSpPr>
            <p:nvPr/>
          </p:nvSpPr>
          <p:spPr bwMode="auto">
            <a:xfrm>
              <a:off x="1386" y="2406"/>
              <a:ext cx="256" cy="2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200">
                  <a:solidFill>
                    <a:srgbClr val="000000"/>
                  </a:solidFill>
                </a:rPr>
                <a:t>r</a:t>
              </a:r>
              <a:r>
                <a:rPr lang="en-US" sz="1200" baseline="-25000">
                  <a:solidFill>
                    <a:srgbClr val="000000"/>
                  </a:solidFill>
                </a:rPr>
                <a:t>2</a:t>
              </a:r>
              <a:endParaRPr lang="en-US"/>
            </a:p>
          </p:txBody>
        </p:sp>
        <p:sp>
          <p:nvSpPr>
            <p:cNvPr id="1075" name="Text Box 68"/>
            <p:cNvSpPr txBox="1">
              <a:spLocks noChangeArrowheads="1"/>
            </p:cNvSpPr>
            <p:nvPr/>
          </p:nvSpPr>
          <p:spPr bwMode="auto">
            <a:xfrm>
              <a:off x="972" y="2406"/>
              <a:ext cx="257" cy="2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200">
                  <a:solidFill>
                    <a:srgbClr val="000000"/>
                  </a:solidFill>
                </a:rPr>
                <a:t>r</a:t>
              </a:r>
              <a:r>
                <a:rPr lang="en-US" sz="1200" baseline="-25000">
                  <a:solidFill>
                    <a:srgbClr val="000000"/>
                  </a:solidFill>
                </a:rPr>
                <a:t>1</a:t>
              </a:r>
              <a:endParaRPr lang="en-US"/>
            </a:p>
          </p:txBody>
        </p:sp>
        <p:sp>
          <p:nvSpPr>
            <p:cNvPr id="1076" name="Text Box 69"/>
            <p:cNvSpPr txBox="1">
              <a:spLocks noChangeArrowheads="1"/>
            </p:cNvSpPr>
            <p:nvPr/>
          </p:nvSpPr>
          <p:spPr bwMode="auto">
            <a:xfrm>
              <a:off x="831" y="2773"/>
              <a:ext cx="569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200">
                  <a:solidFill>
                    <a:srgbClr val="000000"/>
                  </a:solidFill>
                </a:rPr>
                <a:t>true vertex</a:t>
              </a:r>
              <a:endParaRPr lang="en-US"/>
            </a:p>
          </p:txBody>
        </p:sp>
        <p:sp>
          <p:nvSpPr>
            <p:cNvPr id="1077" name="Text Box 70"/>
            <p:cNvSpPr txBox="1">
              <a:spLocks noChangeArrowheads="1"/>
            </p:cNvSpPr>
            <p:nvPr/>
          </p:nvSpPr>
          <p:spPr bwMode="auto">
            <a:xfrm>
              <a:off x="39" y="2648"/>
              <a:ext cx="556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200">
                  <a:solidFill>
                    <a:srgbClr val="000000"/>
                  </a:solidFill>
                </a:rPr>
                <a:t>perceived</a:t>
              </a:r>
            </a:p>
            <a:p>
              <a:r>
                <a:rPr lang="en-US" sz="1200">
                  <a:solidFill>
                    <a:srgbClr val="000000"/>
                  </a:solidFill>
                </a:rPr>
                <a:t> vertex</a:t>
              </a:r>
              <a:endParaRPr lang="en-US"/>
            </a:p>
          </p:txBody>
        </p:sp>
        <p:sp>
          <p:nvSpPr>
            <p:cNvPr id="1078" name="Line 71"/>
            <p:cNvSpPr>
              <a:spLocks noChangeShapeType="1"/>
            </p:cNvSpPr>
            <p:nvPr/>
          </p:nvSpPr>
          <p:spPr bwMode="auto">
            <a:xfrm>
              <a:off x="183" y="2814"/>
              <a:ext cx="1425" cy="0"/>
            </a:xfrm>
            <a:prstGeom prst="line">
              <a:avLst/>
            </a:prstGeom>
            <a:noFill/>
            <a:ln w="9525">
              <a:solidFill>
                <a:srgbClr val="FF66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79" name="Line 72"/>
            <p:cNvSpPr>
              <a:spLocks noChangeShapeType="1"/>
            </p:cNvSpPr>
            <p:nvPr/>
          </p:nvSpPr>
          <p:spPr bwMode="auto">
            <a:xfrm>
              <a:off x="461" y="2200"/>
              <a:ext cx="695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80" name="Line 73"/>
            <p:cNvSpPr>
              <a:spLocks noChangeShapeType="1"/>
            </p:cNvSpPr>
            <p:nvPr/>
          </p:nvSpPr>
          <p:spPr bwMode="auto">
            <a:xfrm>
              <a:off x="461" y="1632"/>
              <a:ext cx="1043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81" name="Group 74"/>
            <p:cNvGrpSpPr>
              <a:grpSpLocks/>
            </p:cNvGrpSpPr>
            <p:nvPr/>
          </p:nvGrpSpPr>
          <p:grpSpPr bwMode="auto">
            <a:xfrm>
              <a:off x="667" y="2149"/>
              <a:ext cx="91" cy="95"/>
              <a:chOff x="1362" y="2832"/>
              <a:chExt cx="126" cy="96"/>
            </a:xfrm>
          </p:grpSpPr>
          <p:sp>
            <p:nvSpPr>
              <p:cNvPr id="1111" name="Line 75"/>
              <p:cNvSpPr>
                <a:spLocks noChangeShapeType="1"/>
              </p:cNvSpPr>
              <p:nvPr/>
            </p:nvSpPr>
            <p:spPr bwMode="auto">
              <a:xfrm>
                <a:off x="1362" y="2832"/>
                <a:ext cx="126" cy="96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12" name="Line 76"/>
              <p:cNvSpPr>
                <a:spLocks noChangeShapeType="1"/>
              </p:cNvSpPr>
              <p:nvPr/>
            </p:nvSpPr>
            <p:spPr bwMode="auto">
              <a:xfrm flipH="1">
                <a:off x="1362" y="2832"/>
                <a:ext cx="126" cy="96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82" name="Group 77"/>
            <p:cNvGrpSpPr>
              <a:grpSpLocks/>
            </p:cNvGrpSpPr>
            <p:nvPr/>
          </p:nvGrpSpPr>
          <p:grpSpPr bwMode="auto">
            <a:xfrm>
              <a:off x="473" y="2771"/>
              <a:ext cx="91" cy="95"/>
              <a:chOff x="1362" y="2832"/>
              <a:chExt cx="126" cy="96"/>
            </a:xfrm>
          </p:grpSpPr>
          <p:sp>
            <p:nvSpPr>
              <p:cNvPr id="1109" name="Line 78"/>
              <p:cNvSpPr>
                <a:spLocks noChangeShapeType="1"/>
              </p:cNvSpPr>
              <p:nvPr/>
            </p:nvSpPr>
            <p:spPr bwMode="auto">
              <a:xfrm>
                <a:off x="1362" y="2832"/>
                <a:ext cx="126" cy="96"/>
              </a:xfrm>
              <a:prstGeom prst="line">
                <a:avLst/>
              </a:prstGeom>
              <a:noFill/>
              <a:ln w="28575">
                <a:solidFill>
                  <a:srgbClr val="0099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10" name="Line 79"/>
              <p:cNvSpPr>
                <a:spLocks noChangeShapeType="1"/>
              </p:cNvSpPr>
              <p:nvPr/>
            </p:nvSpPr>
            <p:spPr bwMode="auto">
              <a:xfrm flipH="1">
                <a:off x="1362" y="2832"/>
                <a:ext cx="126" cy="96"/>
              </a:xfrm>
              <a:prstGeom prst="line">
                <a:avLst/>
              </a:prstGeom>
              <a:noFill/>
              <a:ln w="28575">
                <a:solidFill>
                  <a:srgbClr val="0099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83" name="Group 80"/>
            <p:cNvGrpSpPr>
              <a:grpSpLocks/>
            </p:cNvGrpSpPr>
            <p:nvPr/>
          </p:nvGrpSpPr>
          <p:grpSpPr bwMode="auto">
            <a:xfrm>
              <a:off x="849" y="1582"/>
              <a:ext cx="91" cy="95"/>
              <a:chOff x="1362" y="2832"/>
              <a:chExt cx="126" cy="96"/>
            </a:xfrm>
          </p:grpSpPr>
          <p:sp>
            <p:nvSpPr>
              <p:cNvPr id="1107" name="Line 81"/>
              <p:cNvSpPr>
                <a:spLocks noChangeShapeType="1"/>
              </p:cNvSpPr>
              <p:nvPr/>
            </p:nvSpPr>
            <p:spPr bwMode="auto">
              <a:xfrm>
                <a:off x="1362" y="2832"/>
                <a:ext cx="126" cy="96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8" name="Line 82"/>
              <p:cNvSpPr>
                <a:spLocks noChangeShapeType="1"/>
              </p:cNvSpPr>
              <p:nvPr/>
            </p:nvSpPr>
            <p:spPr bwMode="auto">
              <a:xfrm flipH="1">
                <a:off x="1362" y="2832"/>
                <a:ext cx="126" cy="96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84" name="Group 83"/>
            <p:cNvGrpSpPr>
              <a:grpSpLocks/>
            </p:cNvGrpSpPr>
            <p:nvPr/>
          </p:nvGrpSpPr>
          <p:grpSpPr bwMode="auto">
            <a:xfrm>
              <a:off x="764" y="2771"/>
              <a:ext cx="91" cy="94"/>
              <a:chOff x="1362" y="2832"/>
              <a:chExt cx="126" cy="96"/>
            </a:xfrm>
          </p:grpSpPr>
          <p:sp>
            <p:nvSpPr>
              <p:cNvPr id="1105" name="Line 84"/>
              <p:cNvSpPr>
                <a:spLocks noChangeShapeType="1"/>
              </p:cNvSpPr>
              <p:nvPr/>
            </p:nvSpPr>
            <p:spPr bwMode="auto">
              <a:xfrm>
                <a:off x="1362" y="2832"/>
                <a:ext cx="126" cy="96"/>
              </a:xfrm>
              <a:prstGeom prst="line">
                <a:avLst/>
              </a:prstGeom>
              <a:noFill/>
              <a:ln w="28575">
                <a:solidFill>
                  <a:srgbClr val="FF66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6" name="Line 85"/>
              <p:cNvSpPr>
                <a:spLocks noChangeShapeType="1"/>
              </p:cNvSpPr>
              <p:nvPr/>
            </p:nvSpPr>
            <p:spPr bwMode="auto">
              <a:xfrm flipH="1">
                <a:off x="1362" y="2832"/>
                <a:ext cx="126" cy="96"/>
              </a:xfrm>
              <a:prstGeom prst="line">
                <a:avLst/>
              </a:prstGeom>
              <a:noFill/>
              <a:ln w="28575">
                <a:solidFill>
                  <a:srgbClr val="FF66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085" name="Line 86"/>
            <p:cNvSpPr>
              <a:spLocks noChangeShapeType="1"/>
            </p:cNvSpPr>
            <p:nvPr/>
          </p:nvSpPr>
          <p:spPr bwMode="auto">
            <a:xfrm flipV="1">
              <a:off x="809" y="1116"/>
              <a:ext cx="2" cy="169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86" name="Line 87"/>
            <p:cNvSpPr>
              <a:spLocks noChangeShapeType="1"/>
            </p:cNvSpPr>
            <p:nvPr/>
          </p:nvSpPr>
          <p:spPr bwMode="auto">
            <a:xfrm flipV="1">
              <a:off x="519" y="1175"/>
              <a:ext cx="516" cy="164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87" name="Line 88"/>
            <p:cNvSpPr>
              <a:spLocks noChangeShapeType="1"/>
            </p:cNvSpPr>
            <p:nvPr/>
          </p:nvSpPr>
          <p:spPr bwMode="auto">
            <a:xfrm flipV="1">
              <a:off x="1017" y="2200"/>
              <a:ext cx="0" cy="61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88" name="Line 89"/>
            <p:cNvSpPr>
              <a:spLocks noChangeShapeType="1"/>
            </p:cNvSpPr>
            <p:nvPr/>
          </p:nvSpPr>
          <p:spPr bwMode="auto">
            <a:xfrm flipV="1">
              <a:off x="1399" y="1632"/>
              <a:ext cx="0" cy="118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89" name="Rectangle 90"/>
            <p:cNvSpPr>
              <a:spLocks noChangeArrowheads="1"/>
            </p:cNvSpPr>
            <p:nvPr/>
          </p:nvSpPr>
          <p:spPr bwMode="auto">
            <a:xfrm>
              <a:off x="1208" y="1563"/>
              <a:ext cx="35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eaLnBrk="1" hangingPunct="1"/>
              <a:r>
                <a:rPr lang="en-US" sz="1200">
                  <a:cs typeface="Times New Roman" pitchFamily="18" charset="0"/>
                </a:rPr>
                <a:t>         </a:t>
              </a:r>
              <a:endParaRPr lang="en-US"/>
            </a:p>
          </p:txBody>
        </p:sp>
        <p:grpSp>
          <p:nvGrpSpPr>
            <p:cNvPr id="1090" name="Group 91"/>
            <p:cNvGrpSpPr>
              <a:grpSpLocks/>
            </p:cNvGrpSpPr>
            <p:nvPr/>
          </p:nvGrpSpPr>
          <p:grpSpPr bwMode="auto">
            <a:xfrm>
              <a:off x="764" y="2151"/>
              <a:ext cx="91" cy="95"/>
              <a:chOff x="1362" y="2832"/>
              <a:chExt cx="126" cy="96"/>
            </a:xfrm>
          </p:grpSpPr>
          <p:sp>
            <p:nvSpPr>
              <p:cNvPr id="1103" name="Line 92"/>
              <p:cNvSpPr>
                <a:spLocks noChangeShapeType="1"/>
              </p:cNvSpPr>
              <p:nvPr/>
            </p:nvSpPr>
            <p:spPr bwMode="auto">
              <a:xfrm>
                <a:off x="1362" y="2832"/>
                <a:ext cx="126" cy="96"/>
              </a:xfrm>
              <a:prstGeom prst="line">
                <a:avLst/>
              </a:prstGeom>
              <a:noFill/>
              <a:ln w="28575">
                <a:solidFill>
                  <a:srgbClr val="FF66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4" name="Line 93"/>
              <p:cNvSpPr>
                <a:spLocks noChangeShapeType="1"/>
              </p:cNvSpPr>
              <p:nvPr/>
            </p:nvSpPr>
            <p:spPr bwMode="auto">
              <a:xfrm flipH="1">
                <a:off x="1362" y="2832"/>
                <a:ext cx="126" cy="96"/>
              </a:xfrm>
              <a:prstGeom prst="line">
                <a:avLst/>
              </a:prstGeom>
              <a:noFill/>
              <a:ln w="28575">
                <a:solidFill>
                  <a:srgbClr val="FF66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91" name="Group 94"/>
            <p:cNvGrpSpPr>
              <a:grpSpLocks/>
            </p:cNvGrpSpPr>
            <p:nvPr/>
          </p:nvGrpSpPr>
          <p:grpSpPr bwMode="auto">
            <a:xfrm>
              <a:off x="764" y="1581"/>
              <a:ext cx="91" cy="95"/>
              <a:chOff x="1362" y="2832"/>
              <a:chExt cx="126" cy="96"/>
            </a:xfrm>
          </p:grpSpPr>
          <p:sp>
            <p:nvSpPr>
              <p:cNvPr id="1101" name="Line 95"/>
              <p:cNvSpPr>
                <a:spLocks noChangeShapeType="1"/>
              </p:cNvSpPr>
              <p:nvPr/>
            </p:nvSpPr>
            <p:spPr bwMode="auto">
              <a:xfrm>
                <a:off x="1362" y="2832"/>
                <a:ext cx="126" cy="96"/>
              </a:xfrm>
              <a:prstGeom prst="line">
                <a:avLst/>
              </a:prstGeom>
              <a:noFill/>
              <a:ln w="28575">
                <a:solidFill>
                  <a:srgbClr val="FF66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2" name="Line 96"/>
              <p:cNvSpPr>
                <a:spLocks noChangeShapeType="1"/>
              </p:cNvSpPr>
              <p:nvPr/>
            </p:nvSpPr>
            <p:spPr bwMode="auto">
              <a:xfrm flipH="1">
                <a:off x="1362" y="2832"/>
                <a:ext cx="126" cy="96"/>
              </a:xfrm>
              <a:prstGeom prst="line">
                <a:avLst/>
              </a:prstGeom>
              <a:noFill/>
              <a:ln w="28575">
                <a:solidFill>
                  <a:srgbClr val="FF66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92" name="Group 97"/>
            <p:cNvGrpSpPr>
              <a:grpSpLocks/>
            </p:cNvGrpSpPr>
            <p:nvPr/>
          </p:nvGrpSpPr>
          <p:grpSpPr bwMode="auto">
            <a:xfrm>
              <a:off x="672" y="1923"/>
              <a:ext cx="282" cy="231"/>
              <a:chOff x="3234" y="3093"/>
              <a:chExt cx="282" cy="231"/>
            </a:xfrm>
          </p:grpSpPr>
          <p:sp>
            <p:nvSpPr>
              <p:cNvPr id="1099" name="Text Box 98"/>
              <p:cNvSpPr txBox="1">
                <a:spLocks noChangeArrowheads="1"/>
              </p:cNvSpPr>
              <p:nvPr/>
            </p:nvSpPr>
            <p:spPr bwMode="auto">
              <a:xfrm>
                <a:off x="3242" y="3093"/>
                <a:ext cx="273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sym typeface="Symbol" pitchFamily="18" charset="2"/>
                  </a:rPr>
                  <a:t></a:t>
                </a:r>
                <a:r>
                  <a:rPr lang="en-US">
                    <a:latin typeface="Century Gothic" pitchFamily="34" charset="0"/>
                    <a:sym typeface="Symbol" pitchFamily="18" charset="2"/>
                  </a:rPr>
                  <a:t>x</a:t>
                </a:r>
              </a:p>
            </p:txBody>
          </p:sp>
          <p:sp>
            <p:nvSpPr>
              <p:cNvPr id="1100" name="Line 99"/>
              <p:cNvSpPr>
                <a:spLocks noChangeShapeType="1"/>
              </p:cNvSpPr>
              <p:nvPr/>
            </p:nvSpPr>
            <p:spPr bwMode="auto">
              <a:xfrm>
                <a:off x="3234" y="3300"/>
                <a:ext cx="28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93" name="Group 100"/>
            <p:cNvGrpSpPr>
              <a:grpSpLocks/>
            </p:cNvGrpSpPr>
            <p:nvPr/>
          </p:nvGrpSpPr>
          <p:grpSpPr bwMode="auto">
            <a:xfrm>
              <a:off x="666" y="1341"/>
              <a:ext cx="282" cy="231"/>
              <a:chOff x="3234" y="3093"/>
              <a:chExt cx="282" cy="231"/>
            </a:xfrm>
          </p:grpSpPr>
          <p:sp>
            <p:nvSpPr>
              <p:cNvPr id="1097" name="Text Box 101"/>
              <p:cNvSpPr txBox="1">
                <a:spLocks noChangeArrowheads="1"/>
              </p:cNvSpPr>
              <p:nvPr/>
            </p:nvSpPr>
            <p:spPr bwMode="auto">
              <a:xfrm>
                <a:off x="3242" y="3093"/>
                <a:ext cx="273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sym typeface="Symbol" pitchFamily="18" charset="2"/>
                  </a:rPr>
                  <a:t></a:t>
                </a:r>
                <a:r>
                  <a:rPr lang="en-US">
                    <a:latin typeface="Century Gothic" pitchFamily="34" charset="0"/>
                    <a:sym typeface="Symbol" pitchFamily="18" charset="2"/>
                  </a:rPr>
                  <a:t>x</a:t>
                </a:r>
              </a:p>
            </p:txBody>
          </p:sp>
          <p:sp>
            <p:nvSpPr>
              <p:cNvPr id="1098" name="Line 102"/>
              <p:cNvSpPr>
                <a:spLocks noChangeShapeType="1"/>
              </p:cNvSpPr>
              <p:nvPr/>
            </p:nvSpPr>
            <p:spPr bwMode="auto">
              <a:xfrm>
                <a:off x="3234" y="3300"/>
                <a:ext cx="28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94" name="Group 103"/>
            <p:cNvGrpSpPr>
              <a:grpSpLocks/>
            </p:cNvGrpSpPr>
            <p:nvPr/>
          </p:nvGrpSpPr>
          <p:grpSpPr bwMode="auto">
            <a:xfrm>
              <a:off x="513" y="2772"/>
              <a:ext cx="278" cy="231"/>
              <a:chOff x="1203" y="3117"/>
              <a:chExt cx="278" cy="231"/>
            </a:xfrm>
          </p:grpSpPr>
          <p:sp>
            <p:nvSpPr>
              <p:cNvPr id="1095" name="Text Box 104"/>
              <p:cNvSpPr txBox="1">
                <a:spLocks noChangeArrowheads="1"/>
              </p:cNvSpPr>
              <p:nvPr/>
            </p:nvSpPr>
            <p:spPr bwMode="auto">
              <a:xfrm>
                <a:off x="1205" y="3117"/>
                <a:ext cx="27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sym typeface="Symbol" pitchFamily="18" charset="2"/>
                  </a:rPr>
                  <a:t>v</a:t>
                </a:r>
              </a:p>
            </p:txBody>
          </p:sp>
          <p:sp>
            <p:nvSpPr>
              <p:cNvPr id="1096" name="Line 105"/>
              <p:cNvSpPr>
                <a:spLocks noChangeShapeType="1"/>
              </p:cNvSpPr>
              <p:nvPr/>
            </p:nvSpPr>
            <p:spPr bwMode="auto">
              <a:xfrm>
                <a:off x="1203" y="3321"/>
                <a:ext cx="26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039" name="Group 109"/>
          <p:cNvGrpSpPr>
            <a:grpSpLocks/>
          </p:cNvGrpSpPr>
          <p:nvPr/>
        </p:nvGrpSpPr>
        <p:grpSpPr bwMode="auto">
          <a:xfrm>
            <a:off x="6172200" y="3733800"/>
            <a:ext cx="2749550" cy="2514600"/>
            <a:chOff x="3870" y="2634"/>
            <a:chExt cx="1732" cy="1584"/>
          </a:xfrm>
        </p:grpSpPr>
        <p:sp>
          <p:nvSpPr>
            <p:cNvPr id="1044" name="Line 22"/>
            <p:cNvSpPr>
              <a:spLocks noChangeShapeType="1"/>
            </p:cNvSpPr>
            <p:nvPr/>
          </p:nvSpPr>
          <p:spPr bwMode="auto">
            <a:xfrm flipV="1">
              <a:off x="4413" y="3419"/>
              <a:ext cx="351" cy="61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5" name="Line 106"/>
            <p:cNvSpPr>
              <a:spLocks noChangeShapeType="1"/>
            </p:cNvSpPr>
            <p:nvPr/>
          </p:nvSpPr>
          <p:spPr bwMode="auto">
            <a:xfrm flipV="1">
              <a:off x="4770" y="2634"/>
              <a:ext cx="447" cy="7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6" name="Text Box 25"/>
            <p:cNvSpPr txBox="1">
              <a:spLocks noChangeArrowheads="1"/>
            </p:cNvSpPr>
            <p:nvPr/>
          </p:nvSpPr>
          <p:spPr bwMode="auto">
            <a:xfrm>
              <a:off x="5346" y="3621"/>
              <a:ext cx="256" cy="2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200">
                  <a:solidFill>
                    <a:srgbClr val="000000"/>
                  </a:solidFill>
                </a:rPr>
                <a:t>r</a:t>
              </a:r>
              <a:r>
                <a:rPr lang="en-US" sz="1200" baseline="-25000">
                  <a:solidFill>
                    <a:srgbClr val="000000"/>
                  </a:solidFill>
                </a:rPr>
                <a:t>2</a:t>
              </a:r>
              <a:endParaRPr lang="en-US"/>
            </a:p>
          </p:txBody>
        </p:sp>
        <p:sp>
          <p:nvSpPr>
            <p:cNvPr id="1047" name="Text Box 26"/>
            <p:cNvSpPr txBox="1">
              <a:spLocks noChangeArrowheads="1"/>
            </p:cNvSpPr>
            <p:nvPr/>
          </p:nvSpPr>
          <p:spPr bwMode="auto">
            <a:xfrm>
              <a:off x="4932" y="3621"/>
              <a:ext cx="257" cy="2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200">
                  <a:solidFill>
                    <a:srgbClr val="000000"/>
                  </a:solidFill>
                </a:rPr>
                <a:t>r</a:t>
              </a:r>
              <a:r>
                <a:rPr lang="en-US" sz="1200" baseline="-25000">
                  <a:solidFill>
                    <a:srgbClr val="000000"/>
                  </a:solidFill>
                </a:rPr>
                <a:t>1</a:t>
              </a:r>
              <a:endParaRPr lang="en-US"/>
            </a:p>
          </p:txBody>
        </p:sp>
        <p:sp>
          <p:nvSpPr>
            <p:cNvPr id="1048" name="Text Box 32"/>
            <p:cNvSpPr txBox="1">
              <a:spLocks noChangeArrowheads="1"/>
            </p:cNvSpPr>
            <p:nvPr/>
          </p:nvSpPr>
          <p:spPr bwMode="auto">
            <a:xfrm>
              <a:off x="4791" y="3988"/>
              <a:ext cx="569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200">
                  <a:solidFill>
                    <a:srgbClr val="000000"/>
                  </a:solidFill>
                </a:rPr>
                <a:t>true vertex</a:t>
              </a:r>
              <a:endParaRPr lang="en-US"/>
            </a:p>
          </p:txBody>
        </p:sp>
        <p:sp>
          <p:nvSpPr>
            <p:cNvPr id="1049" name="Text Box 33"/>
            <p:cNvSpPr txBox="1">
              <a:spLocks noChangeArrowheads="1"/>
            </p:cNvSpPr>
            <p:nvPr/>
          </p:nvSpPr>
          <p:spPr bwMode="auto">
            <a:xfrm>
              <a:off x="3870" y="3884"/>
              <a:ext cx="556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200">
                  <a:solidFill>
                    <a:srgbClr val="000000"/>
                  </a:solidFill>
                </a:rPr>
                <a:t>perceived</a:t>
              </a:r>
            </a:p>
            <a:p>
              <a:r>
                <a:rPr lang="en-US" sz="1200">
                  <a:solidFill>
                    <a:srgbClr val="000000"/>
                  </a:solidFill>
                </a:rPr>
                <a:t> vertex</a:t>
              </a:r>
              <a:endParaRPr lang="en-US"/>
            </a:p>
          </p:txBody>
        </p:sp>
        <p:sp>
          <p:nvSpPr>
            <p:cNvPr id="1050" name="Line 4"/>
            <p:cNvSpPr>
              <a:spLocks noChangeShapeType="1"/>
            </p:cNvSpPr>
            <p:nvPr/>
          </p:nvSpPr>
          <p:spPr bwMode="auto">
            <a:xfrm>
              <a:off x="4143" y="4029"/>
              <a:ext cx="1425" cy="0"/>
            </a:xfrm>
            <a:prstGeom prst="line">
              <a:avLst/>
            </a:prstGeom>
            <a:noFill/>
            <a:ln w="9525">
              <a:solidFill>
                <a:srgbClr val="FF66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1" name="Line 5"/>
            <p:cNvSpPr>
              <a:spLocks noChangeShapeType="1"/>
            </p:cNvSpPr>
            <p:nvPr/>
          </p:nvSpPr>
          <p:spPr bwMode="auto">
            <a:xfrm>
              <a:off x="4421" y="3415"/>
              <a:ext cx="695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2" name="Line 6"/>
            <p:cNvSpPr>
              <a:spLocks noChangeShapeType="1"/>
            </p:cNvSpPr>
            <p:nvPr/>
          </p:nvSpPr>
          <p:spPr bwMode="auto">
            <a:xfrm>
              <a:off x="4421" y="2847"/>
              <a:ext cx="1043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53" name="Group 10"/>
            <p:cNvGrpSpPr>
              <a:grpSpLocks/>
            </p:cNvGrpSpPr>
            <p:nvPr/>
          </p:nvGrpSpPr>
          <p:grpSpPr bwMode="auto">
            <a:xfrm>
              <a:off x="4370" y="3986"/>
              <a:ext cx="91" cy="95"/>
              <a:chOff x="1362" y="2832"/>
              <a:chExt cx="126" cy="96"/>
            </a:xfrm>
          </p:grpSpPr>
          <p:sp>
            <p:nvSpPr>
              <p:cNvPr id="1072" name="Line 11"/>
              <p:cNvSpPr>
                <a:spLocks noChangeShapeType="1"/>
              </p:cNvSpPr>
              <p:nvPr/>
            </p:nvSpPr>
            <p:spPr bwMode="auto">
              <a:xfrm>
                <a:off x="1362" y="2832"/>
                <a:ext cx="126" cy="96"/>
              </a:xfrm>
              <a:prstGeom prst="line">
                <a:avLst/>
              </a:prstGeom>
              <a:noFill/>
              <a:ln w="28575">
                <a:solidFill>
                  <a:srgbClr val="0099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3" name="Line 12"/>
              <p:cNvSpPr>
                <a:spLocks noChangeShapeType="1"/>
              </p:cNvSpPr>
              <p:nvPr/>
            </p:nvSpPr>
            <p:spPr bwMode="auto">
              <a:xfrm flipH="1">
                <a:off x="1362" y="2832"/>
                <a:ext cx="126" cy="96"/>
              </a:xfrm>
              <a:prstGeom prst="line">
                <a:avLst/>
              </a:prstGeom>
              <a:noFill/>
              <a:ln w="28575">
                <a:solidFill>
                  <a:srgbClr val="0099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54" name="Group 16"/>
            <p:cNvGrpSpPr>
              <a:grpSpLocks/>
            </p:cNvGrpSpPr>
            <p:nvPr/>
          </p:nvGrpSpPr>
          <p:grpSpPr bwMode="auto">
            <a:xfrm>
              <a:off x="4724" y="3986"/>
              <a:ext cx="91" cy="94"/>
              <a:chOff x="1362" y="2832"/>
              <a:chExt cx="126" cy="96"/>
            </a:xfrm>
          </p:grpSpPr>
          <p:sp>
            <p:nvSpPr>
              <p:cNvPr id="1070" name="Line 17"/>
              <p:cNvSpPr>
                <a:spLocks noChangeShapeType="1"/>
              </p:cNvSpPr>
              <p:nvPr/>
            </p:nvSpPr>
            <p:spPr bwMode="auto">
              <a:xfrm>
                <a:off x="1362" y="2832"/>
                <a:ext cx="126" cy="96"/>
              </a:xfrm>
              <a:prstGeom prst="line">
                <a:avLst/>
              </a:prstGeom>
              <a:noFill/>
              <a:ln w="28575">
                <a:solidFill>
                  <a:srgbClr val="FF66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1" name="Line 18"/>
              <p:cNvSpPr>
                <a:spLocks noChangeShapeType="1"/>
              </p:cNvSpPr>
              <p:nvPr/>
            </p:nvSpPr>
            <p:spPr bwMode="auto">
              <a:xfrm flipH="1">
                <a:off x="1362" y="2832"/>
                <a:ext cx="126" cy="96"/>
              </a:xfrm>
              <a:prstGeom prst="line">
                <a:avLst/>
              </a:prstGeom>
              <a:noFill/>
              <a:ln w="28575">
                <a:solidFill>
                  <a:srgbClr val="FF66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055" name="Line 19"/>
            <p:cNvSpPr>
              <a:spLocks noChangeShapeType="1"/>
            </p:cNvSpPr>
            <p:nvPr/>
          </p:nvSpPr>
          <p:spPr bwMode="auto">
            <a:xfrm flipH="1" flipV="1">
              <a:off x="4765" y="3414"/>
              <a:ext cx="4" cy="6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6" name="Line 23"/>
            <p:cNvSpPr>
              <a:spLocks noChangeShapeType="1"/>
            </p:cNvSpPr>
            <p:nvPr/>
          </p:nvSpPr>
          <p:spPr bwMode="auto">
            <a:xfrm flipV="1">
              <a:off x="4977" y="3415"/>
              <a:ext cx="0" cy="61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7" name="Line 24"/>
            <p:cNvSpPr>
              <a:spLocks noChangeShapeType="1"/>
            </p:cNvSpPr>
            <p:nvPr/>
          </p:nvSpPr>
          <p:spPr bwMode="auto">
            <a:xfrm flipV="1">
              <a:off x="5359" y="2847"/>
              <a:ext cx="0" cy="118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8" name="Rectangle 34"/>
            <p:cNvSpPr>
              <a:spLocks noChangeArrowheads="1"/>
            </p:cNvSpPr>
            <p:nvPr/>
          </p:nvSpPr>
          <p:spPr bwMode="auto">
            <a:xfrm>
              <a:off x="5168" y="2778"/>
              <a:ext cx="35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eaLnBrk="1" hangingPunct="1"/>
              <a:r>
                <a:rPr lang="en-US" sz="1200">
                  <a:cs typeface="Times New Roman" pitchFamily="18" charset="0"/>
                </a:rPr>
                <a:t>         </a:t>
              </a:r>
              <a:endParaRPr lang="en-US"/>
            </a:p>
          </p:txBody>
        </p:sp>
        <p:grpSp>
          <p:nvGrpSpPr>
            <p:cNvPr id="1059" name="Group 38"/>
            <p:cNvGrpSpPr>
              <a:grpSpLocks/>
            </p:cNvGrpSpPr>
            <p:nvPr/>
          </p:nvGrpSpPr>
          <p:grpSpPr bwMode="auto">
            <a:xfrm>
              <a:off x="4724" y="3366"/>
              <a:ext cx="91" cy="95"/>
              <a:chOff x="1362" y="2832"/>
              <a:chExt cx="126" cy="96"/>
            </a:xfrm>
          </p:grpSpPr>
          <p:sp>
            <p:nvSpPr>
              <p:cNvPr id="1068" name="Line 39"/>
              <p:cNvSpPr>
                <a:spLocks noChangeShapeType="1"/>
              </p:cNvSpPr>
              <p:nvPr/>
            </p:nvSpPr>
            <p:spPr bwMode="auto">
              <a:xfrm>
                <a:off x="1362" y="2832"/>
                <a:ext cx="126" cy="96"/>
              </a:xfrm>
              <a:prstGeom prst="line">
                <a:avLst/>
              </a:prstGeom>
              <a:noFill/>
              <a:ln w="28575">
                <a:solidFill>
                  <a:srgbClr val="FF66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9" name="Line 40"/>
              <p:cNvSpPr>
                <a:spLocks noChangeShapeType="1"/>
              </p:cNvSpPr>
              <p:nvPr/>
            </p:nvSpPr>
            <p:spPr bwMode="auto">
              <a:xfrm flipH="1">
                <a:off x="1362" y="2832"/>
                <a:ext cx="126" cy="96"/>
              </a:xfrm>
              <a:prstGeom prst="line">
                <a:avLst/>
              </a:prstGeom>
              <a:noFill/>
              <a:ln w="28575">
                <a:solidFill>
                  <a:srgbClr val="FF66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60" name="Group 41"/>
            <p:cNvGrpSpPr>
              <a:grpSpLocks/>
            </p:cNvGrpSpPr>
            <p:nvPr/>
          </p:nvGrpSpPr>
          <p:grpSpPr bwMode="auto">
            <a:xfrm>
              <a:off x="5054" y="2796"/>
              <a:ext cx="91" cy="95"/>
              <a:chOff x="1362" y="2832"/>
              <a:chExt cx="126" cy="96"/>
            </a:xfrm>
          </p:grpSpPr>
          <p:sp>
            <p:nvSpPr>
              <p:cNvPr id="1066" name="Line 42"/>
              <p:cNvSpPr>
                <a:spLocks noChangeShapeType="1"/>
              </p:cNvSpPr>
              <p:nvPr/>
            </p:nvSpPr>
            <p:spPr bwMode="auto">
              <a:xfrm>
                <a:off x="1362" y="2832"/>
                <a:ext cx="126" cy="96"/>
              </a:xfrm>
              <a:prstGeom prst="line">
                <a:avLst/>
              </a:prstGeom>
              <a:noFill/>
              <a:ln w="28575">
                <a:solidFill>
                  <a:srgbClr val="FF66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7" name="Line 43"/>
              <p:cNvSpPr>
                <a:spLocks noChangeShapeType="1"/>
              </p:cNvSpPr>
              <p:nvPr/>
            </p:nvSpPr>
            <p:spPr bwMode="auto">
              <a:xfrm flipH="1">
                <a:off x="1362" y="2832"/>
                <a:ext cx="126" cy="96"/>
              </a:xfrm>
              <a:prstGeom prst="line">
                <a:avLst/>
              </a:prstGeom>
              <a:noFill/>
              <a:ln w="28575">
                <a:solidFill>
                  <a:srgbClr val="FF66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61" name="Group 57"/>
            <p:cNvGrpSpPr>
              <a:grpSpLocks/>
            </p:cNvGrpSpPr>
            <p:nvPr/>
          </p:nvGrpSpPr>
          <p:grpSpPr bwMode="auto">
            <a:xfrm>
              <a:off x="4473" y="3987"/>
              <a:ext cx="278" cy="231"/>
              <a:chOff x="1203" y="3117"/>
              <a:chExt cx="278" cy="231"/>
            </a:xfrm>
          </p:grpSpPr>
          <p:sp>
            <p:nvSpPr>
              <p:cNvPr id="1064" name="Text Box 55"/>
              <p:cNvSpPr txBox="1">
                <a:spLocks noChangeArrowheads="1"/>
              </p:cNvSpPr>
              <p:nvPr/>
            </p:nvSpPr>
            <p:spPr bwMode="auto">
              <a:xfrm>
                <a:off x="1205" y="3117"/>
                <a:ext cx="27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sym typeface="Symbol" pitchFamily="18" charset="2"/>
                  </a:rPr>
                  <a:t>v</a:t>
                </a:r>
              </a:p>
            </p:txBody>
          </p:sp>
          <p:sp>
            <p:nvSpPr>
              <p:cNvPr id="1065" name="Line 56"/>
              <p:cNvSpPr>
                <a:spLocks noChangeShapeType="1"/>
              </p:cNvSpPr>
              <p:nvPr/>
            </p:nvSpPr>
            <p:spPr bwMode="auto">
              <a:xfrm>
                <a:off x="1203" y="3321"/>
                <a:ext cx="26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062" name="Line 107"/>
            <p:cNvSpPr>
              <a:spLocks noChangeShapeType="1"/>
            </p:cNvSpPr>
            <p:nvPr/>
          </p:nvSpPr>
          <p:spPr bwMode="auto">
            <a:xfrm flipV="1">
              <a:off x="4767" y="2964"/>
              <a:ext cx="0" cy="4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63" name="Text Box 108"/>
            <p:cNvSpPr txBox="1">
              <a:spLocks noChangeArrowheads="1"/>
            </p:cNvSpPr>
            <p:nvPr/>
          </p:nvSpPr>
          <p:spPr bwMode="auto">
            <a:xfrm>
              <a:off x="4724" y="2877"/>
              <a:ext cx="27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ym typeface="Symbol" pitchFamily="18" charset="2"/>
                </a:rPr>
                <a:t></a:t>
              </a:r>
              <a:r>
                <a:rPr lang="en-US" baseline="-25000">
                  <a:sym typeface="Symbol" pitchFamily="18" charset="2"/>
                </a:rPr>
                <a:t>m</a:t>
              </a:r>
            </a:p>
          </p:txBody>
        </p:sp>
      </p:grpSp>
      <p:sp>
        <p:nvSpPr>
          <p:cNvPr id="1040" name="Line 111"/>
          <p:cNvSpPr>
            <a:spLocks noChangeShapeType="1"/>
          </p:cNvSpPr>
          <p:nvPr/>
        </p:nvSpPr>
        <p:spPr bwMode="auto">
          <a:xfrm>
            <a:off x="4724400" y="1676400"/>
            <a:ext cx="0" cy="4648200"/>
          </a:xfrm>
          <a:prstGeom prst="line">
            <a:avLst/>
          </a:prstGeom>
          <a:noFill/>
          <a:ln w="9525">
            <a:solidFill>
              <a:schemeClr val="hlink"/>
            </a:solidFill>
            <a:prstDash val="dash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41" name="Text Box 112"/>
          <p:cNvSpPr txBox="1">
            <a:spLocks noChangeArrowheads="1"/>
          </p:cNvSpPr>
          <p:nvPr/>
        </p:nvSpPr>
        <p:spPr bwMode="auto">
          <a:xfrm>
            <a:off x="1279525" y="798513"/>
            <a:ext cx="3333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expectations for the HFT pixels</a:t>
            </a:r>
          </a:p>
        </p:txBody>
      </p:sp>
      <p:graphicFrame>
        <p:nvGraphicFramePr>
          <p:cNvPr id="1029" name="Object 113"/>
          <p:cNvGraphicFramePr>
            <a:graphicFrameLocks noGrp="1" noChangeAspect="1"/>
          </p:cNvGraphicFramePr>
          <p:nvPr>
            <p:ph sz="quarter" idx="4"/>
          </p:nvPr>
        </p:nvGraphicFramePr>
        <p:xfrm>
          <a:off x="6934200" y="2057400"/>
          <a:ext cx="1603375" cy="525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1" name="Equation" r:id="rId9" imgW="698400" imgH="228600" progId="Equation.3">
                  <p:embed/>
                </p:oleObj>
              </mc:Choice>
              <mc:Fallback>
                <p:oleObj name="Equation" r:id="rId9" imgW="698400" imgH="228600" progId="Equation.3">
                  <p:embed/>
                  <p:pic>
                    <p:nvPicPr>
                      <p:cNvPr id="0" name="Object 1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4200" y="2057400"/>
                        <a:ext cx="1603375" cy="525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2" name="Text Box 115"/>
          <p:cNvSpPr txBox="1">
            <a:spLocks noChangeArrowheads="1"/>
          </p:cNvSpPr>
          <p:nvPr/>
        </p:nvSpPr>
        <p:spPr bwMode="auto">
          <a:xfrm>
            <a:off x="6858000" y="1676400"/>
            <a:ext cx="1644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first pixel layer</a:t>
            </a:r>
          </a:p>
        </p:txBody>
      </p:sp>
      <p:sp>
        <p:nvSpPr>
          <p:cNvPr id="1043" name="Text Box 116"/>
          <p:cNvSpPr txBox="1">
            <a:spLocks noChangeArrowheads="1"/>
          </p:cNvSpPr>
          <p:nvPr/>
        </p:nvSpPr>
        <p:spPr bwMode="auto">
          <a:xfrm>
            <a:off x="6934200" y="2536825"/>
            <a:ext cx="14558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hlink"/>
                </a:solidFill>
              </a:rPr>
              <a:t>more than 3 times</a:t>
            </a:r>
          </a:p>
          <a:p>
            <a:r>
              <a:rPr lang="en-US" sz="1200" dirty="0">
                <a:solidFill>
                  <a:schemeClr val="hlink"/>
                </a:solidFill>
              </a:rPr>
              <a:t>better than </a:t>
            </a:r>
            <a:r>
              <a:rPr lang="en-US" sz="1200" dirty="0" smtClean="0">
                <a:solidFill>
                  <a:schemeClr val="hlink"/>
                </a:solidFill>
              </a:rPr>
              <a:t>hybrids</a:t>
            </a:r>
            <a:endParaRPr lang="en-US" sz="1200" dirty="0">
              <a:solidFill>
                <a:schemeClr val="hlink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EB1BFAD-EAA9-47DC-ABB4-F8B4A4AB9727}" type="datetime1">
              <a:rPr lang="en-US" smtClean="0"/>
              <a:t>9/7/2011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062889-D8BC-4367-A616-5C2C2653146F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 where the pixels 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Build a mechanically stable structure</a:t>
            </a:r>
          </a:p>
          <a:p>
            <a:r>
              <a:rPr lang="en-US" dirty="0" smtClean="0"/>
              <a:t>Measure pixel locations – i.e. generate a spatial pixel map that will not be corrupted by mechanical changes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42C63A3-479B-4D8B-B7AE-A7D1F6E0C977}" type="datetime1">
              <a:rPr lang="en-US" smtClean="0"/>
              <a:t>9/7/2011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B2F05C-CFC1-4E76-9F1C-27BEDAA36C61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-457200" y="304800"/>
            <a:ext cx="8229600" cy="609600"/>
          </a:xfrm>
        </p:spPr>
        <p:txBody>
          <a:bodyPr/>
          <a:lstStyle/>
          <a:p>
            <a:pPr eaLnBrk="1" hangingPunct="1"/>
            <a:r>
              <a:rPr lang="en-US" sz="3200" dirty="0" smtClean="0"/>
              <a:t>development of spatial map</a:t>
            </a:r>
          </a:p>
        </p:txBody>
      </p:sp>
      <p:pic>
        <p:nvPicPr>
          <p:cNvPr id="10243" name="Picture 3" descr="IMG_192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981075"/>
            <a:ext cx="3656012" cy="274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7451725" y="115888"/>
            <a:ext cx="1133475" cy="549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000" b="1"/>
              <a:t>Bob Connors</a:t>
            </a:r>
          </a:p>
          <a:p>
            <a:r>
              <a:rPr lang="en-US" sz="1000" b="1"/>
              <a:t>Spiros Margetis</a:t>
            </a:r>
          </a:p>
          <a:p>
            <a:r>
              <a:rPr lang="en-US" sz="1000" b="1"/>
              <a:t>Yifei Zhang</a:t>
            </a:r>
          </a:p>
        </p:txBody>
      </p:sp>
      <p:pic>
        <p:nvPicPr>
          <p:cNvPr id="10245" name="Picture 5" descr="IMG_193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4300" y="981075"/>
            <a:ext cx="18288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Picture 6" descr="IMG_193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388" y="3933825"/>
            <a:ext cx="3656012" cy="274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7" name="Text Box 7"/>
          <p:cNvSpPr txBox="1">
            <a:spLocks noChangeArrowheads="1"/>
          </p:cNvSpPr>
          <p:nvPr/>
        </p:nvSpPr>
        <p:spPr bwMode="auto">
          <a:xfrm>
            <a:off x="3924300" y="2492375"/>
            <a:ext cx="2173288" cy="8223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/>
              <a:t>touch probe 2-3 </a:t>
            </a:r>
            <a:r>
              <a:rPr lang="en-US" sz="1200">
                <a:sym typeface="Symbol" pitchFamily="18" charset="2"/>
              </a:rPr>
              <a:t>m (xyz) and</a:t>
            </a:r>
          </a:p>
          <a:p>
            <a:r>
              <a:rPr lang="en-US" sz="1200">
                <a:sym typeface="Symbol" pitchFamily="18" charset="2"/>
              </a:rPr>
              <a:t>visual 2-3 m (xy) 50 m (z)</a:t>
            </a:r>
            <a:r>
              <a:rPr lang="en-US" sz="1200" b="1">
                <a:sym typeface="Symbol" pitchFamily="18" charset="2"/>
              </a:rPr>
              <a:t> </a:t>
            </a:r>
          </a:p>
          <a:p>
            <a:endParaRPr lang="en-US" sz="1200" b="1">
              <a:sym typeface="Symbol" pitchFamily="18" charset="2"/>
            </a:endParaRPr>
          </a:p>
          <a:p>
            <a:r>
              <a:rPr lang="en-US" sz="1200">
                <a:sym typeface="Symbol" pitchFamily="18" charset="2"/>
              </a:rPr>
              <a:t>active volume: huge</a:t>
            </a:r>
          </a:p>
        </p:txBody>
      </p:sp>
      <p:sp>
        <p:nvSpPr>
          <p:cNvPr id="10248" name="Text Box 8"/>
          <p:cNvSpPr txBox="1">
            <a:spLocks noChangeArrowheads="1"/>
          </p:cNvSpPr>
          <p:nvPr/>
        </p:nvSpPr>
        <p:spPr bwMode="auto">
          <a:xfrm>
            <a:off x="5795963" y="981075"/>
            <a:ext cx="1020762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/>
              <a:t>10 gm touch</a:t>
            </a:r>
          </a:p>
          <a:p>
            <a:r>
              <a:rPr lang="en-US" sz="1200"/>
              <a:t>probe force</a:t>
            </a:r>
          </a:p>
        </p:txBody>
      </p:sp>
      <p:sp>
        <p:nvSpPr>
          <p:cNvPr id="10249" name="Text Box 9"/>
          <p:cNvSpPr txBox="1">
            <a:spLocks noChangeArrowheads="1"/>
          </p:cNvSpPr>
          <p:nvPr/>
        </p:nvSpPr>
        <p:spPr bwMode="auto">
          <a:xfrm>
            <a:off x="4048125" y="4025900"/>
            <a:ext cx="1892300" cy="175432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dirty="0"/>
              <a:t>visual sub micron</a:t>
            </a:r>
            <a:r>
              <a:rPr lang="en-US" sz="1200" dirty="0">
                <a:sym typeface="Symbol" pitchFamily="18" charset="2"/>
              </a:rPr>
              <a:t> (xyz) repeatability</a:t>
            </a:r>
          </a:p>
          <a:p>
            <a:r>
              <a:rPr lang="en-US" sz="1200" dirty="0"/>
              <a:t> 5 </a:t>
            </a:r>
            <a:r>
              <a:rPr lang="en-US" sz="1200" dirty="0">
                <a:sym typeface="Symbol" pitchFamily="18" charset="2"/>
              </a:rPr>
              <a:t>m accuracy over active volume</a:t>
            </a:r>
          </a:p>
          <a:p>
            <a:endParaRPr lang="en-US" sz="1200" dirty="0">
              <a:sym typeface="Symbol" pitchFamily="18" charset="2"/>
            </a:endParaRPr>
          </a:p>
          <a:p>
            <a:r>
              <a:rPr lang="en-US" sz="1200" dirty="0" smtClean="0">
                <a:sym typeface="Symbol" pitchFamily="18" charset="2"/>
              </a:rPr>
              <a:t>Feather light touch probe</a:t>
            </a:r>
            <a:endParaRPr lang="en-US" sz="1200" dirty="0">
              <a:sym typeface="Symbol" pitchFamily="18" charset="2"/>
            </a:endParaRPr>
          </a:p>
          <a:p>
            <a:endParaRPr lang="en-US" sz="1200" dirty="0">
              <a:sym typeface="Symbol" pitchFamily="18" charset="2"/>
            </a:endParaRPr>
          </a:p>
          <a:p>
            <a:r>
              <a:rPr lang="en-US" sz="1200" dirty="0">
                <a:sym typeface="Symbol" pitchFamily="18" charset="2"/>
              </a:rPr>
              <a:t>active volume: </a:t>
            </a:r>
          </a:p>
          <a:p>
            <a:r>
              <a:rPr lang="en-US" sz="1200" dirty="0">
                <a:sym typeface="Symbol" pitchFamily="18" charset="2"/>
              </a:rPr>
              <a:t>30 in X 30 in X 12 in</a:t>
            </a:r>
          </a:p>
        </p:txBody>
      </p:sp>
      <p:pic>
        <p:nvPicPr>
          <p:cNvPr id="10250" name="Picture 10" descr="Left Upper Corner"/>
          <p:cNvPicPr>
            <a:picLocks noChangeAspect="1" noChangeArrowheads="1"/>
          </p:cNvPicPr>
          <p:nvPr/>
        </p:nvPicPr>
        <p:blipFill>
          <a:blip r:embed="rId5" cstate="print"/>
          <a:srcRect l="27573" b="-2432"/>
          <a:stretch>
            <a:fillRect/>
          </a:stretch>
        </p:blipFill>
        <p:spPr bwMode="auto">
          <a:xfrm>
            <a:off x="6372225" y="1628775"/>
            <a:ext cx="2647950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1" name="Picture 11" descr="Lower Left Corner"/>
          <p:cNvPicPr>
            <a:picLocks noChangeAspect="1" noChangeArrowheads="1"/>
          </p:cNvPicPr>
          <p:nvPr/>
        </p:nvPicPr>
        <p:blipFill>
          <a:blip r:embed="rId6" cstate="print"/>
          <a:srcRect l="15762" t="28894" r="10812"/>
          <a:stretch>
            <a:fillRect/>
          </a:stretch>
        </p:blipFill>
        <p:spPr bwMode="auto">
          <a:xfrm>
            <a:off x="6300788" y="4724400"/>
            <a:ext cx="2684462" cy="194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52" name="Text Box 12"/>
          <p:cNvSpPr txBox="1">
            <a:spLocks noChangeArrowheads="1"/>
          </p:cNvSpPr>
          <p:nvPr/>
        </p:nvSpPr>
        <p:spPr bwMode="auto">
          <a:xfrm>
            <a:off x="7019925" y="4437063"/>
            <a:ext cx="1763713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000" b="1">
                <a:solidFill>
                  <a:schemeClr val="accent1"/>
                </a:solidFill>
              </a:rPr>
              <a:t>MEMOSTAR3, 30 </a:t>
            </a:r>
            <a:r>
              <a:rPr lang="en-US" sz="1000" b="1">
                <a:solidFill>
                  <a:schemeClr val="accent1"/>
                </a:solidFill>
                <a:sym typeface="Symbol" pitchFamily="18" charset="2"/>
              </a:rPr>
              <a:t>m pitch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1618689-D301-4E5A-AC91-FB8776B254F8}" type="datetime1">
              <a:rPr lang="en-US" smtClean="0"/>
              <a:t>9/7/2011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8BF453-DFAD-440B-A407-956EDDA9AF2E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pPr eaLnBrk="1" hangingPunct="1"/>
            <a:r>
              <a:rPr lang="en-US" sz="3200" smtClean="0"/>
              <a:t>Mechanical Stability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209800"/>
            <a:ext cx="8229600" cy="30781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dirty="0" smtClean="0"/>
              <a:t>Movement induced temperature changes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dirty="0" smtClean="0"/>
              <a:t>Deflection from gravity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Vibration movement from mounts in STAR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dirty="0" smtClean="0"/>
              <a:t>Movement induced by cooling air</a:t>
            </a:r>
            <a:endParaRPr lang="en-US" sz="2400" dirty="0" smtClean="0"/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vibration and static displacement</a:t>
            </a: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669925" y="1103313"/>
            <a:ext cx="78644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dirty="0">
                <a:solidFill>
                  <a:srgbClr val="CC3300"/>
                </a:solidFill>
              </a:rPr>
              <a:t>Once the pixel positions are measured will they stay in the same place to within 20 </a:t>
            </a:r>
            <a:r>
              <a:rPr lang="en-US" sz="2000" dirty="0">
                <a:solidFill>
                  <a:srgbClr val="CC3300"/>
                </a:solidFill>
                <a:cs typeface="Arial" charset="0"/>
              </a:rPr>
              <a:t>µm?  Issues </a:t>
            </a:r>
            <a:r>
              <a:rPr lang="en-US" sz="2000" dirty="0" smtClean="0">
                <a:solidFill>
                  <a:srgbClr val="CC3300"/>
                </a:solidFill>
                <a:cs typeface="Arial" charset="0"/>
              </a:rPr>
              <a:t> addressed</a:t>
            </a:r>
            <a:r>
              <a:rPr lang="en-US" sz="2000" dirty="0">
                <a:solidFill>
                  <a:srgbClr val="CC3300"/>
                </a:solidFill>
                <a:cs typeface="Arial" charset="0"/>
              </a:rPr>
              <a:t>: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B015A8E-71E3-4558-92FF-2F2F3735AAB9}" type="datetime1">
              <a:rPr lang="en-US" smtClean="0"/>
              <a:t>9/7/2011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75438A-2BDB-4000-B767-AD1B4CF650D2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eaLnBrk="1" hangingPunct="1"/>
            <a:r>
              <a:rPr lang="en-US" sz="3200" dirty="0" smtClean="0"/>
              <a:t>Stability requirement drove design choices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3879850" cy="4525963"/>
          </a:xfrm>
        </p:spPr>
        <p:txBody>
          <a:bodyPr/>
          <a:lstStyle/>
          <a:p>
            <a:pPr eaLnBrk="1" hangingPunct="1"/>
            <a:r>
              <a:rPr lang="en-US" sz="2000" smtClean="0"/>
              <a:t>The detector ladders are thinned silicon, on a flex kapton/aluminum cable</a:t>
            </a:r>
          </a:p>
          <a:p>
            <a:pPr eaLnBrk="1" hangingPunct="1"/>
            <a:r>
              <a:rPr lang="en-US" sz="2000" smtClean="0"/>
              <a:t>The large CTE difference between silicon and kapton is a potential source of thermal induced deformation even with modest 10-15 deg C temperature swings</a:t>
            </a:r>
          </a:p>
          <a:p>
            <a:pPr eaLnBrk="1" hangingPunct="1"/>
            <a:r>
              <a:rPr lang="en-US" sz="2000" smtClean="0"/>
              <a:t>Two methods of control</a:t>
            </a:r>
          </a:p>
          <a:p>
            <a:pPr lvl="1" eaLnBrk="1" hangingPunct="1"/>
            <a:r>
              <a:rPr lang="en-US" sz="1800" smtClean="0"/>
              <a:t>ALICE style carbon composite sector support beam with large moment of inertia</a:t>
            </a:r>
          </a:p>
          <a:p>
            <a:pPr lvl="1" eaLnBrk="1" hangingPunct="1"/>
            <a:r>
              <a:rPr lang="en-US" sz="1800" smtClean="0"/>
              <a:t>Soft decoupling adhesive bonding ladder layers </a:t>
            </a:r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0" y="201930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pic>
        <p:nvPicPr>
          <p:cNvPr id="12293" name="Picture 5" descr="sector for note"/>
          <p:cNvPicPr>
            <a:picLocks noChangeAspect="1" noChangeArrowheads="1"/>
          </p:cNvPicPr>
          <p:nvPr/>
        </p:nvPicPr>
        <p:blipFill>
          <a:blip r:embed="rId3" cstate="print"/>
          <a:srcRect l="27106" t="6262" r="20769" b="11264"/>
          <a:stretch>
            <a:fillRect/>
          </a:stretch>
        </p:blipFill>
        <p:spPr bwMode="auto">
          <a:xfrm>
            <a:off x="4953000" y="1285875"/>
            <a:ext cx="3781425" cy="440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4" name="Line 6"/>
          <p:cNvSpPr>
            <a:spLocks noChangeShapeType="1"/>
          </p:cNvSpPr>
          <p:nvPr/>
        </p:nvSpPr>
        <p:spPr bwMode="auto">
          <a:xfrm>
            <a:off x="3862388" y="1533525"/>
            <a:ext cx="1890712" cy="1047750"/>
          </a:xfrm>
          <a:prstGeom prst="line">
            <a:avLst/>
          </a:prstGeom>
          <a:noFill/>
          <a:ln w="28575">
            <a:solidFill>
              <a:srgbClr val="00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2295" name="Line 7"/>
          <p:cNvSpPr>
            <a:spLocks noChangeShapeType="1"/>
          </p:cNvSpPr>
          <p:nvPr/>
        </p:nvSpPr>
        <p:spPr bwMode="auto">
          <a:xfrm>
            <a:off x="3863975" y="1544638"/>
            <a:ext cx="2295525" cy="776287"/>
          </a:xfrm>
          <a:prstGeom prst="line">
            <a:avLst/>
          </a:prstGeom>
          <a:noFill/>
          <a:ln w="28575">
            <a:solidFill>
              <a:srgbClr val="00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2296" name="Line 8"/>
          <p:cNvSpPr>
            <a:spLocks noChangeShapeType="1"/>
          </p:cNvSpPr>
          <p:nvPr/>
        </p:nvSpPr>
        <p:spPr bwMode="auto">
          <a:xfrm>
            <a:off x="3870325" y="1536700"/>
            <a:ext cx="2781300" cy="600075"/>
          </a:xfrm>
          <a:prstGeom prst="line">
            <a:avLst/>
          </a:prstGeom>
          <a:noFill/>
          <a:ln w="28575">
            <a:solidFill>
              <a:srgbClr val="00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2297" name="Line 9"/>
          <p:cNvSpPr>
            <a:spLocks noChangeShapeType="1"/>
          </p:cNvSpPr>
          <p:nvPr/>
        </p:nvSpPr>
        <p:spPr bwMode="auto">
          <a:xfrm>
            <a:off x="8253413" y="1938338"/>
            <a:ext cx="147637" cy="3205162"/>
          </a:xfrm>
          <a:prstGeom prst="line">
            <a:avLst/>
          </a:prstGeom>
          <a:noFill/>
          <a:ln w="28575">
            <a:solidFill>
              <a:srgbClr val="00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2298" name="Line 10"/>
          <p:cNvSpPr>
            <a:spLocks noChangeShapeType="1"/>
          </p:cNvSpPr>
          <p:nvPr/>
        </p:nvSpPr>
        <p:spPr bwMode="auto">
          <a:xfrm>
            <a:off x="3876675" y="1571625"/>
            <a:ext cx="4381500" cy="371475"/>
          </a:xfrm>
          <a:prstGeom prst="line">
            <a:avLst/>
          </a:prstGeom>
          <a:noFill/>
          <a:ln w="28575">
            <a:solidFill>
              <a:srgbClr val="00FF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99" name="Line 11"/>
          <p:cNvSpPr>
            <a:spLocks noChangeShapeType="1"/>
          </p:cNvSpPr>
          <p:nvPr/>
        </p:nvSpPr>
        <p:spPr bwMode="auto">
          <a:xfrm flipV="1">
            <a:off x="3352800" y="4610100"/>
            <a:ext cx="4248150" cy="190500"/>
          </a:xfrm>
          <a:prstGeom prst="line">
            <a:avLst/>
          </a:prstGeom>
          <a:noFill/>
          <a:ln w="28575">
            <a:solidFill>
              <a:srgbClr val="00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876800" y="5562600"/>
            <a:ext cx="3505200" cy="1200329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Multiple designs were considered.  This design optimized low X</a:t>
            </a:r>
            <a:r>
              <a:rPr lang="en-US" baseline="-25000" dirty="0" smtClean="0"/>
              <a:t>0</a:t>
            </a:r>
            <a:r>
              <a:rPr lang="en-US" dirty="0" smtClean="0"/>
              <a:t>, mechanical stability and ease of fabrication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E53FBA9-8E3D-4410-AF51-CBC8F6D757CE}" type="datetime1">
              <a:rPr lang="en-US" smtClean="0"/>
              <a:t>9/7/2011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75438A-2BDB-4000-B767-AD1B4CF650D2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eaLnBrk="1" hangingPunct="1"/>
            <a:r>
              <a:rPr lang="en-US" sz="2400" smtClean="0"/>
              <a:t>Ladder design with soft adhesive (6 psi shear modulus)</a:t>
            </a:r>
          </a:p>
        </p:txBody>
      </p:sp>
      <p:grpSp>
        <p:nvGrpSpPr>
          <p:cNvPr id="13315" name="Group 3"/>
          <p:cNvGrpSpPr>
            <a:grpSpLocks/>
          </p:cNvGrpSpPr>
          <p:nvPr/>
        </p:nvGrpSpPr>
        <p:grpSpPr bwMode="auto">
          <a:xfrm>
            <a:off x="254000" y="1019175"/>
            <a:ext cx="6230938" cy="3687763"/>
            <a:chOff x="340" y="618"/>
            <a:chExt cx="5279" cy="3649"/>
          </a:xfrm>
        </p:grpSpPr>
        <p:pic>
          <p:nvPicPr>
            <p:cNvPr id="13318" name="Picture 4" descr="ladder exploded 2"/>
            <p:cNvPicPr>
              <a:picLocks noChangeAspect="1" noChangeArrowheads="1"/>
            </p:cNvPicPr>
            <p:nvPr/>
          </p:nvPicPr>
          <p:blipFill>
            <a:blip r:embed="rId3" cstate="print"/>
            <a:srcRect l="16237" t="7988" r="20750" b="9007"/>
            <a:stretch>
              <a:fillRect/>
            </a:stretch>
          </p:blipFill>
          <p:spPr bwMode="auto">
            <a:xfrm>
              <a:off x="567" y="618"/>
              <a:ext cx="4490" cy="36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319" name="Text Box 5"/>
            <p:cNvSpPr txBox="1">
              <a:spLocks noChangeArrowheads="1"/>
            </p:cNvSpPr>
            <p:nvPr/>
          </p:nvSpPr>
          <p:spPr bwMode="auto">
            <a:xfrm>
              <a:off x="2969" y="664"/>
              <a:ext cx="1008" cy="30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cable bundle</a:t>
              </a:r>
            </a:p>
          </p:txBody>
        </p:sp>
        <p:sp>
          <p:nvSpPr>
            <p:cNvPr id="13320" name="Text Box 6"/>
            <p:cNvSpPr txBox="1">
              <a:spLocks noChangeArrowheads="1"/>
            </p:cNvSpPr>
            <p:nvPr/>
          </p:nvSpPr>
          <p:spPr bwMode="auto">
            <a:xfrm>
              <a:off x="2653" y="981"/>
              <a:ext cx="607" cy="30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drivers</a:t>
              </a:r>
            </a:p>
          </p:txBody>
        </p:sp>
        <p:sp>
          <p:nvSpPr>
            <p:cNvPr id="13321" name="Text Box 7"/>
            <p:cNvSpPr txBox="1">
              <a:spLocks noChangeArrowheads="1"/>
            </p:cNvSpPr>
            <p:nvPr/>
          </p:nvSpPr>
          <p:spPr bwMode="auto">
            <a:xfrm>
              <a:off x="1701" y="1526"/>
              <a:ext cx="858" cy="30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pixel chips</a:t>
              </a:r>
            </a:p>
          </p:txBody>
        </p:sp>
        <p:sp>
          <p:nvSpPr>
            <p:cNvPr id="13322" name="Text Box 8"/>
            <p:cNvSpPr txBox="1">
              <a:spLocks noChangeArrowheads="1"/>
            </p:cNvSpPr>
            <p:nvPr/>
          </p:nvSpPr>
          <p:spPr bwMode="auto">
            <a:xfrm>
              <a:off x="748" y="2658"/>
              <a:ext cx="757" cy="30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adhesive</a:t>
              </a:r>
            </a:p>
          </p:txBody>
        </p:sp>
        <p:sp>
          <p:nvSpPr>
            <p:cNvPr id="13323" name="Text Box 9"/>
            <p:cNvSpPr txBox="1">
              <a:spLocks noChangeArrowheads="1"/>
            </p:cNvSpPr>
            <p:nvPr/>
          </p:nvSpPr>
          <p:spPr bwMode="auto">
            <a:xfrm>
              <a:off x="522" y="3021"/>
              <a:ext cx="882" cy="30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wire bonds</a:t>
              </a:r>
            </a:p>
          </p:txBody>
        </p:sp>
        <p:sp>
          <p:nvSpPr>
            <p:cNvPr id="13324" name="Text Box 10"/>
            <p:cNvSpPr txBox="1">
              <a:spLocks noChangeArrowheads="1"/>
            </p:cNvSpPr>
            <p:nvPr/>
          </p:nvSpPr>
          <p:spPr bwMode="auto">
            <a:xfrm>
              <a:off x="340" y="3340"/>
              <a:ext cx="841" cy="30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capacitors</a:t>
              </a:r>
            </a:p>
          </p:txBody>
        </p:sp>
        <p:sp>
          <p:nvSpPr>
            <p:cNvPr id="13325" name="Text Box 11"/>
            <p:cNvSpPr txBox="1">
              <a:spLocks noChangeArrowheads="1"/>
            </p:cNvSpPr>
            <p:nvPr/>
          </p:nvSpPr>
          <p:spPr bwMode="auto">
            <a:xfrm>
              <a:off x="4240" y="2205"/>
              <a:ext cx="758" cy="30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adhesive</a:t>
              </a:r>
            </a:p>
          </p:txBody>
        </p:sp>
        <p:sp>
          <p:nvSpPr>
            <p:cNvPr id="13326" name="Text Box 12"/>
            <p:cNvSpPr txBox="1">
              <a:spLocks noChangeArrowheads="1"/>
            </p:cNvSpPr>
            <p:nvPr/>
          </p:nvSpPr>
          <p:spPr bwMode="auto">
            <a:xfrm>
              <a:off x="4286" y="2478"/>
              <a:ext cx="1333" cy="30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composite backer</a:t>
              </a:r>
            </a:p>
          </p:txBody>
        </p:sp>
        <p:sp>
          <p:nvSpPr>
            <p:cNvPr id="13327" name="Text Box 13"/>
            <p:cNvSpPr txBox="1">
              <a:spLocks noChangeArrowheads="1"/>
            </p:cNvSpPr>
            <p:nvPr/>
          </p:nvSpPr>
          <p:spPr bwMode="auto">
            <a:xfrm>
              <a:off x="4286" y="1298"/>
              <a:ext cx="1283" cy="30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kapton flex cable</a:t>
              </a:r>
            </a:p>
          </p:txBody>
        </p:sp>
        <p:sp>
          <p:nvSpPr>
            <p:cNvPr id="13328" name="Line 14"/>
            <p:cNvSpPr>
              <a:spLocks noChangeShapeType="1"/>
            </p:cNvSpPr>
            <p:nvPr/>
          </p:nvSpPr>
          <p:spPr bwMode="auto">
            <a:xfrm flipV="1">
              <a:off x="930" y="3022"/>
              <a:ext cx="952" cy="40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29" name="Line 15"/>
            <p:cNvSpPr>
              <a:spLocks noChangeShapeType="1"/>
            </p:cNvSpPr>
            <p:nvPr/>
          </p:nvSpPr>
          <p:spPr bwMode="auto">
            <a:xfrm flipV="1">
              <a:off x="1156" y="2886"/>
              <a:ext cx="635" cy="22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13316" name="Picture 16" descr="ladder with full cable part"/>
          <p:cNvPicPr>
            <a:picLocks noChangeAspect="1" noChangeArrowheads="1"/>
          </p:cNvPicPr>
          <p:nvPr/>
        </p:nvPicPr>
        <p:blipFill>
          <a:blip r:embed="rId4" cstate="print"/>
          <a:srcRect t="4359" b="12534"/>
          <a:stretch>
            <a:fillRect/>
          </a:stretch>
        </p:blipFill>
        <p:spPr bwMode="auto">
          <a:xfrm>
            <a:off x="3232150" y="3952875"/>
            <a:ext cx="5664200" cy="290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7" name="Text Box 17"/>
          <p:cNvSpPr txBox="1">
            <a:spLocks noChangeArrowheads="1"/>
          </p:cNvSpPr>
          <p:nvPr/>
        </p:nvSpPr>
        <p:spPr bwMode="auto">
          <a:xfrm>
            <a:off x="384175" y="5022850"/>
            <a:ext cx="1911350" cy="8255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adhesive:</a:t>
            </a:r>
          </a:p>
          <a:p>
            <a:r>
              <a:rPr lang="en-US" sz="1600"/>
              <a:t>3M 200MP</a:t>
            </a:r>
          </a:p>
          <a:p>
            <a:r>
              <a:rPr lang="en-US" sz="1600"/>
              <a:t>2 mil, film adhesive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D6AC588-C18D-43C7-AAAC-A12B0946C3B8}" type="datetime1">
              <a:rPr lang="en-US" smtClean="0"/>
              <a:t>9/7/2011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8BF453-DFAD-440B-A407-956EDDA9AF2E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/>
          <a:lstStyle/>
          <a:p>
            <a:pPr eaLnBrk="1" hangingPunct="1"/>
            <a:r>
              <a:rPr lang="en-US" sz="2000" smtClean="0"/>
              <a:t>FEA analysis showing bi-metal thermally induced deformation</a:t>
            </a:r>
            <a:r>
              <a:rPr lang="en-US" sz="4000" smtClean="0"/>
              <a:t> </a:t>
            </a:r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0" y="2471738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pic>
        <p:nvPicPr>
          <p:cNvPr id="14340" name="Picture 4" descr="a ladder thermal def for note"/>
          <p:cNvPicPr>
            <a:picLocks noChangeAspect="1" noChangeArrowheads="1"/>
          </p:cNvPicPr>
          <p:nvPr/>
        </p:nvPicPr>
        <p:blipFill>
          <a:blip r:embed="rId3" cstate="print"/>
          <a:srcRect l="8160" t="19193" r="9549" b="37878"/>
          <a:stretch>
            <a:fillRect/>
          </a:stretch>
        </p:blipFill>
        <p:spPr bwMode="auto">
          <a:xfrm>
            <a:off x="161925" y="2271713"/>
            <a:ext cx="6540500" cy="234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3700" y="1112838"/>
            <a:ext cx="4298950" cy="124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6"/>
          <p:cNvPicPr>
            <a:picLocks noChangeAspect="1" noChangeArrowheads="1"/>
          </p:cNvPicPr>
          <p:nvPr/>
        </p:nvPicPr>
        <p:blipFill>
          <a:blip r:embed="rId5" cstate="print"/>
          <a:srcRect t="28790"/>
          <a:stretch>
            <a:fillRect/>
          </a:stretch>
        </p:blipFill>
        <p:spPr bwMode="auto">
          <a:xfrm>
            <a:off x="257175" y="4784725"/>
            <a:ext cx="5484813" cy="2073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4343" name="Text Box 7"/>
          <p:cNvSpPr txBox="1">
            <a:spLocks noChangeArrowheads="1"/>
          </p:cNvSpPr>
          <p:nvPr/>
        </p:nvSpPr>
        <p:spPr bwMode="auto">
          <a:xfrm>
            <a:off x="5089525" y="1231900"/>
            <a:ext cx="1990725" cy="581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ladder cross section</a:t>
            </a:r>
          </a:p>
          <a:p>
            <a:r>
              <a:rPr lang="en-US" sz="1600"/>
              <a:t>short direction</a:t>
            </a:r>
          </a:p>
        </p:txBody>
      </p:sp>
      <p:sp>
        <p:nvSpPr>
          <p:cNvPr id="14344" name="Text Box 8"/>
          <p:cNvSpPr txBox="1">
            <a:spLocks noChangeArrowheads="1"/>
          </p:cNvSpPr>
          <p:nvPr/>
        </p:nvSpPr>
        <p:spPr bwMode="auto">
          <a:xfrm>
            <a:off x="6613525" y="2822575"/>
            <a:ext cx="2319338" cy="581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rigid bond</a:t>
            </a:r>
          </a:p>
          <a:p>
            <a:r>
              <a:rPr lang="en-US" sz="1600"/>
              <a:t>500 micron deformation</a:t>
            </a:r>
          </a:p>
        </p:txBody>
      </p:sp>
      <p:sp>
        <p:nvSpPr>
          <p:cNvPr id="14345" name="Text Box 9"/>
          <p:cNvSpPr txBox="1">
            <a:spLocks noChangeArrowheads="1"/>
          </p:cNvSpPr>
          <p:nvPr/>
        </p:nvSpPr>
        <p:spPr bwMode="auto">
          <a:xfrm>
            <a:off x="7251700" y="1670050"/>
            <a:ext cx="2065338" cy="581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/>
              <a:t>20 deg C temperature change</a:t>
            </a:r>
          </a:p>
        </p:txBody>
      </p:sp>
      <p:sp>
        <p:nvSpPr>
          <p:cNvPr id="14346" name="Text Box 10"/>
          <p:cNvSpPr txBox="1">
            <a:spLocks noChangeArrowheads="1"/>
          </p:cNvSpPr>
          <p:nvPr/>
        </p:nvSpPr>
        <p:spPr bwMode="auto">
          <a:xfrm>
            <a:off x="6337300" y="5280025"/>
            <a:ext cx="2263775" cy="581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soft adhesive</a:t>
            </a:r>
          </a:p>
          <a:p>
            <a:r>
              <a:rPr lang="en-US" sz="1600"/>
              <a:t>4.3 micron deformation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7DBC287-640C-4A75-AC0E-AD783C9A90C6}" type="datetime1">
              <a:rPr lang="en-US" smtClean="0"/>
              <a:t>9/7/2011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8BF453-DFAD-440B-A407-956EDDA9AF2E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smtClean="0"/>
              <a:t>FEA analysis of thermally induced deformation of sector beam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07100" y="1600200"/>
            <a:ext cx="26797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1800" smtClean="0"/>
              <a:t>FEA shell elements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smtClean="0"/>
              <a:t>Shear force load from ladders 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smtClean="0"/>
              <a:t>20 deg temperature rise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smtClean="0"/>
              <a:t>Soft adhesive coupling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smtClean="0"/>
              <a:t>200 micron carbon composite beam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smtClean="0"/>
              <a:t>end cap reinforcement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smtClean="0">
                <a:solidFill>
                  <a:srgbClr val="FF0000"/>
                </a:solidFill>
              </a:rPr>
              <a:t>Maximum deformation 9 microns</a:t>
            </a:r>
            <a:r>
              <a:rPr lang="en-US" sz="1800" smtClean="0"/>
              <a:t> (30 microns if no end cap)</a:t>
            </a:r>
          </a:p>
          <a:p>
            <a:pPr eaLnBrk="1" hangingPunct="1">
              <a:lnSpc>
                <a:spcPct val="90000"/>
              </a:lnSpc>
            </a:pPr>
            <a:endParaRPr lang="en-US" sz="1800" smtClean="0"/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3" cstate="print"/>
          <a:srcRect l="9979" t="15887" r="10440" b="993"/>
          <a:stretch>
            <a:fillRect/>
          </a:stretch>
        </p:blipFill>
        <p:spPr bwMode="auto">
          <a:xfrm>
            <a:off x="0" y="1995488"/>
            <a:ext cx="6089650" cy="39338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5365" name="Line 5"/>
          <p:cNvSpPr>
            <a:spLocks noChangeShapeType="1"/>
          </p:cNvSpPr>
          <p:nvPr/>
        </p:nvSpPr>
        <p:spPr bwMode="auto">
          <a:xfrm flipH="1">
            <a:off x="1038225" y="4343400"/>
            <a:ext cx="4981575" cy="876300"/>
          </a:xfrm>
          <a:prstGeom prst="line">
            <a:avLst/>
          </a:prstGeom>
          <a:noFill/>
          <a:ln w="28575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353CCB8-76BE-4B2B-9954-64E1D68A911D}" type="datetime1">
              <a:rPr lang="en-US" smtClean="0"/>
              <a:t>9/7/2011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75438A-2BDB-4000-B767-AD1B4CF650D2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95400"/>
            <a:ext cx="3829050" cy="393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71600" y="381000"/>
            <a:ext cx="4630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Center Ladder Deflection With Temperature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Preliminary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11" t="21528" r="-5811" b="-4861"/>
          <a:stretch/>
        </p:blipFill>
        <p:spPr bwMode="auto">
          <a:xfrm>
            <a:off x="4800600" y="1143000"/>
            <a:ext cx="4097867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33400" y="5486400"/>
            <a:ext cx="32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1.3 </a:t>
            </a:r>
            <a:r>
              <a:rPr lang="en-US" dirty="0" smtClean="0">
                <a:sym typeface="Symbol"/>
              </a:rPr>
              <a:t>m/</a:t>
            </a:r>
            <a:r>
              <a:rPr lang="en-US" dirty="0" err="1" smtClean="0">
                <a:sym typeface="Symbol"/>
              </a:rPr>
              <a:t>deg</a:t>
            </a:r>
            <a:r>
              <a:rPr lang="en-US" dirty="0" smtClean="0">
                <a:sym typeface="Symbol"/>
              </a:rPr>
              <a:t> C measured</a:t>
            </a:r>
          </a:p>
          <a:p>
            <a:r>
              <a:rPr lang="en-US" dirty="0" smtClean="0">
                <a:sym typeface="Symbol"/>
              </a:rPr>
              <a:t>0.5   </a:t>
            </a:r>
            <a:r>
              <a:rPr lang="en-US" dirty="0">
                <a:sym typeface="Symbol"/>
              </a:rPr>
              <a:t>m/</a:t>
            </a:r>
            <a:r>
              <a:rPr lang="en-US" dirty="0" err="1">
                <a:sym typeface="Symbol"/>
              </a:rPr>
              <a:t>deg</a:t>
            </a:r>
            <a:r>
              <a:rPr lang="en-US" dirty="0">
                <a:sym typeface="Symbol"/>
              </a:rPr>
              <a:t> C </a:t>
            </a:r>
            <a:r>
              <a:rPr lang="en-US" dirty="0" smtClean="0">
                <a:sym typeface="Symbol"/>
              </a:rPr>
              <a:t>FEA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191000" y="5943600"/>
            <a:ext cx="40062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Larger than predicted, but acceptable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9CAEE31-6D1A-46AC-9164-204773EAA70A}" type="datetime1">
              <a:rPr lang="en-US" smtClean="0"/>
              <a:t>9/7/2011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475C5E-2A78-4AF4-8C2A-30C18B966B44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363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sz="2400" smtClean="0"/>
              <a:t>FEA analysis - sector beam deformation – gravity load</a:t>
            </a:r>
          </a:p>
        </p:txBody>
      </p:sp>
      <p:sp>
        <p:nvSpPr>
          <p:cNvPr id="16387" name="Rectangle 4"/>
          <p:cNvSpPr>
            <a:spLocks noChangeArrowheads="1"/>
          </p:cNvSpPr>
          <p:nvPr/>
        </p:nvSpPr>
        <p:spPr bwMode="auto">
          <a:xfrm>
            <a:off x="0" y="862013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sz="2400">
              <a:latin typeface="Times New Roman" pitchFamily="18" charset="0"/>
            </a:endParaRPr>
          </a:p>
        </p:txBody>
      </p:sp>
      <p:pic>
        <p:nvPicPr>
          <p:cNvPr id="16388" name="Picture 5" descr="beam for anal capped-beam open ladder loads-Displacement-Displacement1"/>
          <p:cNvPicPr>
            <a:picLocks noChangeAspect="1" noChangeArrowheads="1"/>
          </p:cNvPicPr>
          <p:nvPr/>
        </p:nvPicPr>
        <p:blipFill>
          <a:blip r:embed="rId3" cstate="print"/>
          <a:srcRect l="25043" t="19508" b="25648"/>
          <a:stretch>
            <a:fillRect/>
          </a:stretch>
        </p:blipFill>
        <p:spPr bwMode="auto">
          <a:xfrm>
            <a:off x="0" y="862013"/>
            <a:ext cx="6438900" cy="600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19800" y="990600"/>
            <a:ext cx="2971800" cy="4343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smtClean="0"/>
              <a:t>FEA shell analysis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120 </a:t>
            </a:r>
            <a:r>
              <a:rPr lang="en-US" sz="2400" smtClean="0"/>
              <a:t>micron</a:t>
            </a:r>
            <a:r>
              <a:rPr lang="en-US" sz="2000" smtClean="0"/>
              <a:t> wall thickness composite beam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gravity load includes ladders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maximum structure deformation 4 microns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>
                <a:solidFill>
                  <a:srgbClr val="FF0000"/>
                </a:solidFill>
              </a:rPr>
              <a:t>ladder deformation only 0.6 microns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AB8326F-EE98-48A5-AD62-7524AC703010}" type="datetime1">
              <a:rPr lang="en-US" smtClean="0"/>
              <a:t>9/7/2011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75438A-2BDB-4000-B767-AD1B4CF650D2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369F603-4023-4410-8FAD-88DDB4874CE3}" type="datetime1">
              <a:rPr lang="en-US" smtClean="0"/>
              <a:t>9/7/2011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475C5E-2A78-4AF4-8C2A-30C18B966B44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447800" y="1981200"/>
            <a:ext cx="398698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Air cooling of PXL detector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CFD analysis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Cooling tests with full size mockup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2081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sz="2800" smtClean="0"/>
              <a:t>Air cooling of silicon detectors - CFD analysis</a:t>
            </a:r>
          </a:p>
        </p:txBody>
      </p:sp>
      <p:grpSp>
        <p:nvGrpSpPr>
          <p:cNvPr id="17411" name="Group 3"/>
          <p:cNvGrpSpPr>
            <a:grpSpLocks/>
          </p:cNvGrpSpPr>
          <p:nvPr/>
        </p:nvGrpSpPr>
        <p:grpSpPr bwMode="auto">
          <a:xfrm>
            <a:off x="161925" y="1905000"/>
            <a:ext cx="8677275" cy="3744913"/>
            <a:chOff x="144" y="338"/>
            <a:chExt cx="5616" cy="2497"/>
          </a:xfrm>
        </p:grpSpPr>
        <p:sp>
          <p:nvSpPr>
            <p:cNvPr id="17414" name="Line 4"/>
            <p:cNvSpPr>
              <a:spLocks noChangeShapeType="1"/>
            </p:cNvSpPr>
            <p:nvPr/>
          </p:nvSpPr>
          <p:spPr bwMode="auto">
            <a:xfrm flipH="1">
              <a:off x="1296" y="1248"/>
              <a:ext cx="81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15" name="Line 5"/>
            <p:cNvSpPr>
              <a:spLocks noChangeShapeType="1"/>
            </p:cNvSpPr>
            <p:nvPr/>
          </p:nvSpPr>
          <p:spPr bwMode="auto">
            <a:xfrm flipH="1" flipV="1">
              <a:off x="1440" y="1008"/>
              <a:ext cx="336" cy="2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17416" name="Picture 6" descr="section view for air"/>
            <p:cNvPicPr>
              <a:picLocks noChangeAspect="1" noChangeArrowheads="1"/>
            </p:cNvPicPr>
            <p:nvPr/>
          </p:nvPicPr>
          <p:blipFill>
            <a:blip r:embed="rId3" cstate="print"/>
            <a:srcRect t="30035" b="34395"/>
            <a:stretch>
              <a:fillRect/>
            </a:stretch>
          </p:blipFill>
          <p:spPr bwMode="auto">
            <a:xfrm>
              <a:off x="144" y="338"/>
              <a:ext cx="5616" cy="24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7417" name="Group 7"/>
            <p:cNvGrpSpPr>
              <a:grpSpLocks/>
            </p:cNvGrpSpPr>
            <p:nvPr/>
          </p:nvGrpSpPr>
          <p:grpSpPr bwMode="auto">
            <a:xfrm>
              <a:off x="4464" y="1248"/>
              <a:ext cx="477" cy="293"/>
              <a:chOff x="4464" y="1248"/>
              <a:chExt cx="477" cy="293"/>
            </a:xfrm>
          </p:grpSpPr>
          <p:sp>
            <p:nvSpPr>
              <p:cNvPr id="17433" name="Freeform 8"/>
              <p:cNvSpPr>
                <a:spLocks/>
              </p:cNvSpPr>
              <p:nvPr/>
            </p:nvSpPr>
            <p:spPr bwMode="auto">
              <a:xfrm>
                <a:off x="4464" y="1248"/>
                <a:ext cx="477" cy="149"/>
              </a:xfrm>
              <a:custGeom>
                <a:avLst/>
                <a:gdLst>
                  <a:gd name="T0" fmla="*/ 3 w 477"/>
                  <a:gd name="T1" fmla="*/ 1 h 149"/>
                  <a:gd name="T2" fmla="*/ 193 w 477"/>
                  <a:gd name="T3" fmla="*/ 1 h 149"/>
                  <a:gd name="T4" fmla="*/ 289 w 477"/>
                  <a:gd name="T5" fmla="*/ 1 h 149"/>
                  <a:gd name="T6" fmla="*/ 352 w 477"/>
                  <a:gd name="T7" fmla="*/ 1 h 149"/>
                  <a:gd name="T8" fmla="*/ 403 w 477"/>
                  <a:gd name="T9" fmla="*/ 2 h 149"/>
                  <a:gd name="T10" fmla="*/ 432 w 477"/>
                  <a:gd name="T11" fmla="*/ 4 h 149"/>
                  <a:gd name="T12" fmla="*/ 462 w 477"/>
                  <a:gd name="T13" fmla="*/ 25 h 149"/>
                  <a:gd name="T14" fmla="*/ 475 w 477"/>
                  <a:gd name="T15" fmla="*/ 55 h 149"/>
                  <a:gd name="T16" fmla="*/ 476 w 477"/>
                  <a:gd name="T17" fmla="*/ 80 h 149"/>
                  <a:gd name="T18" fmla="*/ 469 w 477"/>
                  <a:gd name="T19" fmla="*/ 104 h 149"/>
                  <a:gd name="T20" fmla="*/ 458 w 477"/>
                  <a:gd name="T21" fmla="*/ 124 h 149"/>
                  <a:gd name="T22" fmla="*/ 440 w 477"/>
                  <a:gd name="T23" fmla="*/ 140 h 149"/>
                  <a:gd name="T24" fmla="*/ 406 w 477"/>
                  <a:gd name="T25" fmla="*/ 148 h 149"/>
                  <a:gd name="T26" fmla="*/ 366 w 477"/>
                  <a:gd name="T27" fmla="*/ 146 h 149"/>
                  <a:gd name="T28" fmla="*/ 304 w 477"/>
                  <a:gd name="T29" fmla="*/ 145 h 149"/>
                  <a:gd name="T30" fmla="*/ 256 w 477"/>
                  <a:gd name="T31" fmla="*/ 145 h 149"/>
                  <a:gd name="T32" fmla="*/ 217 w 477"/>
                  <a:gd name="T33" fmla="*/ 146 h 149"/>
                  <a:gd name="T34" fmla="*/ 181 w 477"/>
                  <a:gd name="T35" fmla="*/ 146 h 149"/>
                  <a:gd name="T36" fmla="*/ 134 w 477"/>
                  <a:gd name="T37" fmla="*/ 146 h 149"/>
                  <a:gd name="T38" fmla="*/ 96 w 477"/>
                  <a:gd name="T39" fmla="*/ 145 h 149"/>
                  <a:gd name="T40" fmla="*/ 0 w 477"/>
                  <a:gd name="T41" fmla="*/ 146 h 149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477"/>
                  <a:gd name="T64" fmla="*/ 0 h 149"/>
                  <a:gd name="T65" fmla="*/ 477 w 477"/>
                  <a:gd name="T66" fmla="*/ 149 h 149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477" h="149">
                    <a:moveTo>
                      <a:pt x="3" y="1"/>
                    </a:moveTo>
                    <a:cubicBezTo>
                      <a:pt x="35" y="1"/>
                      <a:pt x="145" y="1"/>
                      <a:pt x="193" y="1"/>
                    </a:cubicBezTo>
                    <a:cubicBezTo>
                      <a:pt x="241" y="1"/>
                      <a:pt x="263" y="1"/>
                      <a:pt x="289" y="1"/>
                    </a:cubicBezTo>
                    <a:cubicBezTo>
                      <a:pt x="315" y="1"/>
                      <a:pt x="333" y="1"/>
                      <a:pt x="352" y="1"/>
                    </a:cubicBezTo>
                    <a:cubicBezTo>
                      <a:pt x="371" y="1"/>
                      <a:pt x="390" y="2"/>
                      <a:pt x="403" y="2"/>
                    </a:cubicBezTo>
                    <a:cubicBezTo>
                      <a:pt x="416" y="2"/>
                      <a:pt x="422" y="0"/>
                      <a:pt x="432" y="4"/>
                    </a:cubicBezTo>
                    <a:cubicBezTo>
                      <a:pt x="442" y="8"/>
                      <a:pt x="455" y="17"/>
                      <a:pt x="462" y="25"/>
                    </a:cubicBezTo>
                    <a:cubicBezTo>
                      <a:pt x="469" y="33"/>
                      <a:pt x="473" y="46"/>
                      <a:pt x="475" y="55"/>
                    </a:cubicBezTo>
                    <a:cubicBezTo>
                      <a:pt x="477" y="64"/>
                      <a:pt x="477" y="72"/>
                      <a:pt x="476" y="80"/>
                    </a:cubicBezTo>
                    <a:cubicBezTo>
                      <a:pt x="475" y="88"/>
                      <a:pt x="472" y="97"/>
                      <a:pt x="469" y="104"/>
                    </a:cubicBezTo>
                    <a:cubicBezTo>
                      <a:pt x="466" y="111"/>
                      <a:pt x="463" y="118"/>
                      <a:pt x="458" y="124"/>
                    </a:cubicBezTo>
                    <a:cubicBezTo>
                      <a:pt x="453" y="130"/>
                      <a:pt x="449" y="136"/>
                      <a:pt x="440" y="140"/>
                    </a:cubicBezTo>
                    <a:cubicBezTo>
                      <a:pt x="431" y="144"/>
                      <a:pt x="418" y="147"/>
                      <a:pt x="406" y="148"/>
                    </a:cubicBezTo>
                    <a:cubicBezTo>
                      <a:pt x="394" y="149"/>
                      <a:pt x="383" y="146"/>
                      <a:pt x="366" y="146"/>
                    </a:cubicBezTo>
                    <a:cubicBezTo>
                      <a:pt x="349" y="146"/>
                      <a:pt x="322" y="145"/>
                      <a:pt x="304" y="145"/>
                    </a:cubicBezTo>
                    <a:cubicBezTo>
                      <a:pt x="286" y="145"/>
                      <a:pt x="270" y="145"/>
                      <a:pt x="256" y="145"/>
                    </a:cubicBezTo>
                    <a:cubicBezTo>
                      <a:pt x="242" y="145"/>
                      <a:pt x="229" y="146"/>
                      <a:pt x="217" y="146"/>
                    </a:cubicBezTo>
                    <a:cubicBezTo>
                      <a:pt x="205" y="146"/>
                      <a:pt x="195" y="146"/>
                      <a:pt x="181" y="146"/>
                    </a:cubicBezTo>
                    <a:cubicBezTo>
                      <a:pt x="167" y="146"/>
                      <a:pt x="148" y="146"/>
                      <a:pt x="134" y="146"/>
                    </a:cubicBezTo>
                    <a:cubicBezTo>
                      <a:pt x="120" y="146"/>
                      <a:pt x="118" y="145"/>
                      <a:pt x="96" y="145"/>
                    </a:cubicBezTo>
                    <a:cubicBezTo>
                      <a:pt x="74" y="145"/>
                      <a:pt x="16" y="146"/>
                      <a:pt x="0" y="146"/>
                    </a:cubicBezTo>
                  </a:path>
                </a:pathLst>
              </a:custGeom>
              <a:noFill/>
              <a:ln w="38100">
                <a:solidFill>
                  <a:srgbClr val="FF00FF"/>
                </a:solidFill>
                <a:round/>
                <a:headEnd type="triangle" w="med" len="med"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34" name="Freeform 9"/>
              <p:cNvSpPr>
                <a:spLocks/>
              </p:cNvSpPr>
              <p:nvPr/>
            </p:nvSpPr>
            <p:spPr bwMode="auto">
              <a:xfrm flipV="1">
                <a:off x="4464" y="1392"/>
                <a:ext cx="477" cy="149"/>
              </a:xfrm>
              <a:custGeom>
                <a:avLst/>
                <a:gdLst>
                  <a:gd name="T0" fmla="*/ 3 w 477"/>
                  <a:gd name="T1" fmla="*/ 1 h 149"/>
                  <a:gd name="T2" fmla="*/ 193 w 477"/>
                  <a:gd name="T3" fmla="*/ 1 h 149"/>
                  <a:gd name="T4" fmla="*/ 289 w 477"/>
                  <a:gd name="T5" fmla="*/ 1 h 149"/>
                  <a:gd name="T6" fmla="*/ 352 w 477"/>
                  <a:gd name="T7" fmla="*/ 1 h 149"/>
                  <a:gd name="T8" fmla="*/ 403 w 477"/>
                  <a:gd name="T9" fmla="*/ 2 h 149"/>
                  <a:gd name="T10" fmla="*/ 432 w 477"/>
                  <a:gd name="T11" fmla="*/ 4 h 149"/>
                  <a:gd name="T12" fmla="*/ 462 w 477"/>
                  <a:gd name="T13" fmla="*/ 25 h 149"/>
                  <a:gd name="T14" fmla="*/ 475 w 477"/>
                  <a:gd name="T15" fmla="*/ 55 h 149"/>
                  <a:gd name="T16" fmla="*/ 476 w 477"/>
                  <a:gd name="T17" fmla="*/ 80 h 149"/>
                  <a:gd name="T18" fmla="*/ 469 w 477"/>
                  <a:gd name="T19" fmla="*/ 104 h 149"/>
                  <a:gd name="T20" fmla="*/ 458 w 477"/>
                  <a:gd name="T21" fmla="*/ 124 h 149"/>
                  <a:gd name="T22" fmla="*/ 440 w 477"/>
                  <a:gd name="T23" fmla="*/ 140 h 149"/>
                  <a:gd name="T24" fmla="*/ 406 w 477"/>
                  <a:gd name="T25" fmla="*/ 148 h 149"/>
                  <a:gd name="T26" fmla="*/ 366 w 477"/>
                  <a:gd name="T27" fmla="*/ 146 h 149"/>
                  <a:gd name="T28" fmla="*/ 304 w 477"/>
                  <a:gd name="T29" fmla="*/ 145 h 149"/>
                  <a:gd name="T30" fmla="*/ 256 w 477"/>
                  <a:gd name="T31" fmla="*/ 145 h 149"/>
                  <a:gd name="T32" fmla="*/ 217 w 477"/>
                  <a:gd name="T33" fmla="*/ 146 h 149"/>
                  <a:gd name="T34" fmla="*/ 181 w 477"/>
                  <a:gd name="T35" fmla="*/ 146 h 149"/>
                  <a:gd name="T36" fmla="*/ 134 w 477"/>
                  <a:gd name="T37" fmla="*/ 146 h 149"/>
                  <a:gd name="T38" fmla="*/ 96 w 477"/>
                  <a:gd name="T39" fmla="*/ 145 h 149"/>
                  <a:gd name="T40" fmla="*/ 0 w 477"/>
                  <a:gd name="T41" fmla="*/ 146 h 149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477"/>
                  <a:gd name="T64" fmla="*/ 0 h 149"/>
                  <a:gd name="T65" fmla="*/ 477 w 477"/>
                  <a:gd name="T66" fmla="*/ 149 h 149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477" h="149">
                    <a:moveTo>
                      <a:pt x="3" y="1"/>
                    </a:moveTo>
                    <a:cubicBezTo>
                      <a:pt x="35" y="1"/>
                      <a:pt x="145" y="1"/>
                      <a:pt x="193" y="1"/>
                    </a:cubicBezTo>
                    <a:cubicBezTo>
                      <a:pt x="241" y="1"/>
                      <a:pt x="263" y="1"/>
                      <a:pt x="289" y="1"/>
                    </a:cubicBezTo>
                    <a:cubicBezTo>
                      <a:pt x="315" y="1"/>
                      <a:pt x="333" y="1"/>
                      <a:pt x="352" y="1"/>
                    </a:cubicBezTo>
                    <a:cubicBezTo>
                      <a:pt x="371" y="1"/>
                      <a:pt x="390" y="2"/>
                      <a:pt x="403" y="2"/>
                    </a:cubicBezTo>
                    <a:cubicBezTo>
                      <a:pt x="416" y="2"/>
                      <a:pt x="422" y="0"/>
                      <a:pt x="432" y="4"/>
                    </a:cubicBezTo>
                    <a:cubicBezTo>
                      <a:pt x="442" y="8"/>
                      <a:pt x="455" y="17"/>
                      <a:pt x="462" y="25"/>
                    </a:cubicBezTo>
                    <a:cubicBezTo>
                      <a:pt x="469" y="33"/>
                      <a:pt x="473" y="46"/>
                      <a:pt x="475" y="55"/>
                    </a:cubicBezTo>
                    <a:cubicBezTo>
                      <a:pt x="477" y="64"/>
                      <a:pt x="477" y="72"/>
                      <a:pt x="476" y="80"/>
                    </a:cubicBezTo>
                    <a:cubicBezTo>
                      <a:pt x="475" y="88"/>
                      <a:pt x="472" y="97"/>
                      <a:pt x="469" y="104"/>
                    </a:cubicBezTo>
                    <a:cubicBezTo>
                      <a:pt x="466" y="111"/>
                      <a:pt x="463" y="118"/>
                      <a:pt x="458" y="124"/>
                    </a:cubicBezTo>
                    <a:cubicBezTo>
                      <a:pt x="453" y="130"/>
                      <a:pt x="449" y="136"/>
                      <a:pt x="440" y="140"/>
                    </a:cubicBezTo>
                    <a:cubicBezTo>
                      <a:pt x="431" y="144"/>
                      <a:pt x="418" y="147"/>
                      <a:pt x="406" y="148"/>
                    </a:cubicBezTo>
                    <a:cubicBezTo>
                      <a:pt x="394" y="149"/>
                      <a:pt x="383" y="146"/>
                      <a:pt x="366" y="146"/>
                    </a:cubicBezTo>
                    <a:cubicBezTo>
                      <a:pt x="349" y="146"/>
                      <a:pt x="322" y="145"/>
                      <a:pt x="304" y="145"/>
                    </a:cubicBezTo>
                    <a:cubicBezTo>
                      <a:pt x="286" y="145"/>
                      <a:pt x="270" y="145"/>
                      <a:pt x="256" y="145"/>
                    </a:cubicBezTo>
                    <a:cubicBezTo>
                      <a:pt x="242" y="145"/>
                      <a:pt x="229" y="146"/>
                      <a:pt x="217" y="146"/>
                    </a:cubicBezTo>
                    <a:cubicBezTo>
                      <a:pt x="205" y="146"/>
                      <a:pt x="195" y="146"/>
                      <a:pt x="181" y="146"/>
                    </a:cubicBezTo>
                    <a:cubicBezTo>
                      <a:pt x="167" y="146"/>
                      <a:pt x="148" y="146"/>
                      <a:pt x="134" y="146"/>
                    </a:cubicBezTo>
                    <a:cubicBezTo>
                      <a:pt x="120" y="146"/>
                      <a:pt x="118" y="145"/>
                      <a:pt x="96" y="145"/>
                    </a:cubicBezTo>
                    <a:cubicBezTo>
                      <a:pt x="74" y="145"/>
                      <a:pt x="16" y="146"/>
                      <a:pt x="0" y="146"/>
                    </a:cubicBezTo>
                  </a:path>
                </a:pathLst>
              </a:custGeom>
              <a:noFill/>
              <a:ln w="38100">
                <a:solidFill>
                  <a:srgbClr val="FF00FF"/>
                </a:solidFill>
                <a:round/>
                <a:headEnd type="triangle" w="med" len="med"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418" name="Group 10"/>
            <p:cNvGrpSpPr>
              <a:grpSpLocks/>
            </p:cNvGrpSpPr>
            <p:nvPr/>
          </p:nvGrpSpPr>
          <p:grpSpPr bwMode="auto">
            <a:xfrm>
              <a:off x="4464" y="1728"/>
              <a:ext cx="477" cy="293"/>
              <a:chOff x="4464" y="1728"/>
              <a:chExt cx="477" cy="293"/>
            </a:xfrm>
          </p:grpSpPr>
          <p:sp>
            <p:nvSpPr>
              <p:cNvPr id="17431" name="Freeform 11"/>
              <p:cNvSpPr>
                <a:spLocks/>
              </p:cNvSpPr>
              <p:nvPr/>
            </p:nvSpPr>
            <p:spPr bwMode="auto">
              <a:xfrm>
                <a:off x="4464" y="1728"/>
                <a:ext cx="477" cy="149"/>
              </a:xfrm>
              <a:custGeom>
                <a:avLst/>
                <a:gdLst>
                  <a:gd name="T0" fmla="*/ 3 w 477"/>
                  <a:gd name="T1" fmla="*/ 1 h 149"/>
                  <a:gd name="T2" fmla="*/ 193 w 477"/>
                  <a:gd name="T3" fmla="*/ 1 h 149"/>
                  <a:gd name="T4" fmla="*/ 289 w 477"/>
                  <a:gd name="T5" fmla="*/ 1 h 149"/>
                  <a:gd name="T6" fmla="*/ 352 w 477"/>
                  <a:gd name="T7" fmla="*/ 1 h 149"/>
                  <a:gd name="T8" fmla="*/ 403 w 477"/>
                  <a:gd name="T9" fmla="*/ 2 h 149"/>
                  <a:gd name="T10" fmla="*/ 432 w 477"/>
                  <a:gd name="T11" fmla="*/ 4 h 149"/>
                  <a:gd name="T12" fmla="*/ 462 w 477"/>
                  <a:gd name="T13" fmla="*/ 25 h 149"/>
                  <a:gd name="T14" fmla="*/ 475 w 477"/>
                  <a:gd name="T15" fmla="*/ 55 h 149"/>
                  <a:gd name="T16" fmla="*/ 476 w 477"/>
                  <a:gd name="T17" fmla="*/ 80 h 149"/>
                  <a:gd name="T18" fmla="*/ 469 w 477"/>
                  <a:gd name="T19" fmla="*/ 104 h 149"/>
                  <a:gd name="T20" fmla="*/ 458 w 477"/>
                  <a:gd name="T21" fmla="*/ 124 h 149"/>
                  <a:gd name="T22" fmla="*/ 440 w 477"/>
                  <a:gd name="T23" fmla="*/ 140 h 149"/>
                  <a:gd name="T24" fmla="*/ 406 w 477"/>
                  <a:gd name="T25" fmla="*/ 148 h 149"/>
                  <a:gd name="T26" fmla="*/ 366 w 477"/>
                  <a:gd name="T27" fmla="*/ 146 h 149"/>
                  <a:gd name="T28" fmla="*/ 304 w 477"/>
                  <a:gd name="T29" fmla="*/ 145 h 149"/>
                  <a:gd name="T30" fmla="*/ 256 w 477"/>
                  <a:gd name="T31" fmla="*/ 145 h 149"/>
                  <a:gd name="T32" fmla="*/ 217 w 477"/>
                  <a:gd name="T33" fmla="*/ 146 h 149"/>
                  <a:gd name="T34" fmla="*/ 181 w 477"/>
                  <a:gd name="T35" fmla="*/ 146 h 149"/>
                  <a:gd name="T36" fmla="*/ 134 w 477"/>
                  <a:gd name="T37" fmla="*/ 146 h 149"/>
                  <a:gd name="T38" fmla="*/ 96 w 477"/>
                  <a:gd name="T39" fmla="*/ 145 h 149"/>
                  <a:gd name="T40" fmla="*/ 0 w 477"/>
                  <a:gd name="T41" fmla="*/ 146 h 149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477"/>
                  <a:gd name="T64" fmla="*/ 0 h 149"/>
                  <a:gd name="T65" fmla="*/ 477 w 477"/>
                  <a:gd name="T66" fmla="*/ 149 h 149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477" h="149">
                    <a:moveTo>
                      <a:pt x="3" y="1"/>
                    </a:moveTo>
                    <a:cubicBezTo>
                      <a:pt x="35" y="1"/>
                      <a:pt x="145" y="1"/>
                      <a:pt x="193" y="1"/>
                    </a:cubicBezTo>
                    <a:cubicBezTo>
                      <a:pt x="241" y="1"/>
                      <a:pt x="263" y="1"/>
                      <a:pt x="289" y="1"/>
                    </a:cubicBezTo>
                    <a:cubicBezTo>
                      <a:pt x="315" y="1"/>
                      <a:pt x="333" y="1"/>
                      <a:pt x="352" y="1"/>
                    </a:cubicBezTo>
                    <a:cubicBezTo>
                      <a:pt x="371" y="1"/>
                      <a:pt x="390" y="2"/>
                      <a:pt x="403" y="2"/>
                    </a:cubicBezTo>
                    <a:cubicBezTo>
                      <a:pt x="416" y="2"/>
                      <a:pt x="422" y="0"/>
                      <a:pt x="432" y="4"/>
                    </a:cubicBezTo>
                    <a:cubicBezTo>
                      <a:pt x="442" y="8"/>
                      <a:pt x="455" y="17"/>
                      <a:pt x="462" y="25"/>
                    </a:cubicBezTo>
                    <a:cubicBezTo>
                      <a:pt x="469" y="33"/>
                      <a:pt x="473" y="46"/>
                      <a:pt x="475" y="55"/>
                    </a:cubicBezTo>
                    <a:cubicBezTo>
                      <a:pt x="477" y="64"/>
                      <a:pt x="477" y="72"/>
                      <a:pt x="476" y="80"/>
                    </a:cubicBezTo>
                    <a:cubicBezTo>
                      <a:pt x="475" y="88"/>
                      <a:pt x="472" y="97"/>
                      <a:pt x="469" y="104"/>
                    </a:cubicBezTo>
                    <a:cubicBezTo>
                      <a:pt x="466" y="111"/>
                      <a:pt x="463" y="118"/>
                      <a:pt x="458" y="124"/>
                    </a:cubicBezTo>
                    <a:cubicBezTo>
                      <a:pt x="453" y="130"/>
                      <a:pt x="449" y="136"/>
                      <a:pt x="440" y="140"/>
                    </a:cubicBezTo>
                    <a:cubicBezTo>
                      <a:pt x="431" y="144"/>
                      <a:pt x="418" y="147"/>
                      <a:pt x="406" y="148"/>
                    </a:cubicBezTo>
                    <a:cubicBezTo>
                      <a:pt x="394" y="149"/>
                      <a:pt x="383" y="146"/>
                      <a:pt x="366" y="146"/>
                    </a:cubicBezTo>
                    <a:cubicBezTo>
                      <a:pt x="349" y="146"/>
                      <a:pt x="322" y="145"/>
                      <a:pt x="304" y="145"/>
                    </a:cubicBezTo>
                    <a:cubicBezTo>
                      <a:pt x="286" y="145"/>
                      <a:pt x="270" y="145"/>
                      <a:pt x="256" y="145"/>
                    </a:cubicBezTo>
                    <a:cubicBezTo>
                      <a:pt x="242" y="145"/>
                      <a:pt x="229" y="146"/>
                      <a:pt x="217" y="146"/>
                    </a:cubicBezTo>
                    <a:cubicBezTo>
                      <a:pt x="205" y="146"/>
                      <a:pt x="195" y="146"/>
                      <a:pt x="181" y="146"/>
                    </a:cubicBezTo>
                    <a:cubicBezTo>
                      <a:pt x="167" y="146"/>
                      <a:pt x="148" y="146"/>
                      <a:pt x="134" y="146"/>
                    </a:cubicBezTo>
                    <a:cubicBezTo>
                      <a:pt x="120" y="146"/>
                      <a:pt x="118" y="145"/>
                      <a:pt x="96" y="145"/>
                    </a:cubicBezTo>
                    <a:cubicBezTo>
                      <a:pt x="74" y="145"/>
                      <a:pt x="16" y="146"/>
                      <a:pt x="0" y="146"/>
                    </a:cubicBezTo>
                  </a:path>
                </a:pathLst>
              </a:custGeom>
              <a:noFill/>
              <a:ln w="38100">
                <a:solidFill>
                  <a:srgbClr val="FF00FF"/>
                </a:solidFill>
                <a:round/>
                <a:headEnd type="triangle" w="med" len="med"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32" name="Freeform 12"/>
              <p:cNvSpPr>
                <a:spLocks/>
              </p:cNvSpPr>
              <p:nvPr/>
            </p:nvSpPr>
            <p:spPr bwMode="auto">
              <a:xfrm flipV="1">
                <a:off x="4464" y="1872"/>
                <a:ext cx="477" cy="149"/>
              </a:xfrm>
              <a:custGeom>
                <a:avLst/>
                <a:gdLst>
                  <a:gd name="T0" fmla="*/ 3 w 477"/>
                  <a:gd name="T1" fmla="*/ 1 h 149"/>
                  <a:gd name="T2" fmla="*/ 193 w 477"/>
                  <a:gd name="T3" fmla="*/ 1 h 149"/>
                  <a:gd name="T4" fmla="*/ 289 w 477"/>
                  <a:gd name="T5" fmla="*/ 1 h 149"/>
                  <a:gd name="T6" fmla="*/ 352 w 477"/>
                  <a:gd name="T7" fmla="*/ 1 h 149"/>
                  <a:gd name="T8" fmla="*/ 403 w 477"/>
                  <a:gd name="T9" fmla="*/ 2 h 149"/>
                  <a:gd name="T10" fmla="*/ 432 w 477"/>
                  <a:gd name="T11" fmla="*/ 4 h 149"/>
                  <a:gd name="T12" fmla="*/ 462 w 477"/>
                  <a:gd name="T13" fmla="*/ 25 h 149"/>
                  <a:gd name="T14" fmla="*/ 475 w 477"/>
                  <a:gd name="T15" fmla="*/ 55 h 149"/>
                  <a:gd name="T16" fmla="*/ 476 w 477"/>
                  <a:gd name="T17" fmla="*/ 80 h 149"/>
                  <a:gd name="T18" fmla="*/ 469 w 477"/>
                  <a:gd name="T19" fmla="*/ 104 h 149"/>
                  <a:gd name="T20" fmla="*/ 458 w 477"/>
                  <a:gd name="T21" fmla="*/ 124 h 149"/>
                  <a:gd name="T22" fmla="*/ 440 w 477"/>
                  <a:gd name="T23" fmla="*/ 140 h 149"/>
                  <a:gd name="T24" fmla="*/ 406 w 477"/>
                  <a:gd name="T25" fmla="*/ 148 h 149"/>
                  <a:gd name="T26" fmla="*/ 366 w 477"/>
                  <a:gd name="T27" fmla="*/ 146 h 149"/>
                  <a:gd name="T28" fmla="*/ 304 w 477"/>
                  <a:gd name="T29" fmla="*/ 145 h 149"/>
                  <a:gd name="T30" fmla="*/ 256 w 477"/>
                  <a:gd name="T31" fmla="*/ 145 h 149"/>
                  <a:gd name="T32" fmla="*/ 217 w 477"/>
                  <a:gd name="T33" fmla="*/ 146 h 149"/>
                  <a:gd name="T34" fmla="*/ 181 w 477"/>
                  <a:gd name="T35" fmla="*/ 146 h 149"/>
                  <a:gd name="T36" fmla="*/ 134 w 477"/>
                  <a:gd name="T37" fmla="*/ 146 h 149"/>
                  <a:gd name="T38" fmla="*/ 96 w 477"/>
                  <a:gd name="T39" fmla="*/ 145 h 149"/>
                  <a:gd name="T40" fmla="*/ 0 w 477"/>
                  <a:gd name="T41" fmla="*/ 146 h 149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477"/>
                  <a:gd name="T64" fmla="*/ 0 h 149"/>
                  <a:gd name="T65" fmla="*/ 477 w 477"/>
                  <a:gd name="T66" fmla="*/ 149 h 149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477" h="149">
                    <a:moveTo>
                      <a:pt x="3" y="1"/>
                    </a:moveTo>
                    <a:cubicBezTo>
                      <a:pt x="35" y="1"/>
                      <a:pt x="145" y="1"/>
                      <a:pt x="193" y="1"/>
                    </a:cubicBezTo>
                    <a:cubicBezTo>
                      <a:pt x="241" y="1"/>
                      <a:pt x="263" y="1"/>
                      <a:pt x="289" y="1"/>
                    </a:cubicBezTo>
                    <a:cubicBezTo>
                      <a:pt x="315" y="1"/>
                      <a:pt x="333" y="1"/>
                      <a:pt x="352" y="1"/>
                    </a:cubicBezTo>
                    <a:cubicBezTo>
                      <a:pt x="371" y="1"/>
                      <a:pt x="390" y="2"/>
                      <a:pt x="403" y="2"/>
                    </a:cubicBezTo>
                    <a:cubicBezTo>
                      <a:pt x="416" y="2"/>
                      <a:pt x="422" y="0"/>
                      <a:pt x="432" y="4"/>
                    </a:cubicBezTo>
                    <a:cubicBezTo>
                      <a:pt x="442" y="8"/>
                      <a:pt x="455" y="17"/>
                      <a:pt x="462" y="25"/>
                    </a:cubicBezTo>
                    <a:cubicBezTo>
                      <a:pt x="469" y="33"/>
                      <a:pt x="473" y="46"/>
                      <a:pt x="475" y="55"/>
                    </a:cubicBezTo>
                    <a:cubicBezTo>
                      <a:pt x="477" y="64"/>
                      <a:pt x="477" y="72"/>
                      <a:pt x="476" y="80"/>
                    </a:cubicBezTo>
                    <a:cubicBezTo>
                      <a:pt x="475" y="88"/>
                      <a:pt x="472" y="97"/>
                      <a:pt x="469" y="104"/>
                    </a:cubicBezTo>
                    <a:cubicBezTo>
                      <a:pt x="466" y="111"/>
                      <a:pt x="463" y="118"/>
                      <a:pt x="458" y="124"/>
                    </a:cubicBezTo>
                    <a:cubicBezTo>
                      <a:pt x="453" y="130"/>
                      <a:pt x="449" y="136"/>
                      <a:pt x="440" y="140"/>
                    </a:cubicBezTo>
                    <a:cubicBezTo>
                      <a:pt x="431" y="144"/>
                      <a:pt x="418" y="147"/>
                      <a:pt x="406" y="148"/>
                    </a:cubicBezTo>
                    <a:cubicBezTo>
                      <a:pt x="394" y="149"/>
                      <a:pt x="383" y="146"/>
                      <a:pt x="366" y="146"/>
                    </a:cubicBezTo>
                    <a:cubicBezTo>
                      <a:pt x="349" y="146"/>
                      <a:pt x="322" y="145"/>
                      <a:pt x="304" y="145"/>
                    </a:cubicBezTo>
                    <a:cubicBezTo>
                      <a:pt x="286" y="145"/>
                      <a:pt x="270" y="145"/>
                      <a:pt x="256" y="145"/>
                    </a:cubicBezTo>
                    <a:cubicBezTo>
                      <a:pt x="242" y="145"/>
                      <a:pt x="229" y="146"/>
                      <a:pt x="217" y="146"/>
                    </a:cubicBezTo>
                    <a:cubicBezTo>
                      <a:pt x="205" y="146"/>
                      <a:pt x="195" y="146"/>
                      <a:pt x="181" y="146"/>
                    </a:cubicBezTo>
                    <a:cubicBezTo>
                      <a:pt x="167" y="146"/>
                      <a:pt x="148" y="146"/>
                      <a:pt x="134" y="146"/>
                    </a:cubicBezTo>
                    <a:cubicBezTo>
                      <a:pt x="120" y="146"/>
                      <a:pt x="118" y="145"/>
                      <a:pt x="96" y="145"/>
                    </a:cubicBezTo>
                    <a:cubicBezTo>
                      <a:pt x="74" y="145"/>
                      <a:pt x="16" y="146"/>
                      <a:pt x="0" y="146"/>
                    </a:cubicBezTo>
                  </a:path>
                </a:pathLst>
              </a:custGeom>
              <a:noFill/>
              <a:ln w="38100">
                <a:solidFill>
                  <a:srgbClr val="FF00FF"/>
                </a:solidFill>
                <a:round/>
                <a:headEnd type="triangle" w="med" len="med"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7419" name="Line 13"/>
            <p:cNvSpPr>
              <a:spLocks noChangeShapeType="1"/>
            </p:cNvSpPr>
            <p:nvPr/>
          </p:nvSpPr>
          <p:spPr bwMode="auto">
            <a:xfrm>
              <a:off x="2160" y="1392"/>
              <a:ext cx="480" cy="0"/>
            </a:xfrm>
            <a:prstGeom prst="line">
              <a:avLst/>
            </a:prstGeom>
            <a:noFill/>
            <a:ln w="38100">
              <a:solidFill>
                <a:srgbClr val="FF00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20" name="Line 14"/>
            <p:cNvSpPr>
              <a:spLocks noChangeShapeType="1"/>
            </p:cNvSpPr>
            <p:nvPr/>
          </p:nvSpPr>
          <p:spPr bwMode="auto">
            <a:xfrm>
              <a:off x="2160" y="1872"/>
              <a:ext cx="480" cy="0"/>
            </a:xfrm>
            <a:prstGeom prst="line">
              <a:avLst/>
            </a:prstGeom>
            <a:noFill/>
            <a:ln w="38100">
              <a:solidFill>
                <a:srgbClr val="FF00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21" name="Line 15"/>
            <p:cNvSpPr>
              <a:spLocks noChangeShapeType="1"/>
            </p:cNvSpPr>
            <p:nvPr/>
          </p:nvSpPr>
          <p:spPr bwMode="auto">
            <a:xfrm>
              <a:off x="3264" y="1872"/>
              <a:ext cx="480" cy="0"/>
            </a:xfrm>
            <a:prstGeom prst="line">
              <a:avLst/>
            </a:prstGeom>
            <a:noFill/>
            <a:ln w="38100">
              <a:solidFill>
                <a:srgbClr val="FF00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22" name="Line 16"/>
            <p:cNvSpPr>
              <a:spLocks noChangeShapeType="1"/>
            </p:cNvSpPr>
            <p:nvPr/>
          </p:nvSpPr>
          <p:spPr bwMode="auto">
            <a:xfrm>
              <a:off x="3264" y="1392"/>
              <a:ext cx="480" cy="0"/>
            </a:xfrm>
            <a:prstGeom prst="line">
              <a:avLst/>
            </a:prstGeom>
            <a:noFill/>
            <a:ln w="38100">
              <a:solidFill>
                <a:srgbClr val="FF00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23" name="Line 17"/>
            <p:cNvSpPr>
              <a:spLocks noChangeShapeType="1"/>
            </p:cNvSpPr>
            <p:nvPr/>
          </p:nvSpPr>
          <p:spPr bwMode="auto">
            <a:xfrm flipH="1">
              <a:off x="2832" y="1728"/>
              <a:ext cx="480" cy="0"/>
            </a:xfrm>
            <a:prstGeom prst="line">
              <a:avLst/>
            </a:prstGeom>
            <a:noFill/>
            <a:ln w="38100">
              <a:solidFill>
                <a:srgbClr val="FF00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24" name="Line 18"/>
            <p:cNvSpPr>
              <a:spLocks noChangeShapeType="1"/>
            </p:cNvSpPr>
            <p:nvPr/>
          </p:nvSpPr>
          <p:spPr bwMode="auto">
            <a:xfrm flipH="1">
              <a:off x="2832" y="1536"/>
              <a:ext cx="480" cy="0"/>
            </a:xfrm>
            <a:prstGeom prst="line">
              <a:avLst/>
            </a:prstGeom>
            <a:noFill/>
            <a:ln w="38100">
              <a:solidFill>
                <a:srgbClr val="FF00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25" name="Line 19"/>
            <p:cNvSpPr>
              <a:spLocks noChangeShapeType="1"/>
            </p:cNvSpPr>
            <p:nvPr/>
          </p:nvSpPr>
          <p:spPr bwMode="auto">
            <a:xfrm flipH="1">
              <a:off x="2832" y="2016"/>
              <a:ext cx="480" cy="0"/>
            </a:xfrm>
            <a:prstGeom prst="line">
              <a:avLst/>
            </a:prstGeom>
            <a:noFill/>
            <a:ln w="38100">
              <a:solidFill>
                <a:srgbClr val="FF00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26" name="Line 20"/>
            <p:cNvSpPr>
              <a:spLocks noChangeShapeType="1"/>
            </p:cNvSpPr>
            <p:nvPr/>
          </p:nvSpPr>
          <p:spPr bwMode="auto">
            <a:xfrm flipH="1">
              <a:off x="2832" y="1248"/>
              <a:ext cx="480" cy="0"/>
            </a:xfrm>
            <a:prstGeom prst="line">
              <a:avLst/>
            </a:prstGeom>
            <a:noFill/>
            <a:ln w="38100">
              <a:solidFill>
                <a:srgbClr val="FF00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27" name="Freeform 21"/>
            <p:cNvSpPr>
              <a:spLocks/>
            </p:cNvSpPr>
            <p:nvPr/>
          </p:nvSpPr>
          <p:spPr bwMode="auto">
            <a:xfrm>
              <a:off x="1070" y="1294"/>
              <a:ext cx="489" cy="100"/>
            </a:xfrm>
            <a:custGeom>
              <a:avLst/>
              <a:gdLst>
                <a:gd name="T0" fmla="*/ 0 w 489"/>
                <a:gd name="T1" fmla="*/ 2 h 100"/>
                <a:gd name="T2" fmla="*/ 54 w 489"/>
                <a:gd name="T3" fmla="*/ 1 h 100"/>
                <a:gd name="T4" fmla="*/ 115 w 489"/>
                <a:gd name="T5" fmla="*/ 2 h 100"/>
                <a:gd name="T6" fmla="*/ 184 w 489"/>
                <a:gd name="T7" fmla="*/ 10 h 100"/>
                <a:gd name="T8" fmla="*/ 229 w 489"/>
                <a:gd name="T9" fmla="*/ 46 h 100"/>
                <a:gd name="T10" fmla="*/ 271 w 489"/>
                <a:gd name="T11" fmla="*/ 77 h 100"/>
                <a:gd name="T12" fmla="*/ 337 w 489"/>
                <a:gd name="T13" fmla="*/ 97 h 100"/>
                <a:gd name="T14" fmla="*/ 409 w 489"/>
                <a:gd name="T15" fmla="*/ 98 h 100"/>
                <a:gd name="T16" fmla="*/ 489 w 489"/>
                <a:gd name="T17" fmla="*/ 97 h 1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89"/>
                <a:gd name="T28" fmla="*/ 0 h 100"/>
                <a:gd name="T29" fmla="*/ 489 w 489"/>
                <a:gd name="T30" fmla="*/ 100 h 1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89" h="100">
                  <a:moveTo>
                    <a:pt x="0" y="2"/>
                  </a:moveTo>
                  <a:cubicBezTo>
                    <a:pt x="9" y="2"/>
                    <a:pt x="35" y="1"/>
                    <a:pt x="54" y="1"/>
                  </a:cubicBezTo>
                  <a:cubicBezTo>
                    <a:pt x="73" y="1"/>
                    <a:pt x="93" y="0"/>
                    <a:pt x="115" y="2"/>
                  </a:cubicBezTo>
                  <a:cubicBezTo>
                    <a:pt x="137" y="4"/>
                    <a:pt x="165" y="3"/>
                    <a:pt x="184" y="10"/>
                  </a:cubicBezTo>
                  <a:cubicBezTo>
                    <a:pt x="203" y="17"/>
                    <a:pt x="214" y="35"/>
                    <a:pt x="229" y="46"/>
                  </a:cubicBezTo>
                  <a:cubicBezTo>
                    <a:pt x="244" y="57"/>
                    <a:pt x="253" y="68"/>
                    <a:pt x="271" y="77"/>
                  </a:cubicBezTo>
                  <a:cubicBezTo>
                    <a:pt x="289" y="86"/>
                    <a:pt x="314" y="94"/>
                    <a:pt x="337" y="97"/>
                  </a:cubicBezTo>
                  <a:cubicBezTo>
                    <a:pt x="360" y="100"/>
                    <a:pt x="384" y="98"/>
                    <a:pt x="409" y="98"/>
                  </a:cubicBezTo>
                  <a:cubicBezTo>
                    <a:pt x="434" y="98"/>
                    <a:pt x="472" y="97"/>
                    <a:pt x="489" y="97"/>
                  </a:cubicBezTo>
                </a:path>
              </a:pathLst>
            </a:custGeom>
            <a:noFill/>
            <a:ln w="38100">
              <a:solidFill>
                <a:srgbClr val="FF00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28" name="Freeform 22"/>
            <p:cNvSpPr>
              <a:spLocks/>
            </p:cNvSpPr>
            <p:nvPr/>
          </p:nvSpPr>
          <p:spPr bwMode="auto">
            <a:xfrm flipV="1">
              <a:off x="1056" y="1872"/>
              <a:ext cx="489" cy="100"/>
            </a:xfrm>
            <a:custGeom>
              <a:avLst/>
              <a:gdLst>
                <a:gd name="T0" fmla="*/ 0 w 489"/>
                <a:gd name="T1" fmla="*/ 2 h 100"/>
                <a:gd name="T2" fmla="*/ 54 w 489"/>
                <a:gd name="T3" fmla="*/ 1 h 100"/>
                <a:gd name="T4" fmla="*/ 115 w 489"/>
                <a:gd name="T5" fmla="*/ 2 h 100"/>
                <a:gd name="T6" fmla="*/ 184 w 489"/>
                <a:gd name="T7" fmla="*/ 10 h 100"/>
                <a:gd name="T8" fmla="*/ 229 w 489"/>
                <a:gd name="T9" fmla="*/ 46 h 100"/>
                <a:gd name="T10" fmla="*/ 271 w 489"/>
                <a:gd name="T11" fmla="*/ 77 h 100"/>
                <a:gd name="T12" fmla="*/ 337 w 489"/>
                <a:gd name="T13" fmla="*/ 97 h 100"/>
                <a:gd name="T14" fmla="*/ 409 w 489"/>
                <a:gd name="T15" fmla="*/ 98 h 100"/>
                <a:gd name="T16" fmla="*/ 489 w 489"/>
                <a:gd name="T17" fmla="*/ 97 h 1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89"/>
                <a:gd name="T28" fmla="*/ 0 h 100"/>
                <a:gd name="T29" fmla="*/ 489 w 489"/>
                <a:gd name="T30" fmla="*/ 100 h 1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89" h="100">
                  <a:moveTo>
                    <a:pt x="0" y="2"/>
                  </a:moveTo>
                  <a:cubicBezTo>
                    <a:pt x="9" y="2"/>
                    <a:pt x="35" y="1"/>
                    <a:pt x="54" y="1"/>
                  </a:cubicBezTo>
                  <a:cubicBezTo>
                    <a:pt x="73" y="1"/>
                    <a:pt x="93" y="0"/>
                    <a:pt x="115" y="2"/>
                  </a:cubicBezTo>
                  <a:cubicBezTo>
                    <a:pt x="137" y="4"/>
                    <a:pt x="165" y="3"/>
                    <a:pt x="184" y="10"/>
                  </a:cubicBezTo>
                  <a:cubicBezTo>
                    <a:pt x="203" y="17"/>
                    <a:pt x="214" y="35"/>
                    <a:pt x="229" y="46"/>
                  </a:cubicBezTo>
                  <a:cubicBezTo>
                    <a:pt x="244" y="57"/>
                    <a:pt x="253" y="68"/>
                    <a:pt x="271" y="77"/>
                  </a:cubicBezTo>
                  <a:cubicBezTo>
                    <a:pt x="289" y="86"/>
                    <a:pt x="314" y="94"/>
                    <a:pt x="337" y="97"/>
                  </a:cubicBezTo>
                  <a:cubicBezTo>
                    <a:pt x="360" y="100"/>
                    <a:pt x="384" y="98"/>
                    <a:pt x="409" y="98"/>
                  </a:cubicBezTo>
                  <a:cubicBezTo>
                    <a:pt x="434" y="98"/>
                    <a:pt x="472" y="97"/>
                    <a:pt x="489" y="97"/>
                  </a:cubicBezTo>
                </a:path>
              </a:pathLst>
            </a:custGeom>
            <a:noFill/>
            <a:ln w="38100">
              <a:solidFill>
                <a:srgbClr val="FF00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29" name="Freeform 23"/>
            <p:cNvSpPr>
              <a:spLocks/>
            </p:cNvSpPr>
            <p:nvPr/>
          </p:nvSpPr>
          <p:spPr bwMode="auto">
            <a:xfrm>
              <a:off x="1440" y="1056"/>
              <a:ext cx="523" cy="204"/>
            </a:xfrm>
            <a:custGeom>
              <a:avLst/>
              <a:gdLst>
                <a:gd name="T0" fmla="*/ 523 w 523"/>
                <a:gd name="T1" fmla="*/ 204 h 204"/>
                <a:gd name="T2" fmla="*/ 433 w 523"/>
                <a:gd name="T3" fmla="*/ 203 h 204"/>
                <a:gd name="T4" fmla="*/ 342 w 523"/>
                <a:gd name="T5" fmla="*/ 197 h 204"/>
                <a:gd name="T6" fmla="*/ 286 w 523"/>
                <a:gd name="T7" fmla="*/ 185 h 204"/>
                <a:gd name="T8" fmla="*/ 199 w 523"/>
                <a:gd name="T9" fmla="*/ 146 h 204"/>
                <a:gd name="T10" fmla="*/ 117 w 523"/>
                <a:gd name="T11" fmla="*/ 84 h 204"/>
                <a:gd name="T12" fmla="*/ 0 w 523"/>
                <a:gd name="T13" fmla="*/ 0 h 20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23"/>
                <a:gd name="T22" fmla="*/ 0 h 204"/>
                <a:gd name="T23" fmla="*/ 523 w 523"/>
                <a:gd name="T24" fmla="*/ 204 h 20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23" h="204">
                  <a:moveTo>
                    <a:pt x="523" y="204"/>
                  </a:moveTo>
                  <a:cubicBezTo>
                    <a:pt x="508" y="204"/>
                    <a:pt x="463" y="204"/>
                    <a:pt x="433" y="203"/>
                  </a:cubicBezTo>
                  <a:cubicBezTo>
                    <a:pt x="403" y="202"/>
                    <a:pt x="366" y="200"/>
                    <a:pt x="342" y="197"/>
                  </a:cubicBezTo>
                  <a:cubicBezTo>
                    <a:pt x="318" y="194"/>
                    <a:pt x="310" y="193"/>
                    <a:pt x="286" y="185"/>
                  </a:cubicBezTo>
                  <a:cubicBezTo>
                    <a:pt x="262" y="177"/>
                    <a:pt x="227" y="163"/>
                    <a:pt x="199" y="146"/>
                  </a:cubicBezTo>
                  <a:cubicBezTo>
                    <a:pt x="171" y="129"/>
                    <a:pt x="150" y="108"/>
                    <a:pt x="117" y="84"/>
                  </a:cubicBezTo>
                  <a:cubicBezTo>
                    <a:pt x="84" y="60"/>
                    <a:pt x="24" y="17"/>
                    <a:pt x="0" y="0"/>
                  </a:cubicBezTo>
                </a:path>
              </a:pathLst>
            </a:custGeom>
            <a:noFill/>
            <a:ln w="38100">
              <a:solidFill>
                <a:srgbClr val="FF00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30" name="Freeform 24"/>
            <p:cNvSpPr>
              <a:spLocks/>
            </p:cNvSpPr>
            <p:nvPr/>
          </p:nvSpPr>
          <p:spPr bwMode="auto">
            <a:xfrm flipV="1">
              <a:off x="1440" y="2016"/>
              <a:ext cx="523" cy="204"/>
            </a:xfrm>
            <a:custGeom>
              <a:avLst/>
              <a:gdLst>
                <a:gd name="T0" fmla="*/ 523 w 523"/>
                <a:gd name="T1" fmla="*/ 204 h 204"/>
                <a:gd name="T2" fmla="*/ 433 w 523"/>
                <a:gd name="T3" fmla="*/ 203 h 204"/>
                <a:gd name="T4" fmla="*/ 342 w 523"/>
                <a:gd name="T5" fmla="*/ 197 h 204"/>
                <a:gd name="T6" fmla="*/ 286 w 523"/>
                <a:gd name="T7" fmla="*/ 185 h 204"/>
                <a:gd name="T8" fmla="*/ 199 w 523"/>
                <a:gd name="T9" fmla="*/ 146 h 204"/>
                <a:gd name="T10" fmla="*/ 117 w 523"/>
                <a:gd name="T11" fmla="*/ 84 h 204"/>
                <a:gd name="T12" fmla="*/ 0 w 523"/>
                <a:gd name="T13" fmla="*/ 0 h 20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23"/>
                <a:gd name="T22" fmla="*/ 0 h 204"/>
                <a:gd name="T23" fmla="*/ 523 w 523"/>
                <a:gd name="T24" fmla="*/ 204 h 20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23" h="204">
                  <a:moveTo>
                    <a:pt x="523" y="204"/>
                  </a:moveTo>
                  <a:cubicBezTo>
                    <a:pt x="508" y="204"/>
                    <a:pt x="463" y="204"/>
                    <a:pt x="433" y="203"/>
                  </a:cubicBezTo>
                  <a:cubicBezTo>
                    <a:pt x="403" y="202"/>
                    <a:pt x="366" y="200"/>
                    <a:pt x="342" y="197"/>
                  </a:cubicBezTo>
                  <a:cubicBezTo>
                    <a:pt x="318" y="194"/>
                    <a:pt x="310" y="193"/>
                    <a:pt x="286" y="185"/>
                  </a:cubicBezTo>
                  <a:cubicBezTo>
                    <a:pt x="262" y="177"/>
                    <a:pt x="227" y="163"/>
                    <a:pt x="199" y="146"/>
                  </a:cubicBezTo>
                  <a:cubicBezTo>
                    <a:pt x="171" y="129"/>
                    <a:pt x="150" y="108"/>
                    <a:pt x="117" y="84"/>
                  </a:cubicBezTo>
                  <a:cubicBezTo>
                    <a:pt x="84" y="60"/>
                    <a:pt x="24" y="17"/>
                    <a:pt x="0" y="0"/>
                  </a:cubicBezTo>
                </a:path>
              </a:pathLst>
            </a:custGeom>
            <a:noFill/>
            <a:ln w="38100">
              <a:solidFill>
                <a:srgbClr val="FF00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7412" name="Text Box 25"/>
          <p:cNvSpPr txBox="1">
            <a:spLocks noChangeArrowheads="1"/>
          </p:cNvSpPr>
          <p:nvPr/>
        </p:nvSpPr>
        <p:spPr bwMode="auto">
          <a:xfrm>
            <a:off x="3222625" y="5527675"/>
            <a:ext cx="5329238" cy="581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/>
              <a:t>air flow path – flows along both inside and outside surface of the sector</a:t>
            </a:r>
          </a:p>
        </p:txBody>
      </p:sp>
      <p:sp>
        <p:nvSpPr>
          <p:cNvPr id="17413" name="Rectangle 26"/>
          <p:cNvSpPr>
            <a:spLocks noGrp="1" noChangeArrowheads="1"/>
          </p:cNvSpPr>
          <p:nvPr>
            <p:ph type="body" idx="1"/>
          </p:nvPr>
        </p:nvSpPr>
        <p:spPr>
          <a:xfrm>
            <a:off x="3905250" y="1138238"/>
            <a:ext cx="4619625" cy="990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/>
              <a:t>Silicon power: 100 mW/cm</a:t>
            </a:r>
            <a:r>
              <a:rPr lang="en-US" sz="2400" baseline="30000" smtClean="0"/>
              <a:t>2</a:t>
            </a:r>
            <a:r>
              <a:rPr lang="en-US" sz="2400" smtClean="0"/>
              <a:t> 	(~ power of sunlight)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240 W total Si + drivers</a:t>
            </a:r>
          </a:p>
          <a:p>
            <a:pPr eaLnBrk="1" hangingPunct="1">
              <a:lnSpc>
                <a:spcPct val="90000"/>
              </a:lnSpc>
            </a:pPr>
            <a:endParaRPr lang="en-US" sz="240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DC0D796-A1DA-4C96-9F83-8E3F5F8FE5FA}" type="datetime1">
              <a:rPr lang="en-US" smtClean="0"/>
              <a:t>9/7/2011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75438A-2BDB-4000-B767-AD1B4CF650D2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sz="4000" smtClean="0"/>
              <a:t>Air cooling – CFD analysis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0" y="990600"/>
            <a:ext cx="3357563" cy="145891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1800" smtClean="0"/>
              <a:t>air flow velocity 9-10 m/s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smtClean="0">
                <a:solidFill>
                  <a:srgbClr val="FF0000"/>
                </a:solidFill>
              </a:rPr>
              <a:t>maximum temperature rise above ambient: 12 deg C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smtClean="0"/>
              <a:t>sector beam surface – important component to cooling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smtClean="0"/>
              <a:t>dynamic pressure force 1.7 times gravity</a:t>
            </a:r>
          </a:p>
        </p:txBody>
      </p:sp>
      <p:pic>
        <p:nvPicPr>
          <p:cNvPr id="18436" name="Picture 4" descr="Figure004"/>
          <p:cNvPicPr>
            <a:picLocks noChangeAspect="1" noChangeArrowheads="1"/>
          </p:cNvPicPr>
          <p:nvPr/>
        </p:nvPicPr>
        <p:blipFill>
          <a:blip r:embed="rId3" cstate="print"/>
          <a:srcRect b="7813"/>
          <a:stretch>
            <a:fillRect/>
          </a:stretch>
        </p:blipFill>
        <p:spPr bwMode="auto">
          <a:xfrm>
            <a:off x="0" y="1038225"/>
            <a:ext cx="4876800" cy="337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5" descr="Figure0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27600" y="3695700"/>
            <a:ext cx="4216400" cy="316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8" name="Picture 6" descr="Figure002"/>
          <p:cNvPicPr>
            <a:picLocks noChangeAspect="1" noChangeArrowheads="1"/>
          </p:cNvPicPr>
          <p:nvPr/>
        </p:nvPicPr>
        <p:blipFill>
          <a:blip r:embed="rId5" cstate="print"/>
          <a:srcRect t="12761" b="23958"/>
          <a:stretch>
            <a:fillRect/>
          </a:stretch>
        </p:blipFill>
        <p:spPr bwMode="auto">
          <a:xfrm>
            <a:off x="0" y="4371975"/>
            <a:ext cx="4876800" cy="231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1346200" y="1327150"/>
            <a:ext cx="2566988" cy="336550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/>
              <a:t>stream lines with velocity</a:t>
            </a:r>
          </a:p>
        </p:txBody>
      </p:sp>
      <p:sp>
        <p:nvSpPr>
          <p:cNvPr id="18440" name="Text Box 8"/>
          <p:cNvSpPr txBox="1">
            <a:spLocks noChangeArrowheads="1"/>
          </p:cNvSpPr>
          <p:nvPr/>
        </p:nvSpPr>
        <p:spPr bwMode="auto">
          <a:xfrm>
            <a:off x="5210175" y="3790950"/>
            <a:ext cx="2690813" cy="336550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/>
              <a:t>silicon surface temperature</a:t>
            </a:r>
          </a:p>
        </p:txBody>
      </p:sp>
      <p:sp>
        <p:nvSpPr>
          <p:cNvPr id="18441" name="Text Box 9"/>
          <p:cNvSpPr txBox="1">
            <a:spLocks noChangeArrowheads="1"/>
          </p:cNvSpPr>
          <p:nvPr/>
        </p:nvSpPr>
        <p:spPr bwMode="auto">
          <a:xfrm>
            <a:off x="2359025" y="4445000"/>
            <a:ext cx="2252663" cy="336550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/>
              <a:t>velocity contours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73AB639-17AD-4271-96AD-E8767B9805AC}" type="datetime1">
              <a:rPr lang="en-US" smtClean="0"/>
              <a:t>9/7/2011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75438A-2BDB-4000-B767-AD1B4CF650D2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Detector mockup</a:t>
            </a:r>
          </a:p>
        </p:txBody>
      </p:sp>
      <p:sp>
        <p:nvSpPr>
          <p:cNvPr id="139267" name="Rectangle 3"/>
          <p:cNvSpPr>
            <a:spLocks noChangeArrowheads="1"/>
          </p:cNvSpPr>
          <p:nvPr/>
        </p:nvSpPr>
        <p:spPr bwMode="auto">
          <a:xfrm>
            <a:off x="0" y="1039813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9268" name="Rectangle 4"/>
          <p:cNvSpPr>
            <a:spLocks noChangeArrowheads="1"/>
          </p:cNvSpPr>
          <p:nvPr/>
        </p:nvSpPr>
        <p:spPr bwMode="auto">
          <a:xfrm>
            <a:off x="0" y="2449513"/>
            <a:ext cx="227013" cy="2746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just">
              <a:spcBef>
                <a:spcPct val="0"/>
              </a:spcBef>
              <a:buClrTx/>
              <a:buFontTx/>
              <a:buNone/>
            </a:pPr>
            <a:r>
              <a:rPr lang="en-US" sz="1200">
                <a:cs typeface="Times New Roman" pitchFamily="18" charset="0"/>
              </a:rPr>
              <a:t> </a:t>
            </a:r>
            <a:endParaRPr lang="en-US" sz="1800"/>
          </a:p>
        </p:txBody>
      </p:sp>
      <p:sp>
        <p:nvSpPr>
          <p:cNvPr id="139269" name="Rectangle 5"/>
          <p:cNvSpPr>
            <a:spLocks noChangeArrowheads="1"/>
          </p:cNvSpPr>
          <p:nvPr/>
        </p:nvSpPr>
        <p:spPr bwMode="auto">
          <a:xfrm>
            <a:off x="0" y="4133850"/>
            <a:ext cx="227013" cy="2746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just">
              <a:spcBef>
                <a:spcPct val="0"/>
              </a:spcBef>
              <a:buClrTx/>
              <a:buFontTx/>
              <a:buNone/>
            </a:pPr>
            <a:r>
              <a:rPr lang="en-US" sz="1200">
                <a:cs typeface="Times New Roman" pitchFamily="18" charset="0"/>
              </a:rPr>
              <a:t> </a:t>
            </a:r>
            <a:endParaRPr lang="en-US" sz="1800"/>
          </a:p>
        </p:txBody>
      </p:sp>
      <p:pic>
        <p:nvPicPr>
          <p:cNvPr id="139270" name="Picture 6" descr="P1090149"/>
          <p:cNvPicPr>
            <a:picLocks noChangeAspect="1" noChangeArrowheads="1"/>
          </p:cNvPicPr>
          <p:nvPr/>
        </p:nvPicPr>
        <p:blipFill>
          <a:blip r:embed="rId2" cstate="print"/>
          <a:srcRect t="15115" r="7959" b="64043"/>
          <a:stretch>
            <a:fillRect/>
          </a:stretch>
        </p:blipFill>
        <p:spPr bwMode="auto">
          <a:xfrm>
            <a:off x="3124200" y="2133600"/>
            <a:ext cx="5562600" cy="1679575"/>
          </a:xfrm>
          <a:prstGeom prst="rect">
            <a:avLst/>
          </a:prstGeom>
          <a:noFill/>
        </p:spPr>
      </p:pic>
      <p:pic>
        <p:nvPicPr>
          <p:cNvPr id="139271" name="Picture 2" descr="C:\Documents and Settings\Howard Wieman\My Documents\aps project\mechanical\PXL phase 1 oct 24 2008 A\out2\pics ladder assembly\P1000509.JPG"/>
          <p:cNvPicPr>
            <a:picLocks noChangeAspect="1" noChangeArrowheads="1"/>
          </p:cNvPicPr>
          <p:nvPr/>
        </p:nvPicPr>
        <p:blipFill>
          <a:blip r:embed="rId3" cstate="print"/>
          <a:srcRect l="14468" t="39023" r="36667" b="24883"/>
          <a:stretch>
            <a:fillRect/>
          </a:stretch>
        </p:blipFill>
        <p:spPr bwMode="auto">
          <a:xfrm>
            <a:off x="6096000" y="5257800"/>
            <a:ext cx="2895600" cy="1428750"/>
          </a:xfrm>
          <a:prstGeom prst="rect">
            <a:avLst/>
          </a:prstGeom>
          <a:noFill/>
          <a:ln w="63500">
            <a:noFill/>
            <a:miter lim="800000"/>
            <a:headEnd/>
            <a:tailEnd/>
          </a:ln>
        </p:spPr>
      </p:pic>
      <p:sp>
        <p:nvSpPr>
          <p:cNvPr id="139272" name="Line 8"/>
          <p:cNvSpPr>
            <a:spLocks noChangeShapeType="1"/>
          </p:cNvSpPr>
          <p:nvPr/>
        </p:nvSpPr>
        <p:spPr bwMode="auto">
          <a:xfrm>
            <a:off x="6248400" y="1981200"/>
            <a:ext cx="1752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9273" name="Line 9"/>
          <p:cNvSpPr>
            <a:spLocks noChangeShapeType="1"/>
          </p:cNvSpPr>
          <p:nvPr/>
        </p:nvSpPr>
        <p:spPr bwMode="auto">
          <a:xfrm>
            <a:off x="8001000" y="1981200"/>
            <a:ext cx="1143000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lgDashDotDot"/>
            <a:round/>
            <a:headEnd type="triangle" w="med" len="med"/>
            <a:tailEnd type="triangle" w="med" len="med"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9274" name="Text Box 10"/>
          <p:cNvSpPr txBox="1">
            <a:spLocks noChangeArrowheads="1"/>
          </p:cNvSpPr>
          <p:nvPr/>
        </p:nvSpPr>
        <p:spPr bwMode="auto">
          <a:xfrm>
            <a:off x="5867400" y="1600200"/>
            <a:ext cx="180498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buFont typeface="Wingdings" pitchFamily="2" charset="2"/>
              <a:buNone/>
            </a:pPr>
            <a:r>
              <a:rPr lang="en-US" dirty="0"/>
              <a:t>Driver section ~6 cm</a:t>
            </a:r>
          </a:p>
        </p:txBody>
      </p:sp>
      <p:sp>
        <p:nvSpPr>
          <p:cNvPr id="139275" name="Text Box 11"/>
          <p:cNvSpPr txBox="1">
            <a:spLocks noChangeArrowheads="1"/>
          </p:cNvSpPr>
          <p:nvPr/>
        </p:nvSpPr>
        <p:spPr bwMode="auto">
          <a:xfrm>
            <a:off x="8229600" y="1066800"/>
            <a:ext cx="1066800" cy="7302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buFont typeface="Wingdings" pitchFamily="2" charset="2"/>
              <a:buNone/>
            </a:pPr>
            <a:r>
              <a:rPr lang="en-US" dirty="0"/>
              <a:t>Sensor section ~20 cm</a:t>
            </a:r>
          </a:p>
        </p:txBody>
      </p:sp>
      <p:graphicFrame>
        <p:nvGraphicFramePr>
          <p:cNvPr id="139276" name="Group 12"/>
          <p:cNvGraphicFramePr>
            <a:graphicFrameLocks noGrp="1"/>
          </p:cNvGraphicFramePr>
          <p:nvPr/>
        </p:nvGraphicFramePr>
        <p:xfrm>
          <a:off x="5562600" y="3200400"/>
          <a:ext cx="3581400" cy="548640"/>
        </p:xfrm>
        <a:graphic>
          <a:graphicData uri="http://schemas.openxmlformats.org/drawingml/2006/table">
            <a:tbl>
              <a:tblPr/>
              <a:tblGrid>
                <a:gridCol w="2189163"/>
                <a:gridCol w="1093787"/>
                <a:gridCol w="298450"/>
              </a:tblGrid>
              <a:tr h="177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9293" name="Rectangle 29"/>
          <p:cNvSpPr>
            <a:spLocks noChangeArrowheads="1"/>
          </p:cNvSpPr>
          <p:nvPr/>
        </p:nvSpPr>
        <p:spPr bwMode="auto">
          <a:xfrm>
            <a:off x="381000" y="914400"/>
            <a:ext cx="5105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Char char="l"/>
            </a:pPr>
            <a:r>
              <a:rPr lang="en-US" sz="1800"/>
              <a:t>Kapton cables with copper traces forming heaters allow us to dissipate the expected amount of power in the detector </a:t>
            </a:r>
          </a:p>
        </p:txBody>
      </p:sp>
      <p:sp>
        <p:nvSpPr>
          <p:cNvPr id="139294" name="Rectangle 30"/>
          <p:cNvSpPr>
            <a:spLocks noChangeArrowheads="1"/>
          </p:cNvSpPr>
          <p:nvPr/>
        </p:nvSpPr>
        <p:spPr bwMode="auto">
          <a:xfrm>
            <a:off x="381000" y="3813175"/>
            <a:ext cx="56388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Char char="l"/>
            </a:pPr>
            <a:r>
              <a:rPr lang="en-US" sz="1800" dirty="0"/>
              <a:t>There are 6 thermistors on each ladder (except for the ladder with silicon chips mounted) that allow us to monitor their temperature with an automated measurement system based on the Touch-1 cable tester</a:t>
            </a:r>
          </a:p>
          <a:p>
            <a:pPr marL="342900" indent="-342900" algn="l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Char char="l"/>
            </a:pPr>
            <a:endParaRPr lang="en-US" sz="1800" dirty="0"/>
          </a:p>
          <a:p>
            <a:pPr marL="342900" indent="-342900" algn="l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Char char="l"/>
            </a:pPr>
            <a:r>
              <a:rPr lang="en-US" sz="1800" dirty="0"/>
              <a:t>One of the sectors (sector 1) was equipped with 10 dummy silicon chips per ladder, with </a:t>
            </a:r>
            <a:r>
              <a:rPr lang="en-US" sz="1800" dirty="0" err="1"/>
              <a:t>Pt</a:t>
            </a:r>
            <a:r>
              <a:rPr lang="en-US" sz="1800" dirty="0"/>
              <a:t> heaters deposited on top of silicon</a:t>
            </a:r>
          </a:p>
          <a:p>
            <a:pPr marL="342900" indent="-342900" algn="l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Char char="l"/>
            </a:pPr>
            <a:endParaRPr lang="en-US" sz="1800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295400" y="6480175"/>
            <a:ext cx="2130425" cy="474663"/>
          </a:xfrm>
        </p:spPr>
        <p:txBody>
          <a:bodyPr/>
          <a:lstStyle/>
          <a:p>
            <a:fld id="{A03AB26F-2BF3-4E0C-A5C5-665B5FB7F01F}" type="datetime1">
              <a:rPr lang="en-US" smtClean="0"/>
              <a:t>9/7/2011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AutoShap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334962"/>
          </a:xfrm>
        </p:spPr>
        <p:txBody>
          <a:bodyPr/>
          <a:lstStyle/>
          <a:p>
            <a:r>
              <a:rPr lang="en-US" sz="2800" dirty="0"/>
              <a:t>Setup</a:t>
            </a:r>
          </a:p>
        </p:txBody>
      </p:sp>
      <p:sp>
        <p:nvSpPr>
          <p:cNvPr id="112653" name="Rectangle 13"/>
          <p:cNvSpPr>
            <a:spLocks noChangeArrowheads="1"/>
          </p:cNvSpPr>
          <p:nvPr/>
        </p:nvSpPr>
        <p:spPr bwMode="auto">
          <a:xfrm>
            <a:off x="0" y="1039813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12654" name="Rectangle 14"/>
          <p:cNvSpPr>
            <a:spLocks noChangeArrowheads="1"/>
          </p:cNvSpPr>
          <p:nvPr/>
        </p:nvSpPr>
        <p:spPr bwMode="auto">
          <a:xfrm>
            <a:off x="0" y="2449513"/>
            <a:ext cx="227013" cy="2746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just">
              <a:spcBef>
                <a:spcPct val="0"/>
              </a:spcBef>
              <a:buClrTx/>
              <a:buFontTx/>
              <a:buNone/>
            </a:pPr>
            <a:r>
              <a:rPr lang="en-US" sz="1200">
                <a:cs typeface="Times New Roman" pitchFamily="18" charset="0"/>
              </a:rPr>
              <a:t> </a:t>
            </a:r>
            <a:endParaRPr lang="en-US" sz="1800"/>
          </a:p>
        </p:txBody>
      </p:sp>
      <p:sp>
        <p:nvSpPr>
          <p:cNvPr id="112655" name="Rectangle 15"/>
          <p:cNvSpPr>
            <a:spLocks noChangeArrowheads="1"/>
          </p:cNvSpPr>
          <p:nvPr/>
        </p:nvSpPr>
        <p:spPr bwMode="auto">
          <a:xfrm>
            <a:off x="0" y="4133850"/>
            <a:ext cx="227013" cy="2746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just">
              <a:spcBef>
                <a:spcPct val="0"/>
              </a:spcBef>
              <a:buClrTx/>
              <a:buFontTx/>
              <a:buNone/>
            </a:pPr>
            <a:r>
              <a:rPr lang="en-US" sz="1200">
                <a:cs typeface="Times New Roman" pitchFamily="18" charset="0"/>
              </a:rPr>
              <a:t> </a:t>
            </a:r>
            <a:endParaRPr lang="en-US" sz="1800"/>
          </a:p>
        </p:txBody>
      </p:sp>
      <p:pic>
        <p:nvPicPr>
          <p:cNvPr id="112644" name="Picture 4" descr="pictur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869950"/>
            <a:ext cx="7962900" cy="598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219200" y="6372225"/>
            <a:ext cx="2133600" cy="476250"/>
          </a:xfrm>
        </p:spPr>
        <p:txBody>
          <a:bodyPr/>
          <a:lstStyle/>
          <a:p>
            <a:pPr>
              <a:defRPr/>
            </a:pPr>
            <a:fld id="{96C6B79F-E3D3-4F07-A3ED-B810AF7C1A17}" type="datetime1">
              <a:rPr lang="en-US" smtClean="0"/>
              <a:t>9/7/2011</a:t>
            </a:fld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75438A-2BDB-4000-B767-AD1B4CF650D2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AutoShap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en-US" sz="2800" dirty="0"/>
              <a:t>Setup</a:t>
            </a:r>
          </a:p>
        </p:txBody>
      </p:sp>
      <p:sp>
        <p:nvSpPr>
          <p:cNvPr id="119811" name="Rectangle 3"/>
          <p:cNvSpPr>
            <a:spLocks noChangeArrowheads="1"/>
          </p:cNvSpPr>
          <p:nvPr/>
        </p:nvSpPr>
        <p:spPr bwMode="auto">
          <a:xfrm>
            <a:off x="0" y="1039813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19812" name="Rectangle 4"/>
          <p:cNvSpPr>
            <a:spLocks noChangeArrowheads="1"/>
          </p:cNvSpPr>
          <p:nvPr/>
        </p:nvSpPr>
        <p:spPr bwMode="auto">
          <a:xfrm>
            <a:off x="0" y="2449513"/>
            <a:ext cx="227013" cy="2746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just">
              <a:spcBef>
                <a:spcPct val="0"/>
              </a:spcBef>
              <a:buClrTx/>
              <a:buFontTx/>
              <a:buNone/>
            </a:pPr>
            <a:r>
              <a:rPr lang="en-US" sz="1200">
                <a:cs typeface="Times New Roman" pitchFamily="18" charset="0"/>
              </a:rPr>
              <a:t> </a:t>
            </a:r>
            <a:endParaRPr lang="en-US" sz="1800"/>
          </a:p>
        </p:txBody>
      </p:sp>
      <p:sp>
        <p:nvSpPr>
          <p:cNvPr id="119813" name="Rectangle 5"/>
          <p:cNvSpPr>
            <a:spLocks noChangeArrowheads="1"/>
          </p:cNvSpPr>
          <p:nvPr/>
        </p:nvSpPr>
        <p:spPr bwMode="auto">
          <a:xfrm>
            <a:off x="0" y="4133850"/>
            <a:ext cx="227013" cy="2746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just">
              <a:spcBef>
                <a:spcPct val="0"/>
              </a:spcBef>
              <a:buClrTx/>
              <a:buFontTx/>
              <a:buNone/>
            </a:pPr>
            <a:r>
              <a:rPr lang="en-US" sz="1200">
                <a:cs typeface="Times New Roman" pitchFamily="18" charset="0"/>
              </a:rPr>
              <a:t> </a:t>
            </a:r>
            <a:endParaRPr lang="en-US" sz="1800"/>
          </a:p>
        </p:txBody>
      </p:sp>
      <p:pic>
        <p:nvPicPr>
          <p:cNvPr id="119815" name="Picture 7" descr="P1090168"/>
          <p:cNvPicPr>
            <a:picLocks noChangeAspect="1" noChangeArrowheads="1"/>
          </p:cNvPicPr>
          <p:nvPr/>
        </p:nvPicPr>
        <p:blipFill>
          <a:blip r:embed="rId2" cstate="print"/>
          <a:srcRect t="20839" b="14906"/>
          <a:stretch>
            <a:fillRect/>
          </a:stretch>
        </p:blipFill>
        <p:spPr bwMode="auto">
          <a:xfrm>
            <a:off x="381000" y="914400"/>
            <a:ext cx="8610600" cy="4149725"/>
          </a:xfrm>
          <a:prstGeom prst="rect">
            <a:avLst/>
          </a:prstGeom>
          <a:noFill/>
        </p:spPr>
      </p:pic>
      <p:pic>
        <p:nvPicPr>
          <p:cNvPr id="119814" name="Picture 6" descr="IMG_2230"/>
          <p:cNvPicPr>
            <a:picLocks noChangeAspect="1" noChangeArrowheads="1"/>
          </p:cNvPicPr>
          <p:nvPr/>
        </p:nvPicPr>
        <p:blipFill>
          <a:blip r:embed="rId3" cstate="print"/>
          <a:srcRect t="25430" b="17929"/>
          <a:stretch>
            <a:fillRect/>
          </a:stretch>
        </p:blipFill>
        <p:spPr bwMode="auto">
          <a:xfrm>
            <a:off x="2819400" y="4235450"/>
            <a:ext cx="6172200" cy="2622550"/>
          </a:xfrm>
          <a:prstGeom prst="rect">
            <a:avLst/>
          </a:prstGeom>
          <a:noFill/>
          <a:ln w="857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19817" name="Picture 11" descr="C:\Documents and Settings\Howard Wieman\My Documents\aps project\mechanical\PIXEL cooling tube tests\pics cooling tube tests\P1000395.JPG"/>
          <p:cNvPicPr>
            <a:picLocks noChangeAspect="1" noChangeArrowheads="1"/>
          </p:cNvPicPr>
          <p:nvPr/>
        </p:nvPicPr>
        <p:blipFill>
          <a:blip r:embed="rId4" cstate="print"/>
          <a:srcRect t="31911" r="8186"/>
          <a:stretch>
            <a:fillRect/>
          </a:stretch>
        </p:blipFill>
        <p:spPr bwMode="auto">
          <a:xfrm>
            <a:off x="454025" y="890588"/>
            <a:ext cx="3279775" cy="1624012"/>
          </a:xfrm>
          <a:prstGeom prst="rect">
            <a:avLst/>
          </a:prstGeom>
          <a:noFill/>
          <a:ln w="857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2957AFD-6C05-4D7A-B7DD-EA0583AC8829}" type="datetime1">
              <a:rPr lang="en-US" smtClean="0"/>
              <a:t>9/7/2011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75438A-2BDB-4000-B767-AD1B4CF650D2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Cooling tests at ~360 W – IR images</a:t>
            </a:r>
          </a:p>
        </p:txBody>
      </p:sp>
      <p:pic>
        <p:nvPicPr>
          <p:cNvPr id="130054" name="Picture 6" descr="thermal_image_at_13_8_mp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371600"/>
            <a:ext cx="7162800" cy="1131888"/>
          </a:xfrm>
          <a:prstGeom prst="rect">
            <a:avLst/>
          </a:prstGeom>
          <a:noFill/>
        </p:spPr>
      </p:pic>
      <p:pic>
        <p:nvPicPr>
          <p:cNvPr id="130053" name="Picture 5" descr="thermal_image_at_10_1_mp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3124200"/>
            <a:ext cx="7162800" cy="1133475"/>
          </a:xfrm>
          <a:prstGeom prst="rect">
            <a:avLst/>
          </a:prstGeom>
          <a:noFill/>
        </p:spPr>
      </p:pic>
      <p:pic>
        <p:nvPicPr>
          <p:cNvPr id="130052" name="Picture 4" descr="thermal_image_at_4_7_mp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9200" y="4953000"/>
            <a:ext cx="7162800" cy="1084263"/>
          </a:xfrm>
          <a:prstGeom prst="rect">
            <a:avLst/>
          </a:prstGeom>
          <a:noFill/>
        </p:spPr>
      </p:pic>
      <p:sp>
        <p:nvSpPr>
          <p:cNvPr id="130055" name="Rectangle 7"/>
          <p:cNvSpPr>
            <a:spLocks noChangeArrowheads="1"/>
          </p:cNvSpPr>
          <p:nvPr/>
        </p:nvSpPr>
        <p:spPr bwMode="auto">
          <a:xfrm>
            <a:off x="606425" y="91440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0056" name="Rectangle 8"/>
          <p:cNvSpPr>
            <a:spLocks noChangeArrowheads="1"/>
          </p:cNvSpPr>
          <p:nvPr/>
        </p:nvSpPr>
        <p:spPr bwMode="auto">
          <a:xfrm>
            <a:off x="304800" y="1065798"/>
            <a:ext cx="4708340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sz="1600" dirty="0">
                <a:cs typeface="Times New Roman" pitchFamily="18" charset="0"/>
              </a:rPr>
              <a:t>Air 13.8 m/s	</a:t>
            </a:r>
            <a:r>
              <a:rPr lang="en-US" sz="1600" dirty="0"/>
              <a:t>Hot spots </a:t>
            </a:r>
            <a:r>
              <a:rPr lang="en-US" sz="1600" dirty="0" smtClean="0"/>
              <a:t>~10 </a:t>
            </a:r>
            <a:r>
              <a:rPr lang="en-US" sz="1600" dirty="0">
                <a:cs typeface="Arial" charset="0"/>
              </a:rPr>
              <a:t>°</a:t>
            </a:r>
            <a:r>
              <a:rPr lang="en-US" sz="1600" dirty="0" smtClean="0">
                <a:cs typeface="Arial" charset="0"/>
              </a:rPr>
              <a:t>C above input</a:t>
            </a:r>
            <a:endParaRPr lang="en-US" sz="1600" dirty="0">
              <a:cs typeface="Arial" charset="0"/>
            </a:endParaRPr>
          </a:p>
        </p:txBody>
      </p:sp>
      <p:sp>
        <p:nvSpPr>
          <p:cNvPr id="130057" name="Rectangle 9"/>
          <p:cNvSpPr>
            <a:spLocks noChangeArrowheads="1"/>
          </p:cNvSpPr>
          <p:nvPr/>
        </p:nvSpPr>
        <p:spPr bwMode="auto">
          <a:xfrm>
            <a:off x="304800" y="2665998"/>
            <a:ext cx="4708340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sz="1600" dirty="0">
                <a:cs typeface="Times New Roman" pitchFamily="18" charset="0"/>
              </a:rPr>
              <a:t>Air 10.1 m/s 	Hot spots </a:t>
            </a:r>
            <a:r>
              <a:rPr lang="en-US" sz="1600" dirty="0" smtClean="0">
                <a:cs typeface="Times New Roman" pitchFamily="18" charset="0"/>
              </a:rPr>
              <a:t>~14 </a:t>
            </a:r>
            <a:r>
              <a:rPr lang="en-US" sz="1600" dirty="0">
                <a:cs typeface="Arial" charset="0"/>
              </a:rPr>
              <a:t>°</a:t>
            </a:r>
            <a:r>
              <a:rPr lang="en-US" sz="1600" dirty="0" smtClean="0">
                <a:cs typeface="Arial" charset="0"/>
              </a:rPr>
              <a:t>C above input</a:t>
            </a:r>
            <a:endParaRPr lang="en-US" sz="1600" dirty="0"/>
          </a:p>
        </p:txBody>
      </p:sp>
      <p:sp>
        <p:nvSpPr>
          <p:cNvPr id="130059" name="Rectangle 11"/>
          <p:cNvSpPr>
            <a:spLocks noChangeArrowheads="1"/>
          </p:cNvSpPr>
          <p:nvPr/>
        </p:nvSpPr>
        <p:spPr bwMode="auto">
          <a:xfrm>
            <a:off x="381000" y="4418598"/>
            <a:ext cx="4708340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sz="1600" dirty="0"/>
              <a:t>Air 4.7 m/s 	Hot spots </a:t>
            </a:r>
            <a:r>
              <a:rPr lang="en-US" sz="1600" dirty="0" smtClean="0"/>
              <a:t>~21 </a:t>
            </a:r>
            <a:r>
              <a:rPr lang="en-US" sz="1600" dirty="0">
                <a:cs typeface="Arial" charset="0"/>
              </a:rPr>
              <a:t>°</a:t>
            </a:r>
            <a:r>
              <a:rPr lang="en-US" sz="1600" dirty="0" smtClean="0">
                <a:cs typeface="Arial" charset="0"/>
              </a:rPr>
              <a:t>C above input</a:t>
            </a:r>
            <a:endParaRPr lang="en-US" sz="1600" dirty="0">
              <a:cs typeface="Arial" charset="0"/>
            </a:endParaRPr>
          </a:p>
        </p:txBody>
      </p:sp>
      <p:sp>
        <p:nvSpPr>
          <p:cNvPr id="130060" name="Rectangle 12"/>
          <p:cNvSpPr>
            <a:spLocks noChangeArrowheads="1"/>
          </p:cNvSpPr>
          <p:nvPr/>
        </p:nvSpPr>
        <p:spPr bwMode="auto">
          <a:xfrm>
            <a:off x="2819400" y="6170582"/>
            <a:ext cx="3424335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sz="2000" dirty="0" smtClean="0"/>
              <a:t>Input air </a:t>
            </a:r>
            <a:r>
              <a:rPr lang="en-US" sz="2000" dirty="0"/>
              <a:t>temperature ~27 </a:t>
            </a:r>
            <a:r>
              <a:rPr lang="en-US" sz="2000" dirty="0">
                <a:cs typeface="Arial" charset="0"/>
              </a:rPr>
              <a:t>°C</a:t>
            </a:r>
            <a:endParaRPr lang="en-US" sz="2000" dirty="0"/>
          </a:p>
        </p:txBody>
      </p:sp>
      <p:pic>
        <p:nvPicPr>
          <p:cNvPr id="130061" name="Picture 13" descr="thermal_image_at_4_7_mps"/>
          <p:cNvPicPr>
            <a:picLocks noChangeAspect="1" noChangeArrowheads="1"/>
          </p:cNvPicPr>
          <p:nvPr/>
        </p:nvPicPr>
        <p:blipFill>
          <a:blip r:embed="rId4" cstate="print"/>
          <a:srcRect l="95470"/>
          <a:stretch>
            <a:fillRect/>
          </a:stretch>
        </p:blipFill>
        <p:spPr bwMode="auto">
          <a:xfrm>
            <a:off x="8281988" y="2286000"/>
            <a:ext cx="862012" cy="2878138"/>
          </a:xfrm>
          <a:prstGeom prst="rect">
            <a:avLst/>
          </a:prstGeom>
          <a:noFill/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51DFCC7-BAC8-4F26-A4AB-20046EFFC501}" type="datetime1">
              <a:rPr lang="en-US" smtClean="0"/>
              <a:t>9/7/2011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75438A-2BDB-4000-B767-AD1B4CF650D2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487362"/>
          </a:xfrm>
        </p:spPr>
        <p:txBody>
          <a:bodyPr/>
          <a:lstStyle/>
          <a:p>
            <a:r>
              <a:rPr lang="en-US" sz="2400" dirty="0" smtClean="0"/>
              <a:t>Cooling Tests at ~340 W</a:t>
            </a:r>
          </a:p>
        </p:txBody>
      </p:sp>
      <p:sp>
        <p:nvSpPr>
          <p:cNvPr id="15" name="Rectangle 10"/>
          <p:cNvSpPr>
            <a:spLocks noChangeArrowheads="1"/>
          </p:cNvSpPr>
          <p:nvPr/>
        </p:nvSpPr>
        <p:spPr bwMode="auto">
          <a:xfrm>
            <a:off x="838200" y="4778375"/>
            <a:ext cx="5348288" cy="1920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sz="2000" dirty="0"/>
              <a:t>Observations:</a:t>
            </a:r>
          </a:p>
          <a:p>
            <a:pPr algn="l">
              <a:spcBef>
                <a:spcPct val="0"/>
              </a:spcBef>
              <a:buClrTx/>
              <a:buFontTx/>
              <a:buChar char="•"/>
            </a:pPr>
            <a:r>
              <a:rPr lang="en-US" sz="2000" dirty="0"/>
              <a:t>  Mid-section is the hottest part of the ladder</a:t>
            </a:r>
          </a:p>
          <a:p>
            <a:pPr algn="l">
              <a:spcBef>
                <a:spcPct val="0"/>
              </a:spcBef>
              <a:buClrTx/>
              <a:buFontTx/>
              <a:buChar char="•"/>
            </a:pPr>
            <a:r>
              <a:rPr lang="en-US" sz="2000" dirty="0"/>
              <a:t>  max temperature increase above ambient is</a:t>
            </a:r>
          </a:p>
          <a:p>
            <a:pPr lvl="1" algn="l">
              <a:spcBef>
                <a:spcPct val="0"/>
              </a:spcBef>
              <a:buClrTx/>
              <a:buFontTx/>
              <a:buNone/>
            </a:pPr>
            <a:r>
              <a:rPr lang="en-US" sz="2000" dirty="0"/>
              <a:t>~  8 °C  @ 13.8 m/s</a:t>
            </a:r>
          </a:p>
          <a:p>
            <a:pPr lvl="1" algn="l">
              <a:spcBef>
                <a:spcPct val="0"/>
              </a:spcBef>
              <a:buClrTx/>
              <a:buFontTx/>
              <a:buNone/>
            </a:pPr>
            <a:r>
              <a:rPr lang="en-US" sz="2000" dirty="0"/>
              <a:t>~12 </a:t>
            </a:r>
            <a:r>
              <a:rPr lang="en-US" sz="2000" dirty="0">
                <a:cs typeface="Arial" charset="0"/>
              </a:rPr>
              <a:t>°C</a:t>
            </a:r>
            <a:r>
              <a:rPr lang="en-US" sz="2000" dirty="0"/>
              <a:t>  @ 10.1 m/s</a:t>
            </a:r>
          </a:p>
          <a:p>
            <a:pPr lvl="1" algn="l">
              <a:spcBef>
                <a:spcPct val="0"/>
              </a:spcBef>
              <a:buClrTx/>
              <a:buFontTx/>
              <a:buNone/>
            </a:pPr>
            <a:r>
              <a:rPr lang="en-US" sz="2000" dirty="0"/>
              <a:t>~17 °C  @   4.7 m/s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152400" y="763587"/>
            <a:ext cx="8539163" cy="4052888"/>
            <a:chOff x="457200" y="1219200"/>
            <a:chExt cx="8539163" cy="4052888"/>
          </a:xfrm>
        </p:grpSpPr>
        <p:pic>
          <p:nvPicPr>
            <p:cNvPr id="17" name="Picture 9" descr="thermistor temperature at 340W, sector 1, ambient air @~2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0502"/>
            <a:stretch>
              <a:fillRect/>
            </a:stretch>
          </p:blipFill>
          <p:spPr bwMode="auto">
            <a:xfrm>
              <a:off x="457200" y="1219200"/>
              <a:ext cx="4360863" cy="4046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Rectangle 9"/>
            <p:cNvSpPr>
              <a:spLocks noChangeArrowheads="1"/>
            </p:cNvSpPr>
            <p:nvPr/>
          </p:nvSpPr>
          <p:spPr bwMode="auto">
            <a:xfrm>
              <a:off x="2514600" y="4311650"/>
              <a:ext cx="609600" cy="511175"/>
            </a:xfrm>
            <a:prstGeom prst="rect">
              <a:avLst/>
            </a:prstGeom>
            <a:solidFill>
              <a:srgbClr val="F3F3F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vert="eaVert" anchor="ctr">
              <a:spAutoFit/>
            </a:bodyPr>
            <a:lstStyle/>
            <a:p>
              <a:endParaRPr lang="en-US"/>
            </a:p>
          </p:txBody>
        </p:sp>
        <p:sp>
          <p:nvSpPr>
            <p:cNvPr id="19" name="Rectangle 11"/>
            <p:cNvSpPr>
              <a:spLocks noChangeArrowheads="1"/>
            </p:cNvSpPr>
            <p:nvPr/>
          </p:nvSpPr>
          <p:spPr bwMode="auto">
            <a:xfrm>
              <a:off x="2743200" y="3657600"/>
              <a:ext cx="304800" cy="663575"/>
            </a:xfrm>
            <a:prstGeom prst="rect">
              <a:avLst/>
            </a:prstGeom>
            <a:solidFill>
              <a:srgbClr val="F3F3F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vert="eaVert" anchor="ctr">
              <a:spAutoFit/>
            </a:bodyPr>
            <a:lstStyle/>
            <a:p>
              <a:endParaRPr lang="en-US"/>
            </a:p>
          </p:txBody>
        </p:sp>
        <p:sp>
          <p:nvSpPr>
            <p:cNvPr id="20" name="Rectangle 12"/>
            <p:cNvSpPr>
              <a:spLocks noChangeArrowheads="1"/>
            </p:cNvSpPr>
            <p:nvPr/>
          </p:nvSpPr>
          <p:spPr bwMode="auto">
            <a:xfrm>
              <a:off x="4572000" y="1600200"/>
              <a:ext cx="304800" cy="3287713"/>
            </a:xfrm>
            <a:prstGeom prst="rect">
              <a:avLst/>
            </a:prstGeom>
            <a:solidFill>
              <a:srgbClr val="F3F3F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vert="eaVert" anchor="ctr">
              <a:spAutoFit/>
            </a:bodyPr>
            <a:lstStyle/>
            <a:p>
              <a:endParaRPr lang="en-US"/>
            </a:p>
          </p:txBody>
        </p:sp>
        <p:pic>
          <p:nvPicPr>
            <p:cNvPr id="21" name="Picture 10" descr="thermistor temperature at 340W, sectors 2-10, ambient air @~2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3231"/>
            <a:stretch>
              <a:fillRect/>
            </a:stretch>
          </p:blipFill>
          <p:spPr bwMode="auto">
            <a:xfrm>
              <a:off x="4800600" y="1219200"/>
              <a:ext cx="4195763" cy="4052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Rectangle 7"/>
            <p:cNvSpPr>
              <a:spLocks noChangeArrowheads="1"/>
            </p:cNvSpPr>
            <p:nvPr/>
          </p:nvSpPr>
          <p:spPr bwMode="auto">
            <a:xfrm>
              <a:off x="2971800" y="1524000"/>
              <a:ext cx="1752600" cy="1014413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just">
                <a:spcBef>
                  <a:spcPct val="0"/>
                </a:spcBef>
                <a:buClrTx/>
                <a:buFontTx/>
                <a:buNone/>
              </a:pPr>
              <a:r>
                <a:rPr lang="en-US" sz="1200" b="1">
                  <a:solidFill>
                    <a:srgbClr val="0066FF"/>
                  </a:solidFill>
                </a:rPr>
                <a:t>unsuported end</a:t>
              </a:r>
              <a:endParaRPr lang="en-US" sz="1200" b="1"/>
            </a:p>
            <a:p>
              <a:pPr algn="just">
                <a:spcBef>
                  <a:spcPct val="0"/>
                </a:spcBef>
                <a:buClrTx/>
                <a:buFontTx/>
                <a:buNone/>
              </a:pPr>
              <a:r>
                <a:rPr lang="en-US" sz="1200" b="1">
                  <a:solidFill>
                    <a:srgbClr val="000000"/>
                  </a:solidFill>
                </a:rPr>
                <a:t>mid-section </a:t>
              </a:r>
            </a:p>
            <a:p>
              <a:pPr algn="just">
                <a:spcBef>
                  <a:spcPct val="0"/>
                </a:spcBef>
                <a:buClrTx/>
                <a:buFontTx/>
                <a:buNone/>
              </a:pPr>
              <a:r>
                <a:rPr lang="en-US" sz="1200" b="1">
                  <a:solidFill>
                    <a:srgbClr val="FF0000"/>
                  </a:solidFill>
                </a:rPr>
                <a:t>fixed end</a:t>
              </a:r>
            </a:p>
            <a:p>
              <a:pPr algn="just">
                <a:spcBef>
                  <a:spcPct val="0"/>
                </a:spcBef>
                <a:buClrTx/>
                <a:buFontTx/>
                <a:buNone/>
              </a:pPr>
              <a:r>
                <a:rPr lang="en-US" sz="1200" b="1"/>
                <a:t>Solid – inner layer</a:t>
              </a:r>
            </a:p>
            <a:p>
              <a:pPr algn="just">
                <a:spcBef>
                  <a:spcPct val="0"/>
                </a:spcBef>
                <a:buClrTx/>
                <a:buFontTx/>
                <a:buNone/>
              </a:pPr>
              <a:r>
                <a:rPr lang="en-US" sz="1200" b="1"/>
                <a:t>Open – outer layer</a:t>
              </a:r>
            </a:p>
          </p:txBody>
        </p:sp>
        <p:grpSp>
          <p:nvGrpSpPr>
            <p:cNvPr id="23" name="Group 16"/>
            <p:cNvGrpSpPr>
              <a:grpSpLocks/>
            </p:cNvGrpSpPr>
            <p:nvPr/>
          </p:nvGrpSpPr>
          <p:grpSpPr bwMode="auto">
            <a:xfrm>
              <a:off x="2514600" y="3657600"/>
              <a:ext cx="685800" cy="1165225"/>
              <a:chOff x="1584" y="2304"/>
              <a:chExt cx="432" cy="734"/>
            </a:xfrm>
          </p:grpSpPr>
          <p:sp>
            <p:nvSpPr>
              <p:cNvPr id="24" name="Rectangle 13"/>
              <p:cNvSpPr>
                <a:spLocks noChangeArrowheads="1"/>
              </p:cNvSpPr>
              <p:nvPr/>
            </p:nvSpPr>
            <p:spPr bwMode="auto">
              <a:xfrm>
                <a:off x="1584" y="2716"/>
                <a:ext cx="384" cy="322"/>
              </a:xfrm>
              <a:prstGeom prst="rect">
                <a:avLst/>
              </a:prstGeom>
              <a:solidFill>
                <a:srgbClr val="F3F3F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rot="10800000" vert="eaVert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5" name="Rectangle 14"/>
              <p:cNvSpPr>
                <a:spLocks noChangeArrowheads="1"/>
              </p:cNvSpPr>
              <p:nvPr/>
            </p:nvSpPr>
            <p:spPr bwMode="auto">
              <a:xfrm>
                <a:off x="1728" y="2304"/>
                <a:ext cx="192" cy="418"/>
              </a:xfrm>
              <a:prstGeom prst="rect">
                <a:avLst/>
              </a:prstGeom>
              <a:solidFill>
                <a:srgbClr val="F3F3F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rot="10800000" vert="eaVert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6" name="Rectangle 15"/>
              <p:cNvSpPr>
                <a:spLocks noChangeArrowheads="1"/>
              </p:cNvSpPr>
              <p:nvPr/>
            </p:nvSpPr>
            <p:spPr bwMode="auto">
              <a:xfrm>
                <a:off x="1824" y="2304"/>
                <a:ext cx="192" cy="96"/>
              </a:xfrm>
              <a:prstGeom prst="rect">
                <a:avLst/>
              </a:prstGeom>
              <a:solidFill>
                <a:srgbClr val="F3F3F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rot="10800000" vert="eaVert" anchor="ctr">
                <a:sp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78609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369F603-4023-4410-8FAD-88DDB4874CE3}" type="datetime1">
              <a:rPr lang="en-US" smtClean="0"/>
              <a:t>9/7/2011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475C5E-2A78-4AF4-8C2A-30C18B966B44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600200" y="2362200"/>
            <a:ext cx="5724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Analysis and testing of vibration induced by cooling air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2362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sz="3200" smtClean="0"/>
              <a:t>vibration modes with reinforced end cap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643438" y="4762500"/>
            <a:ext cx="4043362" cy="1363663"/>
          </a:xfrm>
        </p:spPr>
        <p:txBody>
          <a:bodyPr/>
          <a:lstStyle/>
          <a:p>
            <a:pPr eaLnBrk="1" hangingPunct="1"/>
            <a:r>
              <a:rPr lang="en-US" sz="2000" smtClean="0"/>
              <a:t>The message</a:t>
            </a:r>
          </a:p>
          <a:p>
            <a:pPr lvl="1" eaLnBrk="1" hangingPunct="1"/>
            <a:r>
              <a:rPr lang="en-US" sz="1800" smtClean="0"/>
              <a:t>Lots of complicated modes close in frequency</a:t>
            </a:r>
          </a:p>
          <a:p>
            <a:pPr lvl="1" eaLnBrk="1" hangingPunct="1"/>
            <a:r>
              <a:rPr lang="en-US" sz="1800" smtClean="0"/>
              <a:t>End cap raises frequencies a bit</a:t>
            </a:r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1052513"/>
            <a:ext cx="3332163" cy="1917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2997200"/>
            <a:ext cx="3581400" cy="1511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0486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388" y="4581525"/>
            <a:ext cx="3332162" cy="2105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0487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6463" y="1196975"/>
            <a:ext cx="3167062" cy="17795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0488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87900" y="3213100"/>
            <a:ext cx="3194050" cy="15319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20489" name="Text Box 9"/>
          <p:cNvSpPr txBox="1">
            <a:spLocks noChangeArrowheads="1"/>
          </p:cNvSpPr>
          <p:nvPr/>
        </p:nvSpPr>
        <p:spPr bwMode="auto">
          <a:xfrm>
            <a:off x="2555875" y="1341438"/>
            <a:ext cx="7461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259 Hz</a:t>
            </a:r>
          </a:p>
        </p:txBody>
      </p:sp>
      <p:sp>
        <p:nvSpPr>
          <p:cNvPr id="20490" name="Text Box 10"/>
          <p:cNvSpPr txBox="1">
            <a:spLocks noChangeArrowheads="1"/>
          </p:cNvSpPr>
          <p:nvPr/>
        </p:nvSpPr>
        <p:spPr bwMode="auto">
          <a:xfrm>
            <a:off x="2555875" y="5084763"/>
            <a:ext cx="7461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397 Hz</a:t>
            </a:r>
          </a:p>
        </p:txBody>
      </p:sp>
      <p:sp>
        <p:nvSpPr>
          <p:cNvPr id="20491" name="Text Box 11"/>
          <p:cNvSpPr txBox="1">
            <a:spLocks noChangeArrowheads="1"/>
          </p:cNvSpPr>
          <p:nvPr/>
        </p:nvSpPr>
        <p:spPr bwMode="auto">
          <a:xfrm>
            <a:off x="2555875" y="3141663"/>
            <a:ext cx="7461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276 Hz</a:t>
            </a:r>
          </a:p>
        </p:txBody>
      </p:sp>
      <p:sp>
        <p:nvSpPr>
          <p:cNvPr id="20492" name="Text Box 12"/>
          <p:cNvSpPr txBox="1">
            <a:spLocks noChangeArrowheads="1"/>
          </p:cNvSpPr>
          <p:nvPr/>
        </p:nvSpPr>
        <p:spPr bwMode="auto">
          <a:xfrm>
            <a:off x="6948488" y="1412875"/>
            <a:ext cx="7461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441 Hz</a:t>
            </a:r>
          </a:p>
        </p:txBody>
      </p:sp>
      <p:sp>
        <p:nvSpPr>
          <p:cNvPr id="20493" name="Text Box 13"/>
          <p:cNvSpPr txBox="1">
            <a:spLocks noChangeArrowheads="1"/>
          </p:cNvSpPr>
          <p:nvPr/>
        </p:nvSpPr>
        <p:spPr bwMode="auto">
          <a:xfrm>
            <a:off x="6948488" y="3284538"/>
            <a:ext cx="7461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497 Hz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7095738-4312-43AC-B331-37ECBCD7412D}" type="datetime1">
              <a:rPr lang="en-US" smtClean="0"/>
              <a:t>9/7/2011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B2F05C-CFC1-4E76-9F1C-27BEDAA36C61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sector ph1 wind tunne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47800"/>
            <a:ext cx="7313613" cy="5037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7146925" y="4075113"/>
            <a:ext cx="191135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air velocity probe</a:t>
            </a:r>
          </a:p>
          <a:p>
            <a:r>
              <a:rPr lang="en-US"/>
              <a:t>two positions </a:t>
            </a:r>
          </a:p>
          <a:p>
            <a:r>
              <a:rPr lang="en-US"/>
              <a:t>shown</a:t>
            </a: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1143000" y="1295400"/>
            <a:ext cx="2978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capacitance vibration probe</a:t>
            </a:r>
          </a:p>
          <a:p>
            <a:r>
              <a:rPr lang="en-US"/>
              <a:t>two positions shown</a:t>
            </a:r>
          </a:p>
        </p:txBody>
      </p:sp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4724400" y="1219200"/>
            <a:ext cx="2711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carbon fiber sector beam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229600" cy="468313"/>
          </a:xfrm>
        </p:spPr>
        <p:txBody>
          <a:bodyPr/>
          <a:lstStyle/>
          <a:p>
            <a:pPr eaLnBrk="1" hangingPunct="1"/>
            <a:r>
              <a:rPr lang="en-US" sz="2400" smtClean="0"/>
              <a:t>wind tunnel setup to test vibration and displacement</a:t>
            </a:r>
          </a:p>
        </p:txBody>
      </p:sp>
      <p:sp>
        <p:nvSpPr>
          <p:cNvPr id="21511" name="Text Box 7"/>
          <p:cNvSpPr txBox="1">
            <a:spLocks noChangeArrowheads="1"/>
          </p:cNvSpPr>
          <p:nvPr/>
        </p:nvSpPr>
        <p:spPr bwMode="auto">
          <a:xfrm>
            <a:off x="381000" y="2743200"/>
            <a:ext cx="135255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adjustable</a:t>
            </a:r>
          </a:p>
          <a:p>
            <a:r>
              <a:rPr lang="en-US"/>
              <a:t>wall for air</a:t>
            </a:r>
          </a:p>
          <a:p>
            <a:r>
              <a:rPr lang="en-US"/>
              <a:t>turn around</a:t>
            </a:r>
          </a:p>
        </p:txBody>
      </p:sp>
      <p:sp>
        <p:nvSpPr>
          <p:cNvPr id="21512" name="Text Box 8"/>
          <p:cNvSpPr txBox="1">
            <a:spLocks noChangeArrowheads="1"/>
          </p:cNvSpPr>
          <p:nvPr/>
        </p:nvSpPr>
        <p:spPr bwMode="auto">
          <a:xfrm>
            <a:off x="7239000" y="1828800"/>
            <a:ext cx="679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air in</a:t>
            </a:r>
          </a:p>
        </p:txBody>
      </p:sp>
      <p:sp>
        <p:nvSpPr>
          <p:cNvPr id="21513" name="Text Box 9"/>
          <p:cNvSpPr txBox="1">
            <a:spLocks noChangeArrowheads="1"/>
          </p:cNvSpPr>
          <p:nvPr/>
        </p:nvSpPr>
        <p:spPr bwMode="auto">
          <a:xfrm>
            <a:off x="7239000" y="2286000"/>
            <a:ext cx="819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air out</a:t>
            </a:r>
          </a:p>
        </p:txBody>
      </p:sp>
      <p:sp>
        <p:nvSpPr>
          <p:cNvPr id="21514" name="Line 10"/>
          <p:cNvSpPr>
            <a:spLocks noChangeShapeType="1"/>
          </p:cNvSpPr>
          <p:nvPr/>
        </p:nvSpPr>
        <p:spPr bwMode="auto">
          <a:xfrm flipH="1">
            <a:off x="6553200" y="2209800"/>
            <a:ext cx="609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515" name="Line 11"/>
          <p:cNvSpPr>
            <a:spLocks noChangeShapeType="1"/>
          </p:cNvSpPr>
          <p:nvPr/>
        </p:nvSpPr>
        <p:spPr bwMode="auto">
          <a:xfrm flipV="1">
            <a:off x="6553200" y="2590800"/>
            <a:ext cx="685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516" name="Line 12"/>
          <p:cNvSpPr>
            <a:spLocks noChangeShapeType="1"/>
          </p:cNvSpPr>
          <p:nvPr/>
        </p:nvSpPr>
        <p:spPr bwMode="auto">
          <a:xfrm flipH="1" flipV="1">
            <a:off x="5486400" y="3276600"/>
            <a:ext cx="1676400" cy="990600"/>
          </a:xfrm>
          <a:prstGeom prst="line">
            <a:avLst/>
          </a:prstGeom>
          <a:noFill/>
          <a:ln w="19050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517" name="Line 13"/>
          <p:cNvSpPr>
            <a:spLocks noChangeShapeType="1"/>
          </p:cNvSpPr>
          <p:nvPr/>
        </p:nvSpPr>
        <p:spPr bwMode="auto">
          <a:xfrm flipH="1">
            <a:off x="2971800" y="1981200"/>
            <a:ext cx="76200" cy="1828800"/>
          </a:xfrm>
          <a:prstGeom prst="line">
            <a:avLst/>
          </a:prstGeom>
          <a:noFill/>
          <a:ln w="19050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518" name="Line 14"/>
          <p:cNvSpPr>
            <a:spLocks noChangeShapeType="1"/>
          </p:cNvSpPr>
          <p:nvPr/>
        </p:nvSpPr>
        <p:spPr bwMode="auto">
          <a:xfrm>
            <a:off x="1676400" y="3276600"/>
            <a:ext cx="609600" cy="762000"/>
          </a:xfrm>
          <a:prstGeom prst="line">
            <a:avLst/>
          </a:prstGeom>
          <a:noFill/>
          <a:ln w="19050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519" name="Line 15"/>
          <p:cNvSpPr>
            <a:spLocks noChangeShapeType="1"/>
          </p:cNvSpPr>
          <p:nvPr/>
        </p:nvSpPr>
        <p:spPr bwMode="auto">
          <a:xfrm flipH="1">
            <a:off x="4953000" y="1600200"/>
            <a:ext cx="533400" cy="1447800"/>
          </a:xfrm>
          <a:prstGeom prst="line">
            <a:avLst/>
          </a:prstGeom>
          <a:noFill/>
          <a:ln w="19050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520" name="Text Box 16"/>
          <p:cNvSpPr txBox="1">
            <a:spLocks noChangeArrowheads="1"/>
          </p:cNvSpPr>
          <p:nvPr/>
        </p:nvSpPr>
        <p:spPr bwMode="auto">
          <a:xfrm>
            <a:off x="593725" y="6535738"/>
            <a:ext cx="80946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000"/>
              <a:t>C:\Documents and Settings\Howard Wieman\My Documents\aps project\mechanical\PXL phase 1 sept 2008\sector ph1 wind tunnel.SLDASM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B4DCDC-0A52-48EC-A63E-DC52DC9EC06E}" type="datetime1">
              <a:rPr lang="en-US" smtClean="0"/>
              <a:t>9/7/2011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8BF453-DFAD-440B-A407-956EDDA9AF2E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715963"/>
          </a:xfrm>
        </p:spPr>
        <p:txBody>
          <a:bodyPr/>
          <a:lstStyle/>
          <a:p>
            <a:pPr eaLnBrk="1" hangingPunct="1"/>
            <a:r>
              <a:rPr lang="en-US" sz="3600" smtClean="0"/>
              <a:t>wind tunnel</a:t>
            </a:r>
          </a:p>
        </p:txBody>
      </p:sp>
      <p:pic>
        <p:nvPicPr>
          <p:cNvPr id="23555" name="Picture 3" descr="IMG_1921"/>
          <p:cNvPicPr>
            <a:picLocks noChangeAspect="1" noChangeArrowheads="1"/>
          </p:cNvPicPr>
          <p:nvPr/>
        </p:nvPicPr>
        <p:blipFill>
          <a:blip r:embed="rId2" cstate="print"/>
          <a:srcRect l="13783" r="15324"/>
          <a:stretch>
            <a:fillRect/>
          </a:stretch>
        </p:blipFill>
        <p:spPr bwMode="auto">
          <a:xfrm>
            <a:off x="0" y="981075"/>
            <a:ext cx="5184775" cy="548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4" descr="IMG_1923"/>
          <p:cNvPicPr>
            <a:picLocks noChangeAspect="1" noChangeArrowheads="1"/>
          </p:cNvPicPr>
          <p:nvPr/>
        </p:nvPicPr>
        <p:blipFill>
          <a:blip r:embed="rId3" cstate="print"/>
          <a:srcRect l="27046" r="25677" b="26454"/>
          <a:stretch>
            <a:fillRect/>
          </a:stretch>
        </p:blipFill>
        <p:spPr bwMode="auto">
          <a:xfrm>
            <a:off x="5219700" y="1052513"/>
            <a:ext cx="3457575" cy="403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BBA0E0-D90F-4A50-BC54-B959B35472F7}" type="datetime1">
              <a:rPr lang="en-US" smtClean="0"/>
              <a:t>9/7/2011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8BF453-DFAD-440B-A407-956EDDA9AF2E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sz="3200" smtClean="0"/>
              <a:t>capacitive probe vibration measurements</a:t>
            </a:r>
          </a:p>
        </p:txBody>
      </p:sp>
      <p:pic>
        <p:nvPicPr>
          <p:cNvPr id="24579" name="Picture 3" descr="weight_vacuumcleaner_horizontal_suckingAir_wind1"/>
          <p:cNvPicPr>
            <a:picLocks noChangeAspect="1" noChangeArrowheads="1"/>
          </p:cNvPicPr>
          <p:nvPr/>
        </p:nvPicPr>
        <p:blipFill>
          <a:blip r:embed="rId2" cstate="print"/>
          <a:srcRect l="6435" t="8438" b="14935"/>
          <a:stretch>
            <a:fillRect/>
          </a:stretch>
        </p:blipFill>
        <p:spPr bwMode="auto">
          <a:xfrm>
            <a:off x="0" y="981075"/>
            <a:ext cx="4643438" cy="285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4" descr="weight_vacuumcleaner_horizontal_suckingAir_wind35"/>
          <p:cNvPicPr>
            <a:picLocks noChangeAspect="1" noChangeArrowheads="1"/>
          </p:cNvPicPr>
          <p:nvPr/>
        </p:nvPicPr>
        <p:blipFill>
          <a:blip r:embed="rId3" cstate="print"/>
          <a:srcRect l="7225" t="8038" b="14873"/>
          <a:stretch>
            <a:fillRect/>
          </a:stretch>
        </p:blipFill>
        <p:spPr bwMode="auto">
          <a:xfrm>
            <a:off x="0" y="3963988"/>
            <a:ext cx="4643438" cy="289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1547813" y="1196975"/>
            <a:ext cx="1652587" cy="304800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CC"/>
                </a:solidFill>
              </a:rPr>
              <a:t>air velocity 2.7 m/s</a:t>
            </a:r>
          </a:p>
        </p:txBody>
      </p:sp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5148263" y="1844675"/>
            <a:ext cx="222885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position signal, 25 </a:t>
            </a:r>
            <a:r>
              <a:rPr lang="en-US" sz="1400">
                <a:sym typeface="Symbol" pitchFamily="18" charset="2"/>
              </a:rPr>
              <a:t>m/volt</a:t>
            </a:r>
          </a:p>
        </p:txBody>
      </p:sp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1619250" y="4221163"/>
            <a:ext cx="1652588" cy="304800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CC"/>
                </a:solidFill>
              </a:rPr>
              <a:t>air velocity 9.5 m/s</a:t>
            </a:r>
          </a:p>
        </p:txBody>
      </p:sp>
      <p:sp>
        <p:nvSpPr>
          <p:cNvPr id="24584" name="Text Box 8"/>
          <p:cNvSpPr txBox="1">
            <a:spLocks noChangeArrowheads="1"/>
          </p:cNvSpPr>
          <p:nvPr/>
        </p:nvSpPr>
        <p:spPr bwMode="auto">
          <a:xfrm>
            <a:off x="5219700" y="5157788"/>
            <a:ext cx="222885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position signal, 25 </a:t>
            </a:r>
            <a:r>
              <a:rPr lang="en-US" sz="1400">
                <a:sym typeface="Symbol" pitchFamily="18" charset="2"/>
              </a:rPr>
              <a:t>m/volt</a:t>
            </a:r>
          </a:p>
        </p:txBody>
      </p:sp>
      <p:sp>
        <p:nvSpPr>
          <p:cNvPr id="24585" name="Line 9"/>
          <p:cNvSpPr>
            <a:spLocks noChangeShapeType="1"/>
          </p:cNvSpPr>
          <p:nvPr/>
        </p:nvSpPr>
        <p:spPr bwMode="auto">
          <a:xfrm flipH="1">
            <a:off x="4716463" y="1989138"/>
            <a:ext cx="43338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4586" name="Line 10"/>
          <p:cNvSpPr>
            <a:spLocks noChangeShapeType="1"/>
          </p:cNvSpPr>
          <p:nvPr/>
        </p:nvSpPr>
        <p:spPr bwMode="auto">
          <a:xfrm flipH="1">
            <a:off x="4787900" y="5300663"/>
            <a:ext cx="43338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4587" name="Text Box 11"/>
          <p:cNvSpPr txBox="1">
            <a:spLocks noChangeArrowheads="1"/>
          </p:cNvSpPr>
          <p:nvPr/>
        </p:nvSpPr>
        <p:spPr bwMode="auto">
          <a:xfrm>
            <a:off x="5219700" y="2420938"/>
            <a:ext cx="208438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log FFT, peak at 135 Hz</a:t>
            </a:r>
          </a:p>
        </p:txBody>
      </p:sp>
      <p:sp>
        <p:nvSpPr>
          <p:cNvPr id="24588" name="Line 12"/>
          <p:cNvSpPr>
            <a:spLocks noChangeShapeType="1"/>
          </p:cNvSpPr>
          <p:nvPr/>
        </p:nvSpPr>
        <p:spPr bwMode="auto">
          <a:xfrm flipH="1">
            <a:off x="755650" y="2565400"/>
            <a:ext cx="4392613" cy="142875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6B25D90-9616-4F6B-8D21-DA17902D57D5}" type="datetime1">
              <a:rPr lang="en-US" smtClean="0"/>
              <a:t>9/7/2011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8BF453-DFAD-440B-A407-956EDDA9AF2E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pPr eaLnBrk="1" hangingPunct="1"/>
            <a:r>
              <a:rPr lang="en-US" sz="3600" smtClean="0"/>
              <a:t>Ladder vibration induced by cooling air</a:t>
            </a:r>
          </a:p>
        </p:txBody>
      </p:sp>
      <p:graphicFrame>
        <p:nvGraphicFramePr>
          <p:cNvPr id="2050" name="Object 3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7164388" y="2035175"/>
          <a:ext cx="433387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9" name="Mathcad" r:id="rId3" imgW="457200" imgH="523800" progId="Mathcad">
                  <p:embed/>
                </p:oleObj>
              </mc:Choice>
              <mc:Fallback>
                <p:oleObj name="Mathcad" r:id="rId3" imgW="457200" imgH="523800" progId="Mathcad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64388" y="2035175"/>
                        <a:ext cx="433387" cy="450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" name="Object 4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7300913" y="3027363"/>
          <a:ext cx="431800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" name="Mathcad" r:id="rId5" imgW="457200" imgH="523800" progId="Mathcad">
                  <p:embed/>
                </p:oleObj>
              </mc:Choice>
              <mc:Fallback>
                <p:oleObj name="Mathcad" r:id="rId5" imgW="457200" imgH="523800" progId="Mathcad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0913" y="3027363"/>
                        <a:ext cx="431800" cy="450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4" name="Text Box 5"/>
          <p:cNvSpPr txBox="1">
            <a:spLocks noChangeArrowheads="1"/>
          </p:cNvSpPr>
          <p:nvPr/>
        </p:nvSpPr>
        <p:spPr bwMode="auto">
          <a:xfrm>
            <a:off x="5651500" y="1844675"/>
            <a:ext cx="1679575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/>
              <a:t>system resolution limit</a:t>
            </a:r>
          </a:p>
          <a:p>
            <a:r>
              <a:rPr lang="en-US" sz="1200"/>
              <a:t>all errors</a:t>
            </a:r>
          </a:p>
        </p:txBody>
      </p:sp>
      <p:sp>
        <p:nvSpPr>
          <p:cNvPr id="2055" name="Text Box 6"/>
          <p:cNvSpPr txBox="1">
            <a:spLocks noChangeArrowheads="1"/>
          </p:cNvSpPr>
          <p:nvPr/>
        </p:nvSpPr>
        <p:spPr bwMode="auto">
          <a:xfrm>
            <a:off x="5651500" y="2997200"/>
            <a:ext cx="1728788" cy="2746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/>
              <a:t>desired vibration target</a:t>
            </a:r>
          </a:p>
        </p:txBody>
      </p:sp>
      <p:sp>
        <p:nvSpPr>
          <p:cNvPr id="2056" name="Text Box 7"/>
          <p:cNvSpPr txBox="1">
            <a:spLocks noChangeArrowheads="1"/>
          </p:cNvSpPr>
          <p:nvPr/>
        </p:nvSpPr>
        <p:spPr bwMode="auto">
          <a:xfrm>
            <a:off x="5775325" y="5897563"/>
            <a:ext cx="1500188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/>
              <a:t>required air velocity</a:t>
            </a:r>
          </a:p>
          <a:p>
            <a:r>
              <a:rPr lang="en-US" sz="1200"/>
              <a:t>18 mph</a:t>
            </a:r>
          </a:p>
        </p:txBody>
      </p:sp>
      <p:sp>
        <p:nvSpPr>
          <p:cNvPr id="2057" name="Line 8"/>
          <p:cNvSpPr>
            <a:spLocks noChangeShapeType="1"/>
          </p:cNvSpPr>
          <p:nvPr/>
        </p:nvSpPr>
        <p:spPr bwMode="auto">
          <a:xfrm flipH="1">
            <a:off x="5435600" y="1989138"/>
            <a:ext cx="2159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58" name="Line 9"/>
          <p:cNvSpPr>
            <a:spLocks noChangeShapeType="1"/>
          </p:cNvSpPr>
          <p:nvPr/>
        </p:nvSpPr>
        <p:spPr bwMode="auto">
          <a:xfrm flipH="1">
            <a:off x="5364163" y="3141663"/>
            <a:ext cx="2159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59" name="Line 10"/>
          <p:cNvSpPr>
            <a:spLocks noChangeShapeType="1"/>
          </p:cNvSpPr>
          <p:nvPr/>
        </p:nvSpPr>
        <p:spPr bwMode="auto">
          <a:xfrm flipH="1" flipV="1">
            <a:off x="3851275" y="4868863"/>
            <a:ext cx="1944688" cy="10810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2052" name="Object 11"/>
          <p:cNvGraphicFramePr>
            <a:graphicFrameLocks noGrp="1" noChangeAspect="1"/>
          </p:cNvGraphicFramePr>
          <p:nvPr>
            <p:ph sz="half" idx="1"/>
          </p:nvPr>
        </p:nvGraphicFramePr>
        <p:xfrm>
          <a:off x="0" y="981075"/>
          <a:ext cx="5664200" cy="568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" name="Mathcad" r:id="rId7" imgW="4200480" imgH="4219560" progId="Mathcad">
                  <p:embed/>
                </p:oleObj>
              </mc:Choice>
              <mc:Fallback>
                <p:oleObj name="Mathcad" r:id="rId7" imgW="4200480" imgH="4219560" progId="Mathcad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981075"/>
                        <a:ext cx="5664200" cy="568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60" name="Text Box 12"/>
          <p:cNvSpPr txBox="1">
            <a:spLocks noChangeArrowheads="1"/>
          </p:cNvSpPr>
          <p:nvPr/>
        </p:nvSpPr>
        <p:spPr bwMode="auto">
          <a:xfrm>
            <a:off x="5927725" y="722313"/>
            <a:ext cx="297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hlink"/>
                </a:solidFill>
              </a:rPr>
              <a:t>no reinforcement at the end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87A9587-5F58-4793-BE5C-0FABA9B904E3}" type="datetime1">
              <a:rPr lang="en-US" smtClean="0"/>
              <a:t>9/7/2011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B95CE1-FED8-480E-8396-8C592F30BF82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2" name="Group 2"/>
          <p:cNvGrpSpPr>
            <a:grpSpLocks/>
          </p:cNvGrpSpPr>
          <p:nvPr/>
        </p:nvGrpSpPr>
        <p:grpSpPr bwMode="auto">
          <a:xfrm>
            <a:off x="152400" y="676275"/>
            <a:ext cx="4495800" cy="3941763"/>
            <a:chOff x="96" y="426"/>
            <a:chExt cx="2832" cy="2483"/>
          </a:xfrm>
        </p:grpSpPr>
        <p:pic>
          <p:nvPicPr>
            <p:cNvPr id="25620" name="Picture 3" descr="wind tunnel sector open"/>
            <p:cNvPicPr>
              <a:picLocks noChangeAspect="1" noChangeArrowheads="1"/>
            </p:cNvPicPr>
            <p:nvPr/>
          </p:nvPicPr>
          <p:blipFill>
            <a:blip r:embed="rId2" cstate="print"/>
            <a:srcRect l="18367" t="13292" r="7143" b="11942"/>
            <a:stretch>
              <a:fillRect/>
            </a:stretch>
          </p:blipFill>
          <p:spPr bwMode="auto">
            <a:xfrm>
              <a:off x="96" y="576"/>
              <a:ext cx="2832" cy="17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621" name="Line 4"/>
            <p:cNvSpPr>
              <a:spLocks noChangeShapeType="1"/>
            </p:cNvSpPr>
            <p:nvPr/>
          </p:nvSpPr>
          <p:spPr bwMode="auto">
            <a:xfrm flipV="1">
              <a:off x="2304" y="672"/>
              <a:ext cx="0" cy="768"/>
            </a:xfrm>
            <a:prstGeom prst="line">
              <a:avLst/>
            </a:prstGeom>
            <a:noFill/>
            <a:ln w="28575">
              <a:solidFill>
                <a:srgbClr val="FF66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22" name="Line 5"/>
            <p:cNvSpPr>
              <a:spLocks noChangeShapeType="1"/>
            </p:cNvSpPr>
            <p:nvPr/>
          </p:nvSpPr>
          <p:spPr bwMode="auto">
            <a:xfrm flipV="1">
              <a:off x="1920" y="576"/>
              <a:ext cx="0" cy="720"/>
            </a:xfrm>
            <a:prstGeom prst="line">
              <a:avLst/>
            </a:prstGeom>
            <a:noFill/>
            <a:ln w="28575">
              <a:solidFill>
                <a:srgbClr val="FF66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23" name="Line 6"/>
            <p:cNvSpPr>
              <a:spLocks noChangeShapeType="1"/>
            </p:cNvSpPr>
            <p:nvPr/>
          </p:nvSpPr>
          <p:spPr bwMode="auto">
            <a:xfrm flipV="1">
              <a:off x="1488" y="912"/>
              <a:ext cx="0" cy="240"/>
            </a:xfrm>
            <a:prstGeom prst="line">
              <a:avLst/>
            </a:prstGeom>
            <a:noFill/>
            <a:ln w="28575">
              <a:solidFill>
                <a:srgbClr val="FF66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24" name="Line 7"/>
            <p:cNvSpPr>
              <a:spLocks noChangeShapeType="1"/>
            </p:cNvSpPr>
            <p:nvPr/>
          </p:nvSpPr>
          <p:spPr bwMode="auto">
            <a:xfrm flipV="1">
              <a:off x="720" y="1488"/>
              <a:ext cx="528" cy="480"/>
            </a:xfrm>
            <a:prstGeom prst="line">
              <a:avLst/>
            </a:prstGeom>
            <a:noFill/>
            <a:ln w="28575">
              <a:solidFill>
                <a:srgbClr val="FF66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25" name="Line 8"/>
            <p:cNvSpPr>
              <a:spLocks noChangeShapeType="1"/>
            </p:cNvSpPr>
            <p:nvPr/>
          </p:nvSpPr>
          <p:spPr bwMode="auto">
            <a:xfrm flipV="1">
              <a:off x="1056" y="1728"/>
              <a:ext cx="672" cy="576"/>
            </a:xfrm>
            <a:prstGeom prst="line">
              <a:avLst/>
            </a:prstGeom>
            <a:noFill/>
            <a:ln w="28575">
              <a:solidFill>
                <a:srgbClr val="FF66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26" name="Line 9"/>
            <p:cNvSpPr>
              <a:spLocks noChangeShapeType="1"/>
            </p:cNvSpPr>
            <p:nvPr/>
          </p:nvSpPr>
          <p:spPr bwMode="auto">
            <a:xfrm flipV="1">
              <a:off x="1344" y="1920"/>
              <a:ext cx="912" cy="768"/>
            </a:xfrm>
            <a:prstGeom prst="line">
              <a:avLst/>
            </a:prstGeom>
            <a:noFill/>
            <a:ln w="28575">
              <a:solidFill>
                <a:srgbClr val="FF66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27" name="Text Box 10"/>
            <p:cNvSpPr txBox="1">
              <a:spLocks noChangeArrowheads="1"/>
            </p:cNvSpPr>
            <p:nvPr/>
          </p:nvSpPr>
          <p:spPr bwMode="auto">
            <a:xfrm>
              <a:off x="384" y="1968"/>
              <a:ext cx="46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/>
                <a:t>-167 </a:t>
              </a:r>
              <a:r>
                <a:rPr lang="en-US" sz="1200">
                  <a:cs typeface="Arial" charset="0"/>
                </a:rPr>
                <a:t>µm</a:t>
              </a:r>
            </a:p>
          </p:txBody>
        </p:sp>
        <p:sp>
          <p:nvSpPr>
            <p:cNvPr id="25628" name="Text Box 11"/>
            <p:cNvSpPr txBox="1">
              <a:spLocks noChangeArrowheads="1"/>
            </p:cNvSpPr>
            <p:nvPr/>
          </p:nvSpPr>
          <p:spPr bwMode="auto">
            <a:xfrm>
              <a:off x="1370" y="758"/>
              <a:ext cx="331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/>
                <a:t>6 </a:t>
              </a:r>
              <a:r>
                <a:rPr lang="en-US" sz="1200">
                  <a:cs typeface="Arial" charset="0"/>
                </a:rPr>
                <a:t>µm</a:t>
              </a:r>
            </a:p>
          </p:txBody>
        </p:sp>
        <p:sp>
          <p:nvSpPr>
            <p:cNvPr id="25629" name="Text Box 12"/>
            <p:cNvSpPr txBox="1">
              <a:spLocks noChangeArrowheads="1"/>
            </p:cNvSpPr>
            <p:nvPr/>
          </p:nvSpPr>
          <p:spPr bwMode="auto">
            <a:xfrm>
              <a:off x="1765" y="426"/>
              <a:ext cx="38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/>
                <a:t>17 </a:t>
              </a:r>
              <a:r>
                <a:rPr lang="en-US" sz="1200">
                  <a:cs typeface="Arial" charset="0"/>
                </a:rPr>
                <a:t>µm</a:t>
              </a:r>
            </a:p>
          </p:txBody>
        </p:sp>
        <p:sp>
          <p:nvSpPr>
            <p:cNvPr id="25630" name="Text Box 13"/>
            <p:cNvSpPr txBox="1">
              <a:spLocks noChangeArrowheads="1"/>
            </p:cNvSpPr>
            <p:nvPr/>
          </p:nvSpPr>
          <p:spPr bwMode="auto">
            <a:xfrm>
              <a:off x="2139" y="543"/>
              <a:ext cx="38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/>
                <a:t>17 </a:t>
              </a:r>
              <a:r>
                <a:rPr lang="en-US" sz="1200">
                  <a:cs typeface="Arial" charset="0"/>
                </a:rPr>
                <a:t>µm</a:t>
              </a:r>
            </a:p>
          </p:txBody>
        </p:sp>
        <p:sp>
          <p:nvSpPr>
            <p:cNvPr id="25631" name="Text Box 14"/>
            <p:cNvSpPr txBox="1">
              <a:spLocks noChangeArrowheads="1"/>
            </p:cNvSpPr>
            <p:nvPr/>
          </p:nvSpPr>
          <p:spPr bwMode="auto">
            <a:xfrm>
              <a:off x="624" y="2304"/>
              <a:ext cx="46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/>
                <a:t>-179 </a:t>
              </a:r>
              <a:r>
                <a:rPr lang="en-US" sz="1200">
                  <a:cs typeface="Arial" charset="0"/>
                </a:rPr>
                <a:t>µm</a:t>
              </a:r>
            </a:p>
          </p:txBody>
        </p:sp>
        <p:sp>
          <p:nvSpPr>
            <p:cNvPr id="25632" name="Text Box 15"/>
            <p:cNvSpPr txBox="1">
              <a:spLocks noChangeArrowheads="1"/>
            </p:cNvSpPr>
            <p:nvPr/>
          </p:nvSpPr>
          <p:spPr bwMode="auto">
            <a:xfrm>
              <a:off x="1056" y="2736"/>
              <a:ext cx="46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/>
                <a:t>-248 </a:t>
              </a:r>
              <a:r>
                <a:rPr lang="en-US" sz="1200">
                  <a:cs typeface="Arial" charset="0"/>
                </a:rPr>
                <a:t>µm</a:t>
              </a:r>
            </a:p>
          </p:txBody>
        </p:sp>
      </p:grpSp>
      <p:sp>
        <p:nvSpPr>
          <p:cNvPr id="25603" name="Rectangle 16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469900"/>
          </a:xfrm>
        </p:spPr>
        <p:txBody>
          <a:bodyPr/>
          <a:lstStyle/>
          <a:p>
            <a:pPr eaLnBrk="1" hangingPunct="1"/>
            <a:r>
              <a:rPr lang="en-US" sz="2800" smtClean="0"/>
              <a:t>measured static deformation from 9 m/s air flow</a:t>
            </a:r>
          </a:p>
        </p:txBody>
      </p:sp>
      <p:grpSp>
        <p:nvGrpSpPr>
          <p:cNvPr id="25604" name="Group 17"/>
          <p:cNvGrpSpPr>
            <a:grpSpLocks/>
          </p:cNvGrpSpPr>
          <p:nvPr/>
        </p:nvGrpSpPr>
        <p:grpSpPr bwMode="auto">
          <a:xfrm>
            <a:off x="3937000" y="3487738"/>
            <a:ext cx="4800600" cy="3128962"/>
            <a:chOff x="2480" y="2197"/>
            <a:chExt cx="3024" cy="1971"/>
          </a:xfrm>
        </p:grpSpPr>
        <p:pic>
          <p:nvPicPr>
            <p:cNvPr id="25607" name="Picture 18" descr="wind tunnel sector capped"/>
            <p:cNvPicPr>
              <a:picLocks noChangeAspect="1" noChangeArrowheads="1"/>
            </p:cNvPicPr>
            <p:nvPr/>
          </p:nvPicPr>
          <p:blipFill>
            <a:blip r:embed="rId3" cstate="print"/>
            <a:srcRect l="11267" t="19867" b="12582"/>
            <a:stretch>
              <a:fillRect/>
            </a:stretch>
          </p:blipFill>
          <p:spPr bwMode="auto">
            <a:xfrm>
              <a:off x="2480" y="2299"/>
              <a:ext cx="3024" cy="16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608" name="Line 19"/>
            <p:cNvSpPr>
              <a:spLocks noChangeShapeType="1"/>
            </p:cNvSpPr>
            <p:nvPr/>
          </p:nvSpPr>
          <p:spPr bwMode="auto">
            <a:xfrm flipV="1">
              <a:off x="4482" y="3624"/>
              <a:ext cx="480" cy="384"/>
            </a:xfrm>
            <a:prstGeom prst="line">
              <a:avLst/>
            </a:prstGeom>
            <a:noFill/>
            <a:ln w="28575">
              <a:solidFill>
                <a:srgbClr val="FF66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09" name="Line 20"/>
            <p:cNvSpPr>
              <a:spLocks noChangeShapeType="1"/>
            </p:cNvSpPr>
            <p:nvPr/>
          </p:nvSpPr>
          <p:spPr bwMode="auto">
            <a:xfrm flipV="1">
              <a:off x="4532" y="2510"/>
              <a:ext cx="0" cy="480"/>
            </a:xfrm>
            <a:prstGeom prst="line">
              <a:avLst/>
            </a:prstGeom>
            <a:noFill/>
            <a:ln w="28575">
              <a:solidFill>
                <a:srgbClr val="FF66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10" name="Line 21"/>
            <p:cNvSpPr>
              <a:spLocks noChangeShapeType="1"/>
            </p:cNvSpPr>
            <p:nvPr/>
          </p:nvSpPr>
          <p:spPr bwMode="auto">
            <a:xfrm flipV="1">
              <a:off x="3974" y="2416"/>
              <a:ext cx="0" cy="432"/>
            </a:xfrm>
            <a:prstGeom prst="line">
              <a:avLst/>
            </a:prstGeom>
            <a:noFill/>
            <a:ln w="28575">
              <a:solidFill>
                <a:srgbClr val="FF66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11" name="Line 22"/>
            <p:cNvSpPr>
              <a:spLocks noChangeShapeType="1"/>
            </p:cNvSpPr>
            <p:nvPr/>
          </p:nvSpPr>
          <p:spPr bwMode="auto">
            <a:xfrm flipV="1">
              <a:off x="3312" y="3234"/>
              <a:ext cx="528" cy="480"/>
            </a:xfrm>
            <a:prstGeom prst="line">
              <a:avLst/>
            </a:prstGeom>
            <a:noFill/>
            <a:ln w="28575">
              <a:solidFill>
                <a:srgbClr val="FF66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12" name="Line 23"/>
            <p:cNvSpPr>
              <a:spLocks noChangeShapeType="1"/>
            </p:cNvSpPr>
            <p:nvPr/>
          </p:nvSpPr>
          <p:spPr bwMode="auto">
            <a:xfrm flipV="1">
              <a:off x="3834" y="3426"/>
              <a:ext cx="528" cy="480"/>
            </a:xfrm>
            <a:prstGeom prst="line">
              <a:avLst/>
            </a:prstGeom>
            <a:noFill/>
            <a:ln w="28575">
              <a:solidFill>
                <a:srgbClr val="FF66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13" name="Text Box 24"/>
            <p:cNvSpPr txBox="1">
              <a:spLocks noChangeArrowheads="1"/>
            </p:cNvSpPr>
            <p:nvPr/>
          </p:nvSpPr>
          <p:spPr bwMode="auto">
            <a:xfrm>
              <a:off x="2953" y="3711"/>
              <a:ext cx="46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/>
                <a:t>-156 </a:t>
              </a:r>
              <a:r>
                <a:rPr lang="en-US" sz="1200">
                  <a:cs typeface="Arial" charset="0"/>
                </a:rPr>
                <a:t>µm</a:t>
              </a:r>
            </a:p>
          </p:txBody>
        </p:sp>
        <p:sp>
          <p:nvSpPr>
            <p:cNvPr id="25614" name="Text Box 25"/>
            <p:cNvSpPr txBox="1">
              <a:spLocks noChangeArrowheads="1"/>
            </p:cNvSpPr>
            <p:nvPr/>
          </p:nvSpPr>
          <p:spPr bwMode="auto">
            <a:xfrm>
              <a:off x="3530" y="3929"/>
              <a:ext cx="46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/>
                <a:t>-163 </a:t>
              </a:r>
              <a:r>
                <a:rPr lang="en-US" sz="1200">
                  <a:cs typeface="Arial" charset="0"/>
                </a:rPr>
                <a:t>µm</a:t>
              </a:r>
            </a:p>
          </p:txBody>
        </p:sp>
        <p:sp>
          <p:nvSpPr>
            <p:cNvPr id="25615" name="Text Box 26"/>
            <p:cNvSpPr txBox="1">
              <a:spLocks noChangeArrowheads="1"/>
            </p:cNvSpPr>
            <p:nvPr/>
          </p:nvSpPr>
          <p:spPr bwMode="auto">
            <a:xfrm>
              <a:off x="4182" y="3995"/>
              <a:ext cx="46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/>
                <a:t>-113 </a:t>
              </a:r>
              <a:r>
                <a:rPr lang="en-US" sz="1200">
                  <a:cs typeface="Arial" charset="0"/>
                </a:rPr>
                <a:t>µm</a:t>
              </a:r>
            </a:p>
          </p:txBody>
        </p:sp>
        <p:sp>
          <p:nvSpPr>
            <p:cNvPr id="25616" name="Text Box 27"/>
            <p:cNvSpPr txBox="1">
              <a:spLocks noChangeArrowheads="1"/>
            </p:cNvSpPr>
            <p:nvPr/>
          </p:nvSpPr>
          <p:spPr bwMode="auto">
            <a:xfrm>
              <a:off x="3838" y="2197"/>
              <a:ext cx="331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/>
                <a:t>9 </a:t>
              </a:r>
              <a:r>
                <a:rPr lang="en-US" sz="1200">
                  <a:cs typeface="Arial" charset="0"/>
                </a:rPr>
                <a:t>µm</a:t>
              </a:r>
            </a:p>
          </p:txBody>
        </p:sp>
        <p:sp>
          <p:nvSpPr>
            <p:cNvPr id="25617" name="Text Box 28"/>
            <p:cNvSpPr txBox="1">
              <a:spLocks noChangeArrowheads="1"/>
            </p:cNvSpPr>
            <p:nvPr/>
          </p:nvSpPr>
          <p:spPr bwMode="auto">
            <a:xfrm>
              <a:off x="4372" y="2311"/>
              <a:ext cx="38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/>
                <a:t>11 </a:t>
              </a:r>
              <a:r>
                <a:rPr lang="en-US" sz="1200">
                  <a:cs typeface="Arial" charset="0"/>
                </a:rPr>
                <a:t>µm</a:t>
              </a:r>
            </a:p>
          </p:txBody>
        </p:sp>
        <p:sp>
          <p:nvSpPr>
            <p:cNvPr id="25618" name="Line 29"/>
            <p:cNvSpPr>
              <a:spLocks noChangeShapeType="1"/>
            </p:cNvSpPr>
            <p:nvPr/>
          </p:nvSpPr>
          <p:spPr bwMode="auto">
            <a:xfrm flipH="1" flipV="1">
              <a:off x="5099" y="3093"/>
              <a:ext cx="0" cy="67"/>
            </a:xfrm>
            <a:prstGeom prst="line">
              <a:avLst/>
            </a:prstGeom>
            <a:noFill/>
            <a:ln w="28575">
              <a:solidFill>
                <a:srgbClr val="FF66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19" name="Text Box 30"/>
            <p:cNvSpPr txBox="1">
              <a:spLocks noChangeArrowheads="1"/>
            </p:cNvSpPr>
            <p:nvPr/>
          </p:nvSpPr>
          <p:spPr bwMode="auto">
            <a:xfrm>
              <a:off x="4924" y="2798"/>
              <a:ext cx="331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/>
                <a:t>1 </a:t>
              </a:r>
              <a:r>
                <a:rPr lang="en-US" sz="1200">
                  <a:cs typeface="Arial" charset="0"/>
                </a:rPr>
                <a:t>µm</a:t>
              </a:r>
            </a:p>
          </p:txBody>
        </p:sp>
      </p:grpSp>
      <p:sp>
        <p:nvSpPr>
          <p:cNvPr id="25605" name="Text Box 31"/>
          <p:cNvSpPr txBox="1">
            <a:spLocks noChangeArrowheads="1"/>
          </p:cNvSpPr>
          <p:nvPr/>
        </p:nvSpPr>
        <p:spPr bwMode="auto">
          <a:xfrm>
            <a:off x="4573588" y="2549525"/>
            <a:ext cx="1136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open end</a:t>
            </a:r>
          </a:p>
        </p:txBody>
      </p:sp>
      <p:sp>
        <p:nvSpPr>
          <p:cNvPr id="25606" name="Text Box 32"/>
          <p:cNvSpPr txBox="1">
            <a:spLocks noChangeArrowheads="1"/>
          </p:cNvSpPr>
          <p:nvPr/>
        </p:nvSpPr>
        <p:spPr bwMode="auto">
          <a:xfrm>
            <a:off x="7943850" y="6216650"/>
            <a:ext cx="1200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reinforced</a:t>
            </a:r>
          </a:p>
          <a:p>
            <a:r>
              <a:rPr lang="en-US"/>
              <a:t>end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F78E3FF-5C63-4AA5-96E7-B2DA4F7C4278}" type="datetime1">
              <a:rPr lang="en-US" smtClean="0"/>
              <a:t>9/7/2011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8BF453-DFAD-440B-A407-956EDDA9AF2E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33350"/>
            <a:ext cx="8229600" cy="409575"/>
          </a:xfrm>
        </p:spPr>
        <p:txBody>
          <a:bodyPr/>
          <a:lstStyle/>
          <a:p>
            <a:pPr eaLnBrk="1" hangingPunct="1"/>
            <a:r>
              <a:rPr lang="en-US" sz="2400" smtClean="0"/>
              <a:t>measured vibration (RMS) induced by 9 m/s air flow</a:t>
            </a:r>
          </a:p>
        </p:txBody>
      </p:sp>
      <p:grpSp>
        <p:nvGrpSpPr>
          <p:cNvPr id="26627" name="Group 3"/>
          <p:cNvGrpSpPr>
            <a:grpSpLocks/>
          </p:cNvGrpSpPr>
          <p:nvPr/>
        </p:nvGrpSpPr>
        <p:grpSpPr bwMode="auto">
          <a:xfrm>
            <a:off x="288925" y="693738"/>
            <a:ext cx="4737100" cy="4224337"/>
            <a:chOff x="182" y="437"/>
            <a:chExt cx="2984" cy="2661"/>
          </a:xfrm>
        </p:grpSpPr>
        <p:pic>
          <p:nvPicPr>
            <p:cNvPr id="26645" name="Picture 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52" y="692"/>
              <a:ext cx="2914" cy="14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grpSp>
          <p:nvGrpSpPr>
            <p:cNvPr id="26646" name="Group 5"/>
            <p:cNvGrpSpPr>
              <a:grpSpLocks/>
            </p:cNvGrpSpPr>
            <p:nvPr/>
          </p:nvGrpSpPr>
          <p:grpSpPr bwMode="auto">
            <a:xfrm>
              <a:off x="432" y="642"/>
              <a:ext cx="2040" cy="2274"/>
              <a:chOff x="432" y="642"/>
              <a:chExt cx="2040" cy="2274"/>
            </a:xfrm>
          </p:grpSpPr>
          <p:sp>
            <p:nvSpPr>
              <p:cNvPr id="26653" name="Line 6"/>
              <p:cNvSpPr>
                <a:spLocks noChangeShapeType="1"/>
              </p:cNvSpPr>
              <p:nvPr/>
            </p:nvSpPr>
            <p:spPr bwMode="auto">
              <a:xfrm>
                <a:off x="2472" y="834"/>
                <a:ext cx="0" cy="690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54" name="Line 7"/>
              <p:cNvSpPr>
                <a:spLocks noChangeShapeType="1"/>
              </p:cNvSpPr>
              <p:nvPr/>
            </p:nvSpPr>
            <p:spPr bwMode="auto">
              <a:xfrm>
                <a:off x="2034" y="690"/>
                <a:ext cx="0" cy="672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55" name="Line 8"/>
              <p:cNvSpPr>
                <a:spLocks noChangeShapeType="1"/>
              </p:cNvSpPr>
              <p:nvPr/>
            </p:nvSpPr>
            <p:spPr bwMode="auto">
              <a:xfrm>
                <a:off x="1524" y="642"/>
                <a:ext cx="0" cy="522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56" name="Line 9"/>
              <p:cNvSpPr>
                <a:spLocks noChangeShapeType="1"/>
              </p:cNvSpPr>
              <p:nvPr/>
            </p:nvSpPr>
            <p:spPr bwMode="auto">
              <a:xfrm flipH="1">
                <a:off x="1194" y="1914"/>
                <a:ext cx="1032" cy="1002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57" name="Line 10"/>
              <p:cNvSpPr>
                <a:spLocks noChangeShapeType="1"/>
              </p:cNvSpPr>
              <p:nvPr/>
            </p:nvSpPr>
            <p:spPr bwMode="auto">
              <a:xfrm flipH="1">
                <a:off x="432" y="1554"/>
                <a:ext cx="1032" cy="1002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58" name="Line 11"/>
              <p:cNvSpPr>
                <a:spLocks noChangeShapeType="1"/>
              </p:cNvSpPr>
              <p:nvPr/>
            </p:nvSpPr>
            <p:spPr bwMode="auto">
              <a:xfrm flipH="1">
                <a:off x="840" y="1710"/>
                <a:ext cx="1032" cy="1002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6647" name="Text Box 12"/>
            <p:cNvSpPr txBox="1">
              <a:spLocks noChangeArrowheads="1"/>
            </p:cNvSpPr>
            <p:nvPr/>
          </p:nvSpPr>
          <p:spPr bwMode="auto">
            <a:xfrm>
              <a:off x="182" y="2489"/>
              <a:ext cx="51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13 </a:t>
              </a:r>
              <a:r>
                <a:rPr lang="en-US">
                  <a:cs typeface="Arial" charset="0"/>
                </a:rPr>
                <a:t>µm</a:t>
              </a:r>
            </a:p>
          </p:txBody>
        </p:sp>
        <p:sp>
          <p:nvSpPr>
            <p:cNvPr id="26648" name="Text Box 13"/>
            <p:cNvSpPr txBox="1">
              <a:spLocks noChangeArrowheads="1"/>
            </p:cNvSpPr>
            <p:nvPr/>
          </p:nvSpPr>
          <p:spPr bwMode="auto">
            <a:xfrm>
              <a:off x="578" y="2681"/>
              <a:ext cx="51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14 </a:t>
              </a:r>
              <a:r>
                <a:rPr lang="en-US">
                  <a:cs typeface="Arial" charset="0"/>
                </a:rPr>
                <a:t>µm</a:t>
              </a:r>
            </a:p>
          </p:txBody>
        </p:sp>
        <p:sp>
          <p:nvSpPr>
            <p:cNvPr id="26649" name="Text Box 14"/>
            <p:cNvSpPr txBox="1">
              <a:spLocks noChangeArrowheads="1"/>
            </p:cNvSpPr>
            <p:nvPr/>
          </p:nvSpPr>
          <p:spPr bwMode="auto">
            <a:xfrm>
              <a:off x="1004" y="2867"/>
              <a:ext cx="51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14 </a:t>
              </a:r>
              <a:r>
                <a:rPr lang="en-US">
                  <a:cs typeface="Arial" charset="0"/>
                </a:rPr>
                <a:t>µm</a:t>
              </a:r>
            </a:p>
          </p:txBody>
        </p:sp>
        <p:sp>
          <p:nvSpPr>
            <p:cNvPr id="26650" name="Text Box 15"/>
            <p:cNvSpPr txBox="1">
              <a:spLocks noChangeArrowheads="1"/>
            </p:cNvSpPr>
            <p:nvPr/>
          </p:nvSpPr>
          <p:spPr bwMode="auto">
            <a:xfrm>
              <a:off x="1358" y="437"/>
              <a:ext cx="43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4 </a:t>
              </a:r>
              <a:r>
                <a:rPr lang="en-US">
                  <a:cs typeface="Arial" charset="0"/>
                </a:rPr>
                <a:t>µm</a:t>
              </a:r>
            </a:p>
          </p:txBody>
        </p:sp>
        <p:sp>
          <p:nvSpPr>
            <p:cNvPr id="26651" name="Text Box 16"/>
            <p:cNvSpPr txBox="1">
              <a:spLocks noChangeArrowheads="1"/>
            </p:cNvSpPr>
            <p:nvPr/>
          </p:nvSpPr>
          <p:spPr bwMode="auto">
            <a:xfrm>
              <a:off x="1862" y="449"/>
              <a:ext cx="43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6 </a:t>
              </a:r>
              <a:r>
                <a:rPr lang="en-US">
                  <a:cs typeface="Arial" charset="0"/>
                </a:rPr>
                <a:t>µm</a:t>
              </a:r>
            </a:p>
          </p:txBody>
        </p:sp>
        <p:sp>
          <p:nvSpPr>
            <p:cNvPr id="26652" name="Text Box 17"/>
            <p:cNvSpPr txBox="1">
              <a:spLocks noChangeArrowheads="1"/>
            </p:cNvSpPr>
            <p:nvPr/>
          </p:nvSpPr>
          <p:spPr bwMode="auto">
            <a:xfrm>
              <a:off x="2312" y="605"/>
              <a:ext cx="43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6 </a:t>
              </a:r>
              <a:r>
                <a:rPr lang="en-US">
                  <a:cs typeface="Arial" charset="0"/>
                </a:rPr>
                <a:t>µm</a:t>
              </a:r>
            </a:p>
          </p:txBody>
        </p:sp>
      </p:grpSp>
      <p:grpSp>
        <p:nvGrpSpPr>
          <p:cNvPr id="26628" name="Group 18"/>
          <p:cNvGrpSpPr>
            <a:grpSpLocks/>
          </p:cNvGrpSpPr>
          <p:nvPr/>
        </p:nvGrpSpPr>
        <p:grpSpPr bwMode="auto">
          <a:xfrm>
            <a:off x="4508500" y="3595688"/>
            <a:ext cx="4040188" cy="2998787"/>
            <a:chOff x="2840" y="2265"/>
            <a:chExt cx="2545" cy="1889"/>
          </a:xfrm>
        </p:grpSpPr>
        <p:grpSp>
          <p:nvGrpSpPr>
            <p:cNvPr id="26631" name="Group 19"/>
            <p:cNvGrpSpPr>
              <a:grpSpLocks/>
            </p:cNvGrpSpPr>
            <p:nvPr/>
          </p:nvGrpSpPr>
          <p:grpSpPr bwMode="auto">
            <a:xfrm>
              <a:off x="2840" y="2265"/>
              <a:ext cx="2516" cy="1725"/>
              <a:chOff x="2840" y="2265"/>
              <a:chExt cx="2516" cy="1725"/>
            </a:xfrm>
          </p:grpSpPr>
          <p:pic>
            <p:nvPicPr>
              <p:cNvPr id="26638" name="Picture 20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2840" y="2265"/>
                <a:ext cx="2516" cy="144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</p:pic>
          <p:sp>
            <p:nvSpPr>
              <p:cNvPr id="26639" name="Line 21"/>
              <p:cNvSpPr>
                <a:spLocks noChangeShapeType="1"/>
              </p:cNvSpPr>
              <p:nvPr/>
            </p:nvSpPr>
            <p:spPr bwMode="auto">
              <a:xfrm flipH="1">
                <a:off x="3444" y="3324"/>
                <a:ext cx="1014" cy="666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40" name="Line 22"/>
              <p:cNvSpPr>
                <a:spLocks noChangeShapeType="1"/>
              </p:cNvSpPr>
              <p:nvPr/>
            </p:nvSpPr>
            <p:spPr bwMode="auto">
              <a:xfrm>
                <a:off x="4674" y="2664"/>
                <a:ext cx="0" cy="342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41" name="Line 23"/>
              <p:cNvSpPr>
                <a:spLocks noChangeShapeType="1"/>
              </p:cNvSpPr>
              <p:nvPr/>
            </p:nvSpPr>
            <p:spPr bwMode="auto">
              <a:xfrm>
                <a:off x="5094" y="2934"/>
                <a:ext cx="0" cy="192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42" name="Line 24"/>
              <p:cNvSpPr>
                <a:spLocks noChangeShapeType="1"/>
              </p:cNvSpPr>
              <p:nvPr/>
            </p:nvSpPr>
            <p:spPr bwMode="auto">
              <a:xfrm>
                <a:off x="4236" y="2514"/>
                <a:ext cx="0" cy="342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43" name="Line 25"/>
              <p:cNvSpPr>
                <a:spLocks noChangeShapeType="1"/>
              </p:cNvSpPr>
              <p:nvPr/>
            </p:nvSpPr>
            <p:spPr bwMode="auto">
              <a:xfrm flipH="1">
                <a:off x="4530" y="3432"/>
                <a:ext cx="414" cy="276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44" name="Line 26"/>
              <p:cNvSpPr>
                <a:spLocks noChangeShapeType="1"/>
              </p:cNvSpPr>
              <p:nvPr/>
            </p:nvSpPr>
            <p:spPr bwMode="auto">
              <a:xfrm flipH="1">
                <a:off x="3204" y="3150"/>
                <a:ext cx="840" cy="546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6632" name="Text Box 27"/>
            <p:cNvSpPr txBox="1">
              <a:spLocks noChangeArrowheads="1"/>
            </p:cNvSpPr>
            <p:nvPr/>
          </p:nvSpPr>
          <p:spPr bwMode="auto">
            <a:xfrm>
              <a:off x="2930" y="3629"/>
              <a:ext cx="43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8 </a:t>
              </a:r>
              <a:r>
                <a:rPr lang="en-US">
                  <a:cs typeface="Arial" charset="0"/>
                </a:rPr>
                <a:t>µm</a:t>
              </a:r>
            </a:p>
          </p:txBody>
        </p:sp>
        <p:sp>
          <p:nvSpPr>
            <p:cNvPr id="26633" name="Text Box 28"/>
            <p:cNvSpPr txBox="1">
              <a:spLocks noChangeArrowheads="1"/>
            </p:cNvSpPr>
            <p:nvPr/>
          </p:nvSpPr>
          <p:spPr bwMode="auto">
            <a:xfrm>
              <a:off x="4070" y="2267"/>
              <a:ext cx="43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3 </a:t>
              </a:r>
              <a:r>
                <a:rPr lang="en-US">
                  <a:cs typeface="Arial" charset="0"/>
                </a:rPr>
                <a:t>µm</a:t>
              </a:r>
            </a:p>
          </p:txBody>
        </p:sp>
        <p:sp>
          <p:nvSpPr>
            <p:cNvPr id="26634" name="Text Box 29"/>
            <p:cNvSpPr txBox="1">
              <a:spLocks noChangeArrowheads="1"/>
            </p:cNvSpPr>
            <p:nvPr/>
          </p:nvSpPr>
          <p:spPr bwMode="auto">
            <a:xfrm>
              <a:off x="4520" y="2399"/>
              <a:ext cx="43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3 </a:t>
              </a:r>
              <a:r>
                <a:rPr lang="en-US">
                  <a:cs typeface="Arial" charset="0"/>
                </a:rPr>
                <a:t>µm</a:t>
              </a:r>
            </a:p>
          </p:txBody>
        </p:sp>
        <p:sp>
          <p:nvSpPr>
            <p:cNvPr id="26635" name="Text Box 30"/>
            <p:cNvSpPr txBox="1">
              <a:spLocks noChangeArrowheads="1"/>
            </p:cNvSpPr>
            <p:nvPr/>
          </p:nvSpPr>
          <p:spPr bwMode="auto">
            <a:xfrm>
              <a:off x="4946" y="2693"/>
              <a:ext cx="43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2 </a:t>
              </a:r>
              <a:r>
                <a:rPr lang="en-US">
                  <a:cs typeface="Arial" charset="0"/>
                </a:rPr>
                <a:t>µm</a:t>
              </a:r>
            </a:p>
          </p:txBody>
        </p:sp>
        <p:sp>
          <p:nvSpPr>
            <p:cNvPr id="26636" name="Text Box 31"/>
            <p:cNvSpPr txBox="1">
              <a:spLocks noChangeArrowheads="1"/>
            </p:cNvSpPr>
            <p:nvPr/>
          </p:nvSpPr>
          <p:spPr bwMode="auto">
            <a:xfrm>
              <a:off x="3128" y="3923"/>
              <a:ext cx="51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11 </a:t>
              </a:r>
              <a:r>
                <a:rPr lang="en-US">
                  <a:cs typeface="Arial" charset="0"/>
                </a:rPr>
                <a:t>µm</a:t>
              </a:r>
            </a:p>
          </p:txBody>
        </p:sp>
        <p:sp>
          <p:nvSpPr>
            <p:cNvPr id="26637" name="Text Box 32"/>
            <p:cNvSpPr txBox="1">
              <a:spLocks noChangeArrowheads="1"/>
            </p:cNvSpPr>
            <p:nvPr/>
          </p:nvSpPr>
          <p:spPr bwMode="auto">
            <a:xfrm>
              <a:off x="4328" y="3659"/>
              <a:ext cx="43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4 </a:t>
              </a:r>
              <a:r>
                <a:rPr lang="en-US">
                  <a:cs typeface="Arial" charset="0"/>
                </a:rPr>
                <a:t>µm</a:t>
              </a:r>
            </a:p>
          </p:txBody>
        </p:sp>
      </p:grpSp>
      <p:sp>
        <p:nvSpPr>
          <p:cNvPr id="26629" name="Text Box 33"/>
          <p:cNvSpPr txBox="1">
            <a:spLocks noChangeArrowheads="1"/>
          </p:cNvSpPr>
          <p:nvPr/>
        </p:nvSpPr>
        <p:spPr bwMode="auto">
          <a:xfrm>
            <a:off x="4794250" y="1846263"/>
            <a:ext cx="692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open</a:t>
            </a:r>
          </a:p>
          <a:p>
            <a:r>
              <a:rPr lang="en-US"/>
              <a:t>end</a:t>
            </a:r>
          </a:p>
        </p:txBody>
      </p:sp>
      <p:sp>
        <p:nvSpPr>
          <p:cNvPr id="26630" name="Text Box 34"/>
          <p:cNvSpPr txBox="1">
            <a:spLocks noChangeArrowheads="1"/>
          </p:cNvSpPr>
          <p:nvPr/>
        </p:nvSpPr>
        <p:spPr bwMode="auto">
          <a:xfrm>
            <a:off x="7699375" y="3189288"/>
            <a:ext cx="1200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reinforced</a:t>
            </a:r>
          </a:p>
          <a:p>
            <a:r>
              <a:rPr lang="en-US"/>
              <a:t>end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FC14B7A-BE4A-48F6-A23C-F24F98F4C24B}" type="datetime1">
              <a:rPr lang="en-US" smtClean="0"/>
              <a:t>9/7/2011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8BF453-DFAD-440B-A407-956EDDA9AF2E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369F603-4023-4410-8FAD-88DDB4874CE3}" type="datetime1">
              <a:rPr lang="en-US" smtClean="0"/>
              <a:t>9/7/2011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475C5E-2A78-4AF4-8C2A-30C18B966B44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209800" y="3124200"/>
            <a:ext cx="5934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PXL insertion mechanism for rapid detector replacement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9220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457200"/>
            <a:ext cx="8991600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9EE4BBC-9D41-456B-881D-F976A995A3B2}" type="datetime1">
              <a:rPr lang="en-US" smtClean="0"/>
              <a:t>9/7/2011</a:t>
            </a:fld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475C5E-2A78-4AF4-8C2A-30C18B966B44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590800" y="381000"/>
            <a:ext cx="40062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PXL detector centered in STAR</a:t>
            </a:r>
          </a:p>
          <a:p>
            <a:r>
              <a:rPr lang="en-US" dirty="0" smtClean="0"/>
              <a:t>in the Middle Support Cylinder (MSC)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752600" y="5486400"/>
            <a:ext cx="60879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single end support allows rapid insertion and removal</a:t>
            </a:r>
          </a:p>
          <a:p>
            <a:endParaRPr lang="en-US" dirty="0"/>
          </a:p>
          <a:p>
            <a:r>
              <a:rPr lang="en-US" dirty="0" smtClean="0"/>
              <a:t>Can replace PXL detector with less than day of shut down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369F603-4023-4410-8FAD-88DDB4874CE3}" type="datetime1">
              <a:rPr lang="en-US" smtClean="0"/>
              <a:t>9/7/2011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475C5E-2A78-4AF4-8C2A-30C18B966B44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1371600" y="457200"/>
            <a:ext cx="6789666" cy="5486400"/>
            <a:chOff x="1219200" y="304800"/>
            <a:chExt cx="6789666" cy="5486400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9200" y="304800"/>
              <a:ext cx="2010103" cy="5486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099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5200" y="304800"/>
              <a:ext cx="2140169" cy="5486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100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67400" y="304800"/>
              <a:ext cx="2141466" cy="5486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5" name="TextBox 4"/>
          <p:cNvSpPr txBox="1"/>
          <p:nvPr/>
        </p:nvSpPr>
        <p:spPr>
          <a:xfrm>
            <a:off x="1524000" y="9525"/>
            <a:ext cx="647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Insertion and closing about the beam pipe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752600" y="6096000"/>
            <a:ext cx="167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open to clear </a:t>
            </a:r>
            <a:r>
              <a:rPr lang="en-US" sz="1200" dirty="0" err="1" smtClean="0"/>
              <a:t>beampipe</a:t>
            </a:r>
            <a:r>
              <a:rPr lang="en-US" sz="1200" dirty="0" smtClean="0"/>
              <a:t> flanges</a:t>
            </a:r>
            <a:endParaRPr lang="en-US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4191000" y="6096000"/>
            <a:ext cx="1676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closing down</a:t>
            </a:r>
            <a:endParaRPr lang="en-US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6248400" y="6096000"/>
            <a:ext cx="167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fully inserted and locked in kinematic mounts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399141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369F603-4023-4410-8FAD-88DDB4874CE3}" type="datetime1">
              <a:rPr lang="en-US" smtClean="0"/>
              <a:t>9/7/2011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475C5E-2A78-4AF4-8C2A-30C18B966B44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457200"/>
            <a:ext cx="5321543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2400" y="76200"/>
            <a:ext cx="1981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insertion mechanism</a:t>
            </a:r>
            <a:endParaRPr lang="en-US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52400" y="1143000"/>
            <a:ext cx="198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carriage rides on support rails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57200" y="3810000"/>
            <a:ext cx="2667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kinematic mounts engage at center position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324600" y="304800"/>
            <a:ext cx="2667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cam and guides control lateral location during insertion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038975" y="2514600"/>
            <a:ext cx="213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hinge mechanism for lateral motion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0" y="2514600"/>
            <a:ext cx="2590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mechanical release to transfer load to kinematic mounts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62000" y="5181600"/>
            <a:ext cx="2438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thin carbon half tube for PXL support and cooling air duct</a:t>
            </a:r>
            <a:endParaRPr lang="en-US" dirty="0"/>
          </a:p>
        </p:txBody>
      </p:sp>
      <p:cxnSp>
        <p:nvCxnSpPr>
          <p:cNvPr id="12" name="Straight Arrow Connector 11"/>
          <p:cNvCxnSpPr/>
          <p:nvPr/>
        </p:nvCxnSpPr>
        <p:spPr bwMode="auto">
          <a:xfrm flipV="1">
            <a:off x="2514600" y="3048000"/>
            <a:ext cx="3505200" cy="9906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C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 flipV="1">
            <a:off x="2514600" y="3429000"/>
            <a:ext cx="3962400" cy="6096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C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" name="Straight Arrow Connector 14"/>
          <p:cNvCxnSpPr/>
          <p:nvPr/>
        </p:nvCxnSpPr>
        <p:spPr bwMode="auto">
          <a:xfrm flipV="1">
            <a:off x="3124200" y="4038600"/>
            <a:ext cx="3048000" cy="11430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C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 flipV="1">
            <a:off x="2438400" y="2209800"/>
            <a:ext cx="3429000" cy="5334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C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 flipH="1">
            <a:off x="6172200" y="1219200"/>
            <a:ext cx="228600" cy="10668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C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" name="Straight Arrow Connector 17"/>
          <p:cNvCxnSpPr/>
          <p:nvPr/>
        </p:nvCxnSpPr>
        <p:spPr bwMode="auto">
          <a:xfrm flipH="1">
            <a:off x="6781800" y="2590800"/>
            <a:ext cx="38100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C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1" name="Straight Arrow Connector 30"/>
          <p:cNvCxnSpPr>
            <a:stCxn id="5" idx="3"/>
          </p:cNvCxnSpPr>
          <p:nvPr/>
        </p:nvCxnSpPr>
        <p:spPr bwMode="auto">
          <a:xfrm>
            <a:off x="2133600" y="1466166"/>
            <a:ext cx="3505200" cy="43883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C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160498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369F603-4023-4410-8FAD-88DDB4874CE3}" type="datetime1">
              <a:rPr lang="en-US" smtClean="0"/>
              <a:t>9/7/2011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475C5E-2A78-4AF4-8C2A-30C18B966B44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438400" y="1828800"/>
            <a:ext cx="2286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r>
              <a:rPr lang="en-US" dirty="0" smtClean="0"/>
              <a:t>Mechanical systems are being fabricated and tested</a:t>
            </a:r>
          </a:p>
          <a:p>
            <a:endParaRPr lang="en-US" dirty="0"/>
          </a:p>
          <a:p>
            <a:r>
              <a:rPr lang="en-US" dirty="0" smtClean="0"/>
              <a:t>Stability is satisfactory</a:t>
            </a:r>
          </a:p>
          <a:p>
            <a:endParaRPr lang="en-US" dirty="0"/>
          </a:p>
          <a:p>
            <a:r>
              <a:rPr lang="en-US" dirty="0"/>
              <a:t>End of </a:t>
            </a:r>
            <a:r>
              <a:rPr lang="en-US" dirty="0" smtClean="0"/>
              <a:t>Presentation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2753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369F603-4023-4410-8FAD-88DDB4874CE3}" type="datetime1">
              <a:rPr lang="en-US" smtClean="0"/>
              <a:t>9/7/2011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475C5E-2A78-4AF4-8C2A-30C18B966B44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514600" y="2057400"/>
            <a:ext cx="9541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Backup</a:t>
            </a:r>
          </a:p>
          <a:p>
            <a:endParaRPr lang="en-US" dirty="0"/>
          </a:p>
          <a:p>
            <a:r>
              <a:rPr lang="en-US" dirty="0" smtClean="0"/>
              <a:t>extra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7224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sz="2400" smtClean="0"/>
              <a:t>Development of sector beam and ladder fabrication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043363" cy="4525963"/>
          </a:xfrm>
        </p:spPr>
        <p:txBody>
          <a:bodyPr/>
          <a:lstStyle/>
          <a:p>
            <a:pPr eaLnBrk="1" hangingPunct="1"/>
            <a:r>
              <a:rPr lang="en-US" sz="1600" smtClean="0"/>
              <a:t>Eric Anderssen and Tom Johnson have been working on fabrication methods for:</a:t>
            </a:r>
          </a:p>
          <a:p>
            <a:pPr lvl="1" eaLnBrk="1" hangingPunct="1"/>
            <a:r>
              <a:rPr lang="en-US" sz="1400" smtClean="0"/>
              <a:t>Sector Beam</a:t>
            </a:r>
          </a:p>
          <a:p>
            <a:pPr lvl="1" eaLnBrk="1" hangingPunct="1"/>
            <a:r>
              <a:rPr lang="en-US" sz="1400" smtClean="0"/>
              <a:t>and Ladders </a:t>
            </a:r>
          </a:p>
          <a:p>
            <a:pPr eaLnBrk="1" hangingPunct="1"/>
            <a:r>
              <a:rPr lang="en-US" sz="1600" smtClean="0"/>
              <a:t>Produced sample beams, 244 </a:t>
            </a:r>
            <a:r>
              <a:rPr lang="en-US" sz="1600" smtClean="0">
                <a:sym typeface="Symbol" pitchFamily="18" charset="2"/>
              </a:rPr>
              <a:t>m thick</a:t>
            </a:r>
            <a:r>
              <a:rPr lang="en-US" sz="1600" smtClean="0"/>
              <a:t>, 7 ply, 21 gm</a:t>
            </a:r>
          </a:p>
          <a:p>
            <a:pPr eaLnBrk="1" hangingPunct="1"/>
            <a:r>
              <a:rPr lang="en-US" sz="1600" smtClean="0"/>
              <a:t>expected ladder mass 7.5 gm</a:t>
            </a:r>
          </a:p>
        </p:txBody>
      </p:sp>
      <p:pic>
        <p:nvPicPr>
          <p:cNvPr id="30724" name="Picture 4" descr="sector for note"/>
          <p:cNvPicPr>
            <a:picLocks noChangeAspect="1" noChangeArrowheads="1"/>
          </p:cNvPicPr>
          <p:nvPr/>
        </p:nvPicPr>
        <p:blipFill>
          <a:blip r:embed="rId3" cstate="print"/>
          <a:srcRect l="27106" t="6262" r="20769" b="11264"/>
          <a:stretch>
            <a:fillRect/>
          </a:stretch>
        </p:blipFill>
        <p:spPr bwMode="auto">
          <a:xfrm>
            <a:off x="4643438" y="1125538"/>
            <a:ext cx="4262437" cy="4967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7308850" y="1052513"/>
            <a:ext cx="93345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ladders</a:t>
            </a:r>
          </a:p>
        </p:txBody>
      </p:sp>
      <p:sp>
        <p:nvSpPr>
          <p:cNvPr id="30726" name="Text Box 6"/>
          <p:cNvSpPr txBox="1">
            <a:spLocks noChangeArrowheads="1"/>
          </p:cNvSpPr>
          <p:nvPr/>
        </p:nvSpPr>
        <p:spPr bwMode="auto">
          <a:xfrm>
            <a:off x="5219700" y="5516563"/>
            <a:ext cx="144145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sector beam</a:t>
            </a:r>
          </a:p>
        </p:txBody>
      </p:sp>
      <p:sp>
        <p:nvSpPr>
          <p:cNvPr id="30727" name="Line 7"/>
          <p:cNvSpPr>
            <a:spLocks noChangeShapeType="1"/>
          </p:cNvSpPr>
          <p:nvPr/>
        </p:nvSpPr>
        <p:spPr bwMode="auto">
          <a:xfrm flipH="1">
            <a:off x="5292725" y="1341438"/>
            <a:ext cx="2087563" cy="647700"/>
          </a:xfrm>
          <a:prstGeom prst="line">
            <a:avLst/>
          </a:prstGeom>
          <a:noFill/>
          <a:ln w="1905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28" name="Line 8"/>
          <p:cNvSpPr>
            <a:spLocks noChangeShapeType="1"/>
          </p:cNvSpPr>
          <p:nvPr/>
        </p:nvSpPr>
        <p:spPr bwMode="auto">
          <a:xfrm flipH="1">
            <a:off x="5867400" y="1341438"/>
            <a:ext cx="1512888" cy="647700"/>
          </a:xfrm>
          <a:prstGeom prst="line">
            <a:avLst/>
          </a:prstGeom>
          <a:noFill/>
          <a:ln w="1905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29" name="Line 9"/>
          <p:cNvSpPr>
            <a:spLocks noChangeShapeType="1"/>
          </p:cNvSpPr>
          <p:nvPr/>
        </p:nvSpPr>
        <p:spPr bwMode="auto">
          <a:xfrm flipH="1">
            <a:off x="6516688" y="1341438"/>
            <a:ext cx="863600" cy="503237"/>
          </a:xfrm>
          <a:prstGeom prst="line">
            <a:avLst/>
          </a:prstGeom>
          <a:noFill/>
          <a:ln w="1905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30" name="Line 10"/>
          <p:cNvSpPr>
            <a:spLocks noChangeShapeType="1"/>
          </p:cNvSpPr>
          <p:nvPr/>
        </p:nvSpPr>
        <p:spPr bwMode="auto">
          <a:xfrm>
            <a:off x="7380288" y="1341438"/>
            <a:ext cx="1152525" cy="4175125"/>
          </a:xfrm>
          <a:prstGeom prst="line">
            <a:avLst/>
          </a:prstGeom>
          <a:noFill/>
          <a:ln w="1905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31" name="Line 11"/>
          <p:cNvSpPr>
            <a:spLocks noChangeShapeType="1"/>
          </p:cNvSpPr>
          <p:nvPr/>
        </p:nvSpPr>
        <p:spPr bwMode="auto">
          <a:xfrm flipH="1">
            <a:off x="6588125" y="5084763"/>
            <a:ext cx="1008063" cy="504825"/>
          </a:xfrm>
          <a:prstGeom prst="line">
            <a:avLst/>
          </a:prstGeom>
          <a:noFill/>
          <a:ln w="1905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30732" name="Picture 12" descr="IMG_193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3781425"/>
            <a:ext cx="4103688" cy="307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E72FFC1-651B-4048-894C-56A111139E0C}" type="datetime1">
              <a:rPr lang="en-US" smtClean="0"/>
              <a:t>9/7/2011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B2F05C-CFC1-4E76-9F1C-27BEDAA36C61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ladder to out2 bond fixture"/>
          <p:cNvPicPr>
            <a:picLocks noChangeAspect="1" noChangeArrowheads="1"/>
          </p:cNvPicPr>
          <p:nvPr/>
        </p:nvPicPr>
        <p:blipFill>
          <a:blip r:embed="rId2" cstate="print"/>
          <a:srcRect l="4631" t="16956" r="1814" b="13806"/>
          <a:stretch>
            <a:fillRect/>
          </a:stretch>
        </p:blipFill>
        <p:spPr bwMode="auto">
          <a:xfrm>
            <a:off x="914400" y="2133600"/>
            <a:ext cx="76962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55650" y="260350"/>
            <a:ext cx="7772400" cy="646113"/>
          </a:xfrm>
        </p:spPr>
        <p:txBody>
          <a:bodyPr/>
          <a:lstStyle/>
          <a:p>
            <a:pPr eaLnBrk="1" hangingPunct="1"/>
            <a:r>
              <a:rPr lang="en-US" sz="2800" smtClean="0"/>
              <a:t>ladder to sector out2 bond fixture in the shops</a:t>
            </a:r>
          </a:p>
        </p:txBody>
      </p:sp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2667000" y="5867400"/>
            <a:ext cx="3841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ladder to out2 bond fixture.SLDASM</a:t>
            </a:r>
          </a:p>
        </p:txBody>
      </p:sp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1835150" y="1125538"/>
            <a:ext cx="3683000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(designed to allow ladder replacement)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6936C68-9AA1-4704-A30B-B5183DB4EF8D}" type="datetime1">
              <a:rPr lang="en-US" smtClean="0"/>
              <a:t>9/7/2011</a:t>
            </a:fld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008EDD-B278-46B1-8F92-B314B617F938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sector chuck out2 explode"/>
          <p:cNvPicPr>
            <a:picLocks noChangeAspect="1" noChangeArrowheads="1"/>
          </p:cNvPicPr>
          <p:nvPr/>
        </p:nvPicPr>
        <p:blipFill>
          <a:blip r:embed="rId2" cstate="print"/>
          <a:srcRect l="5209" t="8430" r="3104" b="24130"/>
          <a:stretch>
            <a:fillRect/>
          </a:stretch>
        </p:blipFill>
        <p:spPr bwMode="auto">
          <a:xfrm>
            <a:off x="381000" y="1219200"/>
            <a:ext cx="8763000" cy="3983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1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7315200" cy="381000"/>
          </a:xfrm>
        </p:spPr>
        <p:txBody>
          <a:bodyPr/>
          <a:lstStyle/>
          <a:p>
            <a:pPr eaLnBrk="1" hangingPunct="1"/>
            <a:r>
              <a:rPr lang="en-US" sz="2000" smtClean="0"/>
              <a:t>sector chuck parts</a:t>
            </a:r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228600" y="758825"/>
            <a:ext cx="27590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1"/>
              <a:t>locating pin MMC 8472A11.SLDPRT</a:t>
            </a:r>
          </a:p>
        </p:txBody>
      </p: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914400" y="1143000"/>
            <a:ext cx="285273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/>
              <a:t>bullet nose liner MMC 31335A51, 1 of 3</a:t>
            </a:r>
          </a:p>
        </p:txBody>
      </p:sp>
      <p:sp>
        <p:nvSpPr>
          <p:cNvPr id="32774" name="Text Box 6"/>
          <p:cNvSpPr txBox="1">
            <a:spLocks noChangeArrowheads="1"/>
          </p:cNvSpPr>
          <p:nvPr/>
        </p:nvSpPr>
        <p:spPr bwMode="auto">
          <a:xfrm>
            <a:off x="1828800" y="1447800"/>
            <a:ext cx="333216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/>
              <a:t>bullet nose aligning pin MMC 31335A11, 1 of 2</a:t>
            </a:r>
          </a:p>
        </p:txBody>
      </p:sp>
      <p:sp>
        <p:nvSpPr>
          <p:cNvPr id="32775" name="Text Box 7"/>
          <p:cNvSpPr txBox="1">
            <a:spLocks noChangeArrowheads="1"/>
          </p:cNvSpPr>
          <p:nvPr/>
        </p:nvSpPr>
        <p:spPr bwMode="auto">
          <a:xfrm>
            <a:off x="0" y="4800600"/>
            <a:ext cx="348932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/>
              <a:t>bullet nose diamond aligning pin MMC 31335A31</a:t>
            </a:r>
          </a:p>
        </p:txBody>
      </p:sp>
      <p:sp>
        <p:nvSpPr>
          <p:cNvPr id="32776" name="Text Box 8"/>
          <p:cNvSpPr txBox="1">
            <a:spLocks noChangeArrowheads="1"/>
          </p:cNvSpPr>
          <p:nvPr/>
        </p:nvSpPr>
        <p:spPr bwMode="auto">
          <a:xfrm>
            <a:off x="4419600" y="4800600"/>
            <a:ext cx="28638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/>
              <a:t>1.5 in post hex MMC 91780A361, 1 of 4</a:t>
            </a:r>
          </a:p>
        </p:txBody>
      </p:sp>
      <p:sp>
        <p:nvSpPr>
          <p:cNvPr id="32777" name="Text Box 9"/>
          <p:cNvSpPr txBox="1">
            <a:spLocks noChangeArrowheads="1"/>
          </p:cNvSpPr>
          <p:nvPr/>
        </p:nvSpPr>
        <p:spPr bwMode="auto">
          <a:xfrm>
            <a:off x="5334000" y="3733800"/>
            <a:ext cx="252888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1"/>
              <a:t>sector chuck out2 base.SLDPRT</a:t>
            </a:r>
          </a:p>
        </p:txBody>
      </p:sp>
      <p:sp>
        <p:nvSpPr>
          <p:cNvPr id="32778" name="Text Box 10"/>
          <p:cNvSpPr txBox="1">
            <a:spLocks noChangeArrowheads="1"/>
          </p:cNvSpPr>
          <p:nvPr/>
        </p:nvSpPr>
        <p:spPr bwMode="auto">
          <a:xfrm>
            <a:off x="0" y="4419600"/>
            <a:ext cx="24447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1"/>
              <a:t>sector chuck out2 cap.SLDPRT</a:t>
            </a:r>
          </a:p>
        </p:txBody>
      </p:sp>
      <p:sp>
        <p:nvSpPr>
          <p:cNvPr id="32779" name="Text Box 11"/>
          <p:cNvSpPr txBox="1">
            <a:spLocks noChangeArrowheads="1"/>
          </p:cNvSpPr>
          <p:nvPr/>
        </p:nvSpPr>
        <p:spPr bwMode="auto">
          <a:xfrm>
            <a:off x="4648200" y="4038600"/>
            <a:ext cx="27844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/>
              <a:t>plunger pin 1lb MMC 3360A560, 1 of 2</a:t>
            </a:r>
          </a:p>
        </p:txBody>
      </p:sp>
      <p:sp>
        <p:nvSpPr>
          <p:cNvPr id="32780" name="Text Box 12"/>
          <p:cNvSpPr txBox="1">
            <a:spLocks noChangeArrowheads="1"/>
          </p:cNvSpPr>
          <p:nvPr/>
        </p:nvSpPr>
        <p:spPr bwMode="auto">
          <a:xfrm>
            <a:off x="5705475" y="381000"/>
            <a:ext cx="3438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1"/>
              <a:t>locating pin diamond MMC 8472A19.SLDPRT</a:t>
            </a:r>
          </a:p>
          <a:p>
            <a:endParaRPr lang="en-US" sz="1200"/>
          </a:p>
        </p:txBody>
      </p:sp>
      <p:sp>
        <p:nvSpPr>
          <p:cNvPr id="32781" name="Text Box 13"/>
          <p:cNvSpPr txBox="1">
            <a:spLocks noChangeArrowheads="1"/>
          </p:cNvSpPr>
          <p:nvPr/>
        </p:nvSpPr>
        <p:spPr bwMode="auto">
          <a:xfrm>
            <a:off x="4419600" y="838200"/>
            <a:ext cx="15303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/>
              <a:t>¼-20 x 1.5 in, 1 of 4</a:t>
            </a:r>
          </a:p>
        </p:txBody>
      </p:sp>
      <p:sp>
        <p:nvSpPr>
          <p:cNvPr id="32782" name="Text Box 14"/>
          <p:cNvSpPr txBox="1">
            <a:spLocks noChangeArrowheads="1"/>
          </p:cNvSpPr>
          <p:nvPr/>
        </p:nvSpPr>
        <p:spPr bwMode="auto">
          <a:xfrm>
            <a:off x="0" y="3657600"/>
            <a:ext cx="14033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/>
              <a:t>¼-20 x 1 in, 1 of 2</a:t>
            </a:r>
          </a:p>
        </p:txBody>
      </p:sp>
      <p:sp>
        <p:nvSpPr>
          <p:cNvPr id="32783" name="Text Box 15"/>
          <p:cNvSpPr txBox="1">
            <a:spLocks noChangeArrowheads="1"/>
          </p:cNvSpPr>
          <p:nvPr/>
        </p:nvSpPr>
        <p:spPr bwMode="auto">
          <a:xfrm>
            <a:off x="3581400" y="1752600"/>
            <a:ext cx="14636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1"/>
              <a:t>z locator.SLDPRT</a:t>
            </a:r>
          </a:p>
        </p:txBody>
      </p:sp>
      <p:sp>
        <p:nvSpPr>
          <p:cNvPr id="32784" name="Line 16"/>
          <p:cNvSpPr>
            <a:spLocks noChangeShapeType="1"/>
          </p:cNvSpPr>
          <p:nvPr/>
        </p:nvSpPr>
        <p:spPr bwMode="auto">
          <a:xfrm flipH="1" flipV="1">
            <a:off x="3200400" y="3886200"/>
            <a:ext cx="0" cy="990600"/>
          </a:xfrm>
          <a:prstGeom prst="line">
            <a:avLst/>
          </a:prstGeom>
          <a:noFill/>
          <a:ln w="9525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2785" name="Line 17"/>
          <p:cNvSpPr>
            <a:spLocks noChangeShapeType="1"/>
          </p:cNvSpPr>
          <p:nvPr/>
        </p:nvSpPr>
        <p:spPr bwMode="auto">
          <a:xfrm>
            <a:off x="1066800" y="1371600"/>
            <a:ext cx="762000" cy="1600200"/>
          </a:xfrm>
          <a:prstGeom prst="line">
            <a:avLst/>
          </a:prstGeom>
          <a:noFill/>
          <a:ln w="9525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2786" name="Line 18"/>
          <p:cNvSpPr>
            <a:spLocks noChangeShapeType="1"/>
          </p:cNvSpPr>
          <p:nvPr/>
        </p:nvSpPr>
        <p:spPr bwMode="auto">
          <a:xfrm>
            <a:off x="457200" y="990600"/>
            <a:ext cx="990600" cy="1981200"/>
          </a:xfrm>
          <a:prstGeom prst="line">
            <a:avLst/>
          </a:prstGeom>
          <a:noFill/>
          <a:ln w="9525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2787" name="Line 19"/>
          <p:cNvSpPr>
            <a:spLocks noChangeShapeType="1"/>
          </p:cNvSpPr>
          <p:nvPr/>
        </p:nvSpPr>
        <p:spPr bwMode="auto">
          <a:xfrm flipH="1" flipV="1">
            <a:off x="4572000" y="4038600"/>
            <a:ext cx="152400" cy="76200"/>
          </a:xfrm>
          <a:prstGeom prst="line">
            <a:avLst/>
          </a:prstGeom>
          <a:noFill/>
          <a:ln w="9525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2788" name="Line 20"/>
          <p:cNvSpPr>
            <a:spLocks noChangeShapeType="1"/>
          </p:cNvSpPr>
          <p:nvPr/>
        </p:nvSpPr>
        <p:spPr bwMode="auto">
          <a:xfrm flipV="1">
            <a:off x="2133600" y="4191000"/>
            <a:ext cx="76200" cy="228600"/>
          </a:xfrm>
          <a:prstGeom prst="line">
            <a:avLst/>
          </a:prstGeom>
          <a:noFill/>
          <a:ln w="9525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2789" name="Line 21"/>
          <p:cNvSpPr>
            <a:spLocks noChangeShapeType="1"/>
          </p:cNvSpPr>
          <p:nvPr/>
        </p:nvSpPr>
        <p:spPr bwMode="auto">
          <a:xfrm flipV="1">
            <a:off x="457200" y="3505200"/>
            <a:ext cx="76200" cy="152400"/>
          </a:xfrm>
          <a:prstGeom prst="line">
            <a:avLst/>
          </a:prstGeom>
          <a:noFill/>
          <a:ln w="9525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2790" name="Line 22"/>
          <p:cNvSpPr>
            <a:spLocks noChangeShapeType="1"/>
          </p:cNvSpPr>
          <p:nvPr/>
        </p:nvSpPr>
        <p:spPr bwMode="auto">
          <a:xfrm>
            <a:off x="2057400" y="1676400"/>
            <a:ext cx="152400" cy="1219200"/>
          </a:xfrm>
          <a:prstGeom prst="line">
            <a:avLst/>
          </a:prstGeom>
          <a:noFill/>
          <a:ln w="9525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2791" name="Line 23"/>
          <p:cNvSpPr>
            <a:spLocks noChangeShapeType="1"/>
          </p:cNvSpPr>
          <p:nvPr/>
        </p:nvSpPr>
        <p:spPr bwMode="auto">
          <a:xfrm>
            <a:off x="5638800" y="1066800"/>
            <a:ext cx="1676400" cy="381000"/>
          </a:xfrm>
          <a:prstGeom prst="line">
            <a:avLst/>
          </a:prstGeom>
          <a:noFill/>
          <a:ln w="9525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2792" name="Line 24"/>
          <p:cNvSpPr>
            <a:spLocks noChangeShapeType="1"/>
          </p:cNvSpPr>
          <p:nvPr/>
        </p:nvSpPr>
        <p:spPr bwMode="auto">
          <a:xfrm>
            <a:off x="7696200" y="685800"/>
            <a:ext cx="228600" cy="1066800"/>
          </a:xfrm>
          <a:prstGeom prst="line">
            <a:avLst/>
          </a:prstGeom>
          <a:noFill/>
          <a:ln w="9525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2793" name="Line 25"/>
          <p:cNvSpPr>
            <a:spLocks noChangeShapeType="1"/>
          </p:cNvSpPr>
          <p:nvPr/>
        </p:nvSpPr>
        <p:spPr bwMode="auto">
          <a:xfrm flipH="1" flipV="1">
            <a:off x="4191000" y="4876800"/>
            <a:ext cx="304800" cy="76200"/>
          </a:xfrm>
          <a:prstGeom prst="line">
            <a:avLst/>
          </a:prstGeom>
          <a:noFill/>
          <a:ln w="9525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2794" name="Line 26"/>
          <p:cNvSpPr>
            <a:spLocks noChangeShapeType="1"/>
          </p:cNvSpPr>
          <p:nvPr/>
        </p:nvSpPr>
        <p:spPr bwMode="auto">
          <a:xfrm flipH="1">
            <a:off x="3352800" y="1981200"/>
            <a:ext cx="381000" cy="381000"/>
          </a:xfrm>
          <a:prstGeom prst="line">
            <a:avLst/>
          </a:prstGeom>
          <a:noFill/>
          <a:ln w="9525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2795" name="Line 27"/>
          <p:cNvSpPr>
            <a:spLocks noChangeShapeType="1"/>
          </p:cNvSpPr>
          <p:nvPr/>
        </p:nvSpPr>
        <p:spPr bwMode="auto">
          <a:xfrm flipH="1" flipV="1">
            <a:off x="5029200" y="3429000"/>
            <a:ext cx="381000" cy="381000"/>
          </a:xfrm>
          <a:prstGeom prst="line">
            <a:avLst/>
          </a:prstGeom>
          <a:noFill/>
          <a:ln w="9525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CCFDA57-F2E0-4476-965E-9A821AC1B199}" type="datetime1">
              <a:rPr lang="en-US" smtClean="0"/>
              <a:t>9/7/2011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8BF453-DFAD-440B-A407-956EDDA9AF2E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bond ladder chuck exploded"/>
          <p:cNvPicPr>
            <a:picLocks noChangeAspect="1" noChangeArrowheads="1"/>
          </p:cNvPicPr>
          <p:nvPr/>
        </p:nvPicPr>
        <p:blipFill>
          <a:blip r:embed="rId2" cstate="print"/>
          <a:srcRect l="5209" t="9213" r="5188"/>
          <a:stretch>
            <a:fillRect/>
          </a:stretch>
        </p:blipFill>
        <p:spPr bwMode="auto">
          <a:xfrm>
            <a:off x="0" y="1130300"/>
            <a:ext cx="9144000" cy="523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5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88950"/>
          </a:xfrm>
        </p:spPr>
        <p:txBody>
          <a:bodyPr/>
          <a:lstStyle/>
          <a:p>
            <a:pPr eaLnBrk="1" hangingPunct="1"/>
            <a:r>
              <a:rPr lang="en-US" sz="2400" smtClean="0"/>
              <a:t>ladder chuck parts</a:t>
            </a:r>
          </a:p>
        </p:txBody>
      </p:sp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6096000" y="4419600"/>
            <a:ext cx="279558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1"/>
              <a:t>ladder chuck handle.SLDPRT, 1 of 2</a:t>
            </a:r>
          </a:p>
        </p:txBody>
      </p:sp>
      <p:sp>
        <p:nvSpPr>
          <p:cNvPr id="33797" name="Line 5"/>
          <p:cNvSpPr>
            <a:spLocks noChangeShapeType="1"/>
          </p:cNvSpPr>
          <p:nvPr/>
        </p:nvSpPr>
        <p:spPr bwMode="auto">
          <a:xfrm flipH="1">
            <a:off x="1752600" y="2286000"/>
            <a:ext cx="228600" cy="1219200"/>
          </a:xfrm>
          <a:prstGeom prst="line">
            <a:avLst/>
          </a:prstGeom>
          <a:noFill/>
          <a:ln w="9525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798" name="Line 6"/>
          <p:cNvSpPr>
            <a:spLocks noChangeShapeType="1"/>
          </p:cNvSpPr>
          <p:nvPr/>
        </p:nvSpPr>
        <p:spPr bwMode="auto">
          <a:xfrm flipH="1" flipV="1">
            <a:off x="4267200" y="4419600"/>
            <a:ext cx="762000" cy="1600200"/>
          </a:xfrm>
          <a:prstGeom prst="line">
            <a:avLst/>
          </a:prstGeom>
          <a:noFill/>
          <a:ln w="9525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799" name="Line 7"/>
          <p:cNvSpPr>
            <a:spLocks noChangeShapeType="1"/>
          </p:cNvSpPr>
          <p:nvPr/>
        </p:nvSpPr>
        <p:spPr bwMode="auto">
          <a:xfrm flipH="1">
            <a:off x="8153400" y="914400"/>
            <a:ext cx="0" cy="685800"/>
          </a:xfrm>
          <a:prstGeom prst="line">
            <a:avLst/>
          </a:prstGeom>
          <a:noFill/>
          <a:ln w="9525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00" name="Line 8"/>
          <p:cNvSpPr>
            <a:spLocks noChangeShapeType="1"/>
          </p:cNvSpPr>
          <p:nvPr/>
        </p:nvSpPr>
        <p:spPr bwMode="auto">
          <a:xfrm flipV="1">
            <a:off x="8001000" y="2819400"/>
            <a:ext cx="228600" cy="1600200"/>
          </a:xfrm>
          <a:prstGeom prst="line">
            <a:avLst/>
          </a:prstGeom>
          <a:noFill/>
          <a:ln w="9525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01" name="Text Box 9"/>
          <p:cNvSpPr txBox="1">
            <a:spLocks noChangeArrowheads="1"/>
          </p:cNvSpPr>
          <p:nvPr/>
        </p:nvSpPr>
        <p:spPr bwMode="auto">
          <a:xfrm>
            <a:off x="609600" y="1981200"/>
            <a:ext cx="282733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/>
              <a:t>plunger pin 3 lb MMC 3360A330, 1 of 4</a:t>
            </a:r>
          </a:p>
        </p:txBody>
      </p:sp>
      <p:sp>
        <p:nvSpPr>
          <p:cNvPr id="33802" name="Text Box 10"/>
          <p:cNvSpPr txBox="1">
            <a:spLocks noChangeArrowheads="1"/>
          </p:cNvSpPr>
          <p:nvPr/>
        </p:nvSpPr>
        <p:spPr bwMode="auto">
          <a:xfrm>
            <a:off x="4937125" y="6053138"/>
            <a:ext cx="177641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1"/>
              <a:t>ladder chuck.SLDPRT</a:t>
            </a:r>
          </a:p>
        </p:txBody>
      </p:sp>
      <p:sp>
        <p:nvSpPr>
          <p:cNvPr id="33803" name="Text Box 11"/>
          <p:cNvSpPr txBox="1">
            <a:spLocks noChangeArrowheads="1"/>
          </p:cNvSpPr>
          <p:nvPr/>
        </p:nvSpPr>
        <p:spPr bwMode="auto">
          <a:xfrm>
            <a:off x="7086600" y="685800"/>
            <a:ext cx="136048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/>
              <a:t>¼-20 x 1in, 1 of 4</a:t>
            </a:r>
          </a:p>
        </p:txBody>
      </p:sp>
      <p:sp>
        <p:nvSpPr>
          <p:cNvPr id="33804" name="Text Box 12"/>
          <p:cNvSpPr txBox="1">
            <a:spLocks noChangeArrowheads="1"/>
          </p:cNvSpPr>
          <p:nvPr/>
        </p:nvSpPr>
        <p:spPr bwMode="auto">
          <a:xfrm>
            <a:off x="2895600" y="6477000"/>
            <a:ext cx="18097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1"/>
              <a:t>ladder chuck.SLDASM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3E3EBD5-9608-4806-8401-64B84D154277}" type="datetime1">
              <a:rPr lang="en-US" smtClean="0"/>
              <a:t>9/7/2011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8BF453-DFAD-440B-A407-956EDDA9AF2E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88950"/>
          </a:xfrm>
        </p:spPr>
        <p:txBody>
          <a:bodyPr/>
          <a:lstStyle/>
          <a:p>
            <a:pPr eaLnBrk="1" hangingPunct="1"/>
            <a:r>
              <a:rPr lang="en-US" sz="2800" smtClean="0"/>
              <a:t>out2 silk screen assembly for applying glue that holds ladder to the sector</a:t>
            </a:r>
          </a:p>
        </p:txBody>
      </p:sp>
      <p:pic>
        <p:nvPicPr>
          <p:cNvPr id="34819" name="Picture 3" descr="out2 silkscreen assembly not exploded"/>
          <p:cNvPicPr>
            <a:picLocks noChangeAspect="1" noChangeArrowheads="1"/>
          </p:cNvPicPr>
          <p:nvPr/>
        </p:nvPicPr>
        <p:blipFill>
          <a:blip r:embed="rId2" cstate="print"/>
          <a:srcRect l="16670" t="22090" r="5188" b="30573"/>
          <a:stretch>
            <a:fillRect/>
          </a:stretch>
        </p:blipFill>
        <p:spPr bwMode="auto">
          <a:xfrm>
            <a:off x="0" y="2286000"/>
            <a:ext cx="91440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0" name="Text Box 4"/>
          <p:cNvSpPr txBox="1">
            <a:spLocks noChangeArrowheads="1"/>
          </p:cNvSpPr>
          <p:nvPr/>
        </p:nvSpPr>
        <p:spPr bwMode="auto">
          <a:xfrm>
            <a:off x="5105400" y="1066800"/>
            <a:ext cx="26733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stainless surface 25 mil</a:t>
            </a:r>
          </a:p>
          <a:p>
            <a:r>
              <a:rPr lang="en-US"/>
              <a:t>above aluminum surface</a:t>
            </a:r>
          </a:p>
        </p:txBody>
      </p:sp>
      <p:sp>
        <p:nvSpPr>
          <p:cNvPr id="34821" name="Line 5"/>
          <p:cNvSpPr>
            <a:spLocks noChangeShapeType="1"/>
          </p:cNvSpPr>
          <p:nvPr/>
        </p:nvSpPr>
        <p:spPr bwMode="auto">
          <a:xfrm flipH="1">
            <a:off x="6324600" y="1676400"/>
            <a:ext cx="76200" cy="1371600"/>
          </a:xfrm>
          <a:prstGeom prst="line">
            <a:avLst/>
          </a:prstGeom>
          <a:noFill/>
          <a:ln w="9525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4822" name="Line 6"/>
          <p:cNvSpPr>
            <a:spLocks noChangeShapeType="1"/>
          </p:cNvSpPr>
          <p:nvPr/>
        </p:nvSpPr>
        <p:spPr bwMode="auto">
          <a:xfrm>
            <a:off x="6781800" y="1371600"/>
            <a:ext cx="1143000" cy="2209800"/>
          </a:xfrm>
          <a:prstGeom prst="line">
            <a:avLst/>
          </a:prstGeom>
          <a:noFill/>
          <a:ln w="9525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4823" name="Text Box 7"/>
          <p:cNvSpPr txBox="1">
            <a:spLocks noChangeArrowheads="1"/>
          </p:cNvSpPr>
          <p:nvPr/>
        </p:nvSpPr>
        <p:spPr bwMode="auto">
          <a:xfrm>
            <a:off x="5257800" y="5029200"/>
            <a:ext cx="351155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out2 silkscreen frame.SLDPRT</a:t>
            </a:r>
          </a:p>
          <a:p>
            <a:r>
              <a:rPr lang="en-US"/>
              <a:t>sized for 2 mil bond line between</a:t>
            </a:r>
          </a:p>
          <a:p>
            <a:r>
              <a:rPr lang="en-US"/>
              <a:t>stainless and aluminum</a:t>
            </a:r>
          </a:p>
        </p:txBody>
      </p:sp>
      <p:sp>
        <p:nvSpPr>
          <p:cNvPr id="34824" name="Text Box 8"/>
          <p:cNvSpPr txBox="1">
            <a:spLocks noChangeArrowheads="1"/>
          </p:cNvSpPr>
          <p:nvPr/>
        </p:nvSpPr>
        <p:spPr bwMode="auto">
          <a:xfrm>
            <a:off x="152400" y="1905000"/>
            <a:ext cx="45720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this surface is initially shimmed by 20 mils to be 5 mils below the stainless surface.  This is to permit future adjustment</a:t>
            </a:r>
          </a:p>
        </p:txBody>
      </p:sp>
      <p:sp>
        <p:nvSpPr>
          <p:cNvPr id="34825" name="Line 9"/>
          <p:cNvSpPr>
            <a:spLocks noChangeShapeType="1"/>
          </p:cNvSpPr>
          <p:nvPr/>
        </p:nvSpPr>
        <p:spPr bwMode="auto">
          <a:xfrm>
            <a:off x="3581400" y="2819400"/>
            <a:ext cx="609600" cy="914400"/>
          </a:xfrm>
          <a:prstGeom prst="line">
            <a:avLst/>
          </a:prstGeom>
          <a:noFill/>
          <a:ln w="9525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C5CE449-B6CF-4664-9B78-1054F04E2729}" type="datetime1">
              <a:rPr lang="en-US" smtClean="0"/>
              <a:t>9/7/2011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8BF453-DFAD-440B-A407-956EDDA9AF2E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pPr eaLnBrk="1" hangingPunct="1"/>
            <a:r>
              <a:rPr lang="en-US" sz="3200" smtClean="0"/>
              <a:t>ladder assembly fixture</a:t>
            </a:r>
          </a:p>
        </p:txBody>
      </p:sp>
      <p:pic>
        <p:nvPicPr>
          <p:cNvPr id="35843" name="Picture 3" descr="ladder fixture over view"/>
          <p:cNvPicPr>
            <a:picLocks noChangeAspect="1" noChangeArrowheads="1"/>
          </p:cNvPicPr>
          <p:nvPr/>
        </p:nvPicPr>
        <p:blipFill>
          <a:blip r:embed="rId2" cstate="print"/>
          <a:srcRect l="6252" t="13902" r="6230" b="20058"/>
          <a:stretch>
            <a:fillRect/>
          </a:stretch>
        </p:blipFill>
        <p:spPr bwMode="auto">
          <a:xfrm>
            <a:off x="457200" y="2286000"/>
            <a:ext cx="8686800" cy="3929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6537325" y="1557338"/>
            <a:ext cx="19510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/>
              <a:t>3/8 OD tube connection to</a:t>
            </a:r>
          </a:p>
          <a:p>
            <a:r>
              <a:rPr lang="en-US" sz="1200"/>
              <a:t>vacuum</a:t>
            </a:r>
          </a:p>
        </p:txBody>
      </p:sp>
      <p:sp>
        <p:nvSpPr>
          <p:cNvPr id="35845" name="Text Box 5"/>
          <p:cNvSpPr txBox="1">
            <a:spLocks noChangeArrowheads="1"/>
          </p:cNvSpPr>
          <p:nvPr/>
        </p:nvSpPr>
        <p:spPr bwMode="auto">
          <a:xfrm>
            <a:off x="746125" y="2395538"/>
            <a:ext cx="21002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/>
              <a:t>¾ ID tube connection to</a:t>
            </a:r>
          </a:p>
          <a:p>
            <a:r>
              <a:rPr lang="en-US" sz="1200"/>
              <a:t>1 gallon vacuum ballast tank</a:t>
            </a:r>
          </a:p>
        </p:txBody>
      </p:sp>
      <p:sp>
        <p:nvSpPr>
          <p:cNvPr id="35846" name="Line 6"/>
          <p:cNvSpPr>
            <a:spLocks noChangeShapeType="1"/>
          </p:cNvSpPr>
          <p:nvPr/>
        </p:nvSpPr>
        <p:spPr bwMode="auto">
          <a:xfrm flipH="1">
            <a:off x="1143000" y="2895600"/>
            <a:ext cx="76200" cy="990600"/>
          </a:xfrm>
          <a:prstGeom prst="line">
            <a:avLst/>
          </a:prstGeom>
          <a:noFill/>
          <a:ln w="19050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5847" name="Line 7"/>
          <p:cNvSpPr>
            <a:spLocks noChangeShapeType="1"/>
          </p:cNvSpPr>
          <p:nvPr/>
        </p:nvSpPr>
        <p:spPr bwMode="auto">
          <a:xfrm flipH="1">
            <a:off x="6019800" y="1981200"/>
            <a:ext cx="457200" cy="609600"/>
          </a:xfrm>
          <a:prstGeom prst="line">
            <a:avLst/>
          </a:prstGeom>
          <a:noFill/>
          <a:ln w="19050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5848" name="Text Box 8"/>
          <p:cNvSpPr txBox="1">
            <a:spLocks noChangeArrowheads="1"/>
          </p:cNvSpPr>
          <p:nvPr/>
        </p:nvSpPr>
        <p:spPr bwMode="auto">
          <a:xfrm>
            <a:off x="7375525" y="2166938"/>
            <a:ext cx="16160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/>
              <a:t>vacuum release valve for</a:t>
            </a:r>
          </a:p>
          <a:p>
            <a:r>
              <a:rPr lang="en-US" sz="1200"/>
              <a:t>hold down of the vacuum chucks</a:t>
            </a:r>
          </a:p>
        </p:txBody>
      </p:sp>
      <p:sp>
        <p:nvSpPr>
          <p:cNvPr id="35849" name="Line 9"/>
          <p:cNvSpPr>
            <a:spLocks noChangeShapeType="1"/>
          </p:cNvSpPr>
          <p:nvPr/>
        </p:nvSpPr>
        <p:spPr bwMode="auto">
          <a:xfrm flipH="1">
            <a:off x="7086600" y="2895600"/>
            <a:ext cx="304800" cy="152400"/>
          </a:xfrm>
          <a:prstGeom prst="line">
            <a:avLst/>
          </a:prstGeom>
          <a:noFill/>
          <a:ln w="19050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5850" name="Text Box 10"/>
          <p:cNvSpPr txBox="1">
            <a:spLocks noChangeArrowheads="1"/>
          </p:cNvSpPr>
          <p:nvPr/>
        </p:nvSpPr>
        <p:spPr bwMode="auto">
          <a:xfrm>
            <a:off x="3200400" y="1905000"/>
            <a:ext cx="2108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/>
              <a:t>vacuum distribution manifold</a:t>
            </a:r>
          </a:p>
        </p:txBody>
      </p:sp>
      <p:sp>
        <p:nvSpPr>
          <p:cNvPr id="35851" name="Line 11"/>
          <p:cNvSpPr>
            <a:spLocks noChangeShapeType="1"/>
          </p:cNvSpPr>
          <p:nvPr/>
        </p:nvSpPr>
        <p:spPr bwMode="auto">
          <a:xfrm flipH="1">
            <a:off x="4267200" y="2133600"/>
            <a:ext cx="152400" cy="609600"/>
          </a:xfrm>
          <a:prstGeom prst="line">
            <a:avLst/>
          </a:prstGeom>
          <a:noFill/>
          <a:ln w="19050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5852" name="Rectangle 12"/>
          <p:cNvSpPr>
            <a:spLocks noChangeArrowheads="1"/>
          </p:cNvSpPr>
          <p:nvPr/>
        </p:nvSpPr>
        <p:spPr bwMode="auto">
          <a:xfrm>
            <a:off x="1295400" y="990600"/>
            <a:ext cx="6445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vacuum chuck system for placing chips and other ladder parts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BF8FF1A-B7B6-43CA-918F-4F1D728E3765}" type="datetime1">
              <a:rPr lang="en-US" smtClean="0"/>
              <a:t>9/7/2011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8BF453-DFAD-440B-A407-956EDDA9AF2E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0"/>
            <a:ext cx="7772400" cy="685800"/>
          </a:xfrm>
        </p:spPr>
        <p:txBody>
          <a:bodyPr/>
          <a:lstStyle/>
          <a:p>
            <a:pPr eaLnBrk="1" hangingPunct="1"/>
            <a:r>
              <a:rPr lang="en-US" sz="2800" smtClean="0"/>
              <a:t>ladder fixture</a:t>
            </a:r>
          </a:p>
        </p:txBody>
      </p:sp>
      <p:sp>
        <p:nvSpPr>
          <p:cNvPr id="40963" name="Text Box 3"/>
          <p:cNvSpPr txBox="1">
            <a:spLocks noChangeArrowheads="1"/>
          </p:cNvSpPr>
          <p:nvPr/>
        </p:nvSpPr>
        <p:spPr bwMode="auto">
          <a:xfrm>
            <a:off x="2590800" y="6491288"/>
            <a:ext cx="2508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ladder fixture.SLDASM</a:t>
            </a:r>
          </a:p>
        </p:txBody>
      </p:sp>
      <p:pic>
        <p:nvPicPr>
          <p:cNvPr id="40964" name="Picture 4" descr="ladderfixture"/>
          <p:cNvPicPr>
            <a:picLocks noChangeAspect="1" noChangeArrowheads="1"/>
          </p:cNvPicPr>
          <p:nvPr/>
        </p:nvPicPr>
        <p:blipFill>
          <a:blip r:embed="rId2" cstate="print"/>
          <a:srcRect l="7294" t="14925" r="10397" b="11940"/>
          <a:stretch>
            <a:fillRect/>
          </a:stretch>
        </p:blipFill>
        <p:spPr bwMode="auto">
          <a:xfrm>
            <a:off x="762000" y="1752600"/>
            <a:ext cx="7467600" cy="463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5" name="Text Box 6"/>
          <p:cNvSpPr txBox="1">
            <a:spLocks noChangeArrowheads="1"/>
          </p:cNvSpPr>
          <p:nvPr/>
        </p:nvSpPr>
        <p:spPr bwMode="auto">
          <a:xfrm>
            <a:off x="974725" y="1027113"/>
            <a:ext cx="6445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vacuum chuck system for placing chips and other ladder parts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86725D7-F242-4B04-97F2-CA8C1DD01DD2}" type="datetime1">
              <a:rPr lang="en-US" smtClean="0"/>
              <a:t>9/7/2011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008EDD-B278-46B1-8F92-B314B617F938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/>
          <a:lstStyle/>
          <a:p>
            <a:r>
              <a:rPr lang="en-US" sz="3200" smtClean="0"/>
              <a:t>Sector structures</a:t>
            </a:r>
          </a:p>
        </p:txBody>
      </p:sp>
      <p:pic>
        <p:nvPicPr>
          <p:cNvPr id="39939" name="Picture 2" descr="C:\Documents and Settings\Howard Wieman\Desktop\gazilion Pixel Pictures\IMG_2046.JPG"/>
          <p:cNvPicPr>
            <a:picLocks noChangeAspect="1" noChangeArrowheads="1"/>
          </p:cNvPicPr>
          <p:nvPr/>
        </p:nvPicPr>
        <p:blipFill>
          <a:blip r:embed="rId2" cstate="print"/>
          <a:srcRect l="6248" r="14072" b="31250"/>
          <a:stretch>
            <a:fillRect/>
          </a:stretch>
        </p:blipFill>
        <p:spPr bwMode="auto">
          <a:xfrm>
            <a:off x="304800" y="914400"/>
            <a:ext cx="38862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0" name="Picture 3" descr="C:\Documents and Settings\Howard Wieman\Desktop\gazilion Pixel Pictures\IMG_2048.JPG"/>
          <p:cNvPicPr>
            <a:picLocks noChangeAspect="1" noChangeArrowheads="1"/>
          </p:cNvPicPr>
          <p:nvPr/>
        </p:nvPicPr>
        <p:blipFill>
          <a:blip r:embed="rId3" cstate="print"/>
          <a:srcRect t="22917"/>
          <a:stretch>
            <a:fillRect/>
          </a:stretch>
        </p:blipFill>
        <p:spPr bwMode="auto">
          <a:xfrm>
            <a:off x="4267200" y="914400"/>
            <a:ext cx="48768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1" name="Picture 4" descr="C:\Documents and Settings\Howard Wieman\Desktop\gazilion Pixel Pictures\IMG_2070.JPG"/>
          <p:cNvPicPr>
            <a:picLocks noChangeAspect="1" noChangeArrowheads="1"/>
          </p:cNvPicPr>
          <p:nvPr/>
        </p:nvPicPr>
        <p:blipFill>
          <a:blip r:embed="rId4" cstate="print"/>
          <a:srcRect t="13889" b="25000"/>
          <a:stretch>
            <a:fillRect/>
          </a:stretch>
        </p:blipFill>
        <p:spPr bwMode="auto">
          <a:xfrm>
            <a:off x="0" y="3810000"/>
            <a:ext cx="54864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2" name="Picture 5" descr="C:\Documents and Settings\Howard Wieman\Desktop\gazilion Pixel Pictures\IMG_2052.JPG"/>
          <p:cNvPicPr>
            <a:picLocks noChangeAspect="1" noChangeArrowheads="1"/>
          </p:cNvPicPr>
          <p:nvPr/>
        </p:nvPicPr>
        <p:blipFill>
          <a:blip r:embed="rId5" cstate="print"/>
          <a:srcRect l="10416"/>
          <a:stretch>
            <a:fillRect/>
          </a:stretch>
        </p:blipFill>
        <p:spPr bwMode="auto">
          <a:xfrm>
            <a:off x="5715000" y="3886200"/>
            <a:ext cx="32766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3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25F5460-6C89-419A-BDCB-DC85165518F0}" type="slidenum">
              <a:rPr lang="en-US" smtClean="0"/>
              <a:pPr/>
              <a:t>44</a:t>
            </a:fld>
            <a:endParaRPr lang="en-US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BC284F6-39BB-4B84-98CB-84D0210017CE}" type="datetime1">
              <a:rPr lang="en-US" smtClean="0"/>
              <a:t>9/7/2011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92112"/>
          </a:xfrm>
        </p:spPr>
        <p:txBody>
          <a:bodyPr/>
          <a:lstStyle/>
          <a:p>
            <a:r>
              <a:rPr lang="en-US" sz="3200" smtClean="0"/>
              <a:t>ladder fabrication and tooling</a:t>
            </a:r>
          </a:p>
        </p:txBody>
      </p:sp>
      <p:sp>
        <p:nvSpPr>
          <p:cNvPr id="40963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3B8150D-0DCA-4C24-A868-BC9143FE0B3F}" type="slidenum">
              <a:rPr lang="en-US" smtClean="0"/>
              <a:pPr/>
              <a:t>45</a:t>
            </a:fld>
            <a:endParaRPr lang="en-US" smtClean="0"/>
          </a:p>
        </p:txBody>
      </p:sp>
      <p:pic>
        <p:nvPicPr>
          <p:cNvPr id="40964" name="Picture 2" descr="C:\Documents and Settings\Howard Wieman\My Documents\aps project\mechanical\PXL phase 1 oct 24 2008 A\out2\pics ladder assembly\P100045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6388" y="990600"/>
            <a:ext cx="8520112" cy="568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6A4351B-4855-49D0-AA7C-5A5302533F81}" type="datetime1">
              <a:rPr lang="en-US" smtClean="0"/>
              <a:t>9/7/2011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92112"/>
          </a:xfrm>
        </p:spPr>
        <p:txBody>
          <a:bodyPr/>
          <a:lstStyle/>
          <a:p>
            <a:r>
              <a:rPr lang="en-US" sz="3200" smtClean="0"/>
              <a:t>ladder fabrication and tooling</a:t>
            </a:r>
          </a:p>
        </p:txBody>
      </p:sp>
      <p:sp>
        <p:nvSpPr>
          <p:cNvPr id="41987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0809599-C452-4258-A0D8-2C032C3A22E4}" type="slidenum">
              <a:rPr lang="en-US" smtClean="0"/>
              <a:pPr/>
              <a:t>46</a:t>
            </a:fld>
            <a:endParaRPr lang="en-US" smtClean="0"/>
          </a:p>
        </p:txBody>
      </p:sp>
      <p:pic>
        <p:nvPicPr>
          <p:cNvPr id="41988" name="Picture 2" descr="C:\Documents and Settings\Howard Wieman\My Documents\aps project\mechanical\PXL phase 1 oct 24 2008 A\out2\pics ladder assembly\P100045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23900"/>
            <a:ext cx="8915400" cy="594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10EEE35-10C7-452A-87FB-D11E2DB47EDF}" type="datetime1">
              <a:rPr lang="en-US" smtClean="0"/>
              <a:t>9/7/2011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0237"/>
          </a:xfrm>
        </p:spPr>
        <p:txBody>
          <a:bodyPr/>
          <a:lstStyle/>
          <a:p>
            <a:r>
              <a:rPr lang="en-US" sz="3600" smtClean="0"/>
              <a:t>ladder fabrication and tooling</a:t>
            </a:r>
          </a:p>
        </p:txBody>
      </p:sp>
      <p:sp>
        <p:nvSpPr>
          <p:cNvPr id="43011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DCC3929-18B8-466A-AE25-1B2E5A8CE6D2}" type="slidenum">
              <a:rPr lang="en-US" smtClean="0"/>
              <a:pPr/>
              <a:t>47</a:t>
            </a:fld>
            <a:endParaRPr lang="en-US" smtClean="0"/>
          </a:p>
        </p:txBody>
      </p:sp>
      <p:pic>
        <p:nvPicPr>
          <p:cNvPr id="43012" name="Picture 2" descr="C:\Documents and Settings\Howard Wieman\My Documents\aps project\mechanical\PXL phase 1 oct 24 2008 A\out2\pics ladder assembly\P10005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8338" y="847725"/>
            <a:ext cx="8220075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3" name="TextBox 4"/>
          <p:cNvSpPr txBox="1">
            <a:spLocks noChangeArrowheads="1"/>
          </p:cNvSpPr>
          <p:nvPr/>
        </p:nvSpPr>
        <p:spPr bwMode="auto">
          <a:xfrm>
            <a:off x="819150" y="6372225"/>
            <a:ext cx="74691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finalizing mechanical designs and developing rapid production methods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DCE2675-5E83-43BD-B4A2-5B2F0E90DF15}" type="datetime1">
              <a:rPr lang="en-US" smtClean="0"/>
              <a:t>9/7/2011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92112"/>
          </a:xfrm>
        </p:spPr>
        <p:txBody>
          <a:bodyPr/>
          <a:lstStyle/>
          <a:p>
            <a:r>
              <a:rPr lang="en-US" sz="3200" smtClean="0"/>
              <a:t>ladder fabrication and tooling</a:t>
            </a:r>
          </a:p>
        </p:txBody>
      </p:sp>
      <p:sp>
        <p:nvSpPr>
          <p:cNvPr id="44035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00C7086-AEBA-4D42-993B-06EDEC0E02CE}" type="slidenum">
              <a:rPr lang="en-US" smtClean="0"/>
              <a:pPr/>
              <a:t>48</a:t>
            </a:fld>
            <a:endParaRPr lang="en-US" smtClean="0"/>
          </a:p>
        </p:txBody>
      </p:sp>
      <p:pic>
        <p:nvPicPr>
          <p:cNvPr id="44036" name="Picture 2" descr="C:\Documents and Settings\Howard Wieman\My Documents\aps project\mechanical\PXL phase 1 oct 24 2008 A\out2\pics ladder assembly\P1000513.JPG"/>
          <p:cNvPicPr>
            <a:picLocks noChangeAspect="1" noChangeArrowheads="1"/>
          </p:cNvPicPr>
          <p:nvPr/>
        </p:nvPicPr>
        <p:blipFill>
          <a:blip r:embed="rId2" cstate="print"/>
          <a:srcRect t="47221" b="23090"/>
          <a:stretch>
            <a:fillRect/>
          </a:stretch>
        </p:blipFill>
        <p:spPr bwMode="auto">
          <a:xfrm>
            <a:off x="153988" y="4867275"/>
            <a:ext cx="8220075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7" name="Picture 3" descr="C:\Documents and Settings\Howard Wieman\My Documents\aps project\mechanical\PXL phase 1 oct 24 2008 A\out2\pics ladder assembly\P10005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752475"/>
            <a:ext cx="6134100" cy="409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8" name="TextBox 6"/>
          <p:cNvSpPr txBox="1">
            <a:spLocks noChangeArrowheads="1"/>
          </p:cNvSpPr>
          <p:nvPr/>
        </p:nvSpPr>
        <p:spPr bwMode="auto">
          <a:xfrm>
            <a:off x="7191375" y="1743075"/>
            <a:ext cx="154463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ladder with</a:t>
            </a:r>
          </a:p>
          <a:p>
            <a:r>
              <a:rPr lang="en-US"/>
              <a:t>silicon heater</a:t>
            </a:r>
          </a:p>
          <a:p>
            <a:r>
              <a:rPr lang="en-US"/>
              <a:t>chips</a:t>
            </a:r>
          </a:p>
          <a:p>
            <a:r>
              <a:rPr lang="en-US"/>
              <a:t>(50 </a:t>
            </a:r>
            <a:r>
              <a:rPr lang="en-US">
                <a:sym typeface="Symbol" pitchFamily="18" charset="2"/>
              </a:rPr>
              <a:t>m thick)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F2094CF-55FC-4428-8305-B82510C3A189}" type="datetime1">
              <a:rPr lang="en-US" smtClean="0"/>
              <a:t>9/7/2011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AutoShape 2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503238"/>
          </a:xfrm>
        </p:spPr>
        <p:txBody>
          <a:bodyPr/>
          <a:lstStyle/>
          <a:p>
            <a:r>
              <a:rPr lang="en-US" sz="2800" dirty="0"/>
              <a:t>Testing </a:t>
            </a:r>
            <a:r>
              <a:rPr lang="en-US" sz="2800" dirty="0" smtClean="0"/>
              <a:t>equipment used in cooling measurements</a:t>
            </a:r>
            <a:endParaRPr lang="en-US" sz="2800" dirty="0"/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914400"/>
            <a:ext cx="8763000" cy="5562600"/>
          </a:xfrm>
        </p:spPr>
        <p:txBody>
          <a:bodyPr/>
          <a:lstStyle/>
          <a:p>
            <a:pPr marL="533400" indent="-533400"/>
            <a:r>
              <a:rPr lang="en-US" sz="2400" dirty="0"/>
              <a:t>The tests we wanted to perform required measuring</a:t>
            </a:r>
          </a:p>
          <a:p>
            <a:pPr marL="914400" lvl="1" indent="-457200"/>
            <a:r>
              <a:rPr lang="en-US" sz="2000" dirty="0"/>
              <a:t>Air flow</a:t>
            </a:r>
          </a:p>
          <a:p>
            <a:pPr marL="914400" lvl="1" indent="-457200"/>
            <a:r>
              <a:rPr lang="en-US" sz="2000" dirty="0"/>
              <a:t>Input and output air temperature</a:t>
            </a:r>
          </a:p>
          <a:p>
            <a:pPr marL="914400" lvl="1" indent="-457200"/>
            <a:r>
              <a:rPr lang="en-US" sz="2000" dirty="0"/>
              <a:t>Ladder temperature</a:t>
            </a:r>
          </a:p>
          <a:p>
            <a:pPr marL="914400" lvl="1" indent="-457200"/>
            <a:r>
              <a:rPr lang="en-US" sz="2000" dirty="0"/>
              <a:t>Ladder vibrations</a:t>
            </a:r>
          </a:p>
          <a:p>
            <a:pPr marL="533400" indent="-533400"/>
            <a:endParaRPr lang="en-US" sz="2000" dirty="0"/>
          </a:p>
          <a:p>
            <a:pPr marL="533400" indent="-533400"/>
            <a:endParaRPr lang="en-US" sz="2000" dirty="0"/>
          </a:p>
          <a:p>
            <a:pPr marL="533400" indent="-533400"/>
            <a:r>
              <a:rPr lang="en-US" sz="2400" dirty="0"/>
              <a:t>Equipment used:</a:t>
            </a:r>
          </a:p>
          <a:p>
            <a:pPr marL="914400" lvl="1" indent="-457200"/>
            <a:r>
              <a:rPr lang="en-US" sz="1600" dirty="0"/>
              <a:t>Industrial 1.1 KW air pump (dust collector) RD-211	</a:t>
            </a:r>
            <a:r>
              <a:rPr lang="en-US" sz="1600" dirty="0">
                <a:cs typeface="Arial" charset="0"/>
              </a:rPr>
              <a:t>→ </a:t>
            </a:r>
            <a:r>
              <a:rPr lang="en-US" sz="1600" b="1" dirty="0">
                <a:cs typeface="Arial" charset="0"/>
              </a:rPr>
              <a:t>provided air flow</a:t>
            </a:r>
          </a:p>
          <a:p>
            <a:pPr marL="914400" lvl="1" indent="-457200"/>
            <a:r>
              <a:rPr lang="en-US" sz="1600" dirty="0"/>
              <a:t>Air velocity transducer FMA-905-I from Omega	</a:t>
            </a:r>
            <a:r>
              <a:rPr lang="en-US" sz="1600" dirty="0">
                <a:cs typeface="Arial" charset="0"/>
              </a:rPr>
              <a:t>→ </a:t>
            </a:r>
            <a:r>
              <a:rPr lang="en-US" sz="1600" b="1" dirty="0">
                <a:cs typeface="Arial" charset="0"/>
              </a:rPr>
              <a:t>air flow measurements</a:t>
            </a:r>
          </a:p>
          <a:p>
            <a:pPr marL="914400" lvl="1" indent="-457200"/>
            <a:r>
              <a:rPr lang="en-US" sz="1600" dirty="0">
                <a:cs typeface="Arial" charset="0"/>
              </a:rPr>
              <a:t>K-type thermocouples 			→ </a:t>
            </a:r>
            <a:r>
              <a:rPr lang="en-US" sz="1600" b="1" dirty="0">
                <a:cs typeface="Arial" charset="0"/>
              </a:rPr>
              <a:t>air temp. meas.</a:t>
            </a:r>
            <a:endParaRPr lang="en-US" sz="1600" dirty="0">
              <a:cs typeface="Arial" charset="0"/>
            </a:endParaRPr>
          </a:p>
          <a:p>
            <a:pPr marL="914400" lvl="1" indent="-457200"/>
            <a:r>
              <a:rPr lang="en-US" sz="1600" dirty="0"/>
              <a:t>Negative temperature coefficient (NTC) </a:t>
            </a:r>
            <a:r>
              <a:rPr lang="en-US" sz="1600" dirty="0" err="1"/>
              <a:t>thermistors</a:t>
            </a:r>
            <a:r>
              <a:rPr lang="en-US" sz="1600" dirty="0"/>
              <a:t> </a:t>
            </a:r>
            <a:r>
              <a:rPr lang="en-US" sz="1600" dirty="0">
                <a:cs typeface="Arial" charset="0"/>
              </a:rPr>
              <a:t>→ </a:t>
            </a:r>
            <a:r>
              <a:rPr lang="en-US" sz="1600" b="1" dirty="0">
                <a:cs typeface="Arial" charset="0"/>
              </a:rPr>
              <a:t>ladder temp. monitoring</a:t>
            </a:r>
          </a:p>
          <a:p>
            <a:pPr marL="914400" lvl="1" indent="-457200"/>
            <a:r>
              <a:rPr lang="en-US" sz="1600" dirty="0"/>
              <a:t>Touch-1 cable tester from </a:t>
            </a:r>
            <a:r>
              <a:rPr lang="en-US" sz="1600" dirty="0" err="1"/>
              <a:t>Cirris</a:t>
            </a:r>
            <a:r>
              <a:rPr lang="en-US" sz="1600" dirty="0"/>
              <a:t>		</a:t>
            </a:r>
            <a:r>
              <a:rPr lang="en-US" sz="1600" dirty="0">
                <a:cs typeface="Arial" charset="0"/>
              </a:rPr>
              <a:t>→ </a:t>
            </a:r>
            <a:r>
              <a:rPr lang="en-US" sz="1600" b="1" dirty="0">
                <a:cs typeface="Arial" charset="0"/>
              </a:rPr>
              <a:t>automated temp. meas.</a:t>
            </a:r>
          </a:p>
          <a:p>
            <a:pPr marL="914400" lvl="1" indent="-457200"/>
            <a:r>
              <a:rPr lang="en-US" sz="1600" dirty="0"/>
              <a:t>Python-based visualization software		</a:t>
            </a:r>
            <a:r>
              <a:rPr lang="en-US" sz="1600" dirty="0">
                <a:cs typeface="Arial" charset="0"/>
              </a:rPr>
              <a:t>→ </a:t>
            </a:r>
            <a:r>
              <a:rPr lang="en-US" sz="1600" b="1" dirty="0">
                <a:cs typeface="Arial" charset="0"/>
              </a:rPr>
              <a:t>automated temp. monitoring</a:t>
            </a:r>
          </a:p>
          <a:p>
            <a:pPr marL="914400" lvl="1" indent="-457200"/>
            <a:r>
              <a:rPr lang="en-US" sz="1600" dirty="0"/>
              <a:t>Infrared camera				</a:t>
            </a:r>
            <a:r>
              <a:rPr lang="en-US" sz="1600" dirty="0">
                <a:cs typeface="Arial" charset="0"/>
              </a:rPr>
              <a:t>→ </a:t>
            </a:r>
            <a:r>
              <a:rPr lang="en-US" sz="1600" b="1" dirty="0"/>
              <a:t>ladder temp. monitoring</a:t>
            </a:r>
          </a:p>
          <a:p>
            <a:pPr marL="914400" lvl="1" indent="-457200"/>
            <a:r>
              <a:rPr lang="en-US" sz="1600" dirty="0"/>
              <a:t>C1-A capacitive probe from the Lion Precision Co.	</a:t>
            </a:r>
            <a:r>
              <a:rPr lang="en-US" sz="1600" dirty="0">
                <a:cs typeface="Arial" charset="0"/>
              </a:rPr>
              <a:t>→ </a:t>
            </a:r>
            <a:r>
              <a:rPr lang="en-US" sz="1600" b="1" dirty="0">
                <a:cs typeface="Arial" charset="0"/>
              </a:rPr>
              <a:t>ladder vibration meas.</a:t>
            </a:r>
            <a:endParaRPr lang="en-US" sz="2000" dirty="0"/>
          </a:p>
          <a:p>
            <a:pPr marL="533400" indent="-533400">
              <a:buFont typeface="Wingdings" pitchFamily="2" charset="2"/>
              <a:buNone/>
            </a:pPr>
            <a:endParaRPr lang="en-US" sz="2400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3DDD09A-938D-4CFD-83EB-6F68B9CCF74D}" type="datetime1">
              <a:rPr lang="en-US" smtClean="0"/>
              <a:t>9/7/2011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75438A-2BDB-4000-B767-AD1B4CF650D2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sz="2000" smtClean="0"/>
              <a:t>vibration modes – preliminary – better composite numbers available</a:t>
            </a:r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08050"/>
            <a:ext cx="4067175" cy="2043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924175"/>
            <a:ext cx="3924300" cy="1793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388" y="4724400"/>
            <a:ext cx="3816350" cy="1755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9462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7900" y="1196975"/>
            <a:ext cx="3816350" cy="1905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9463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32363" y="3357563"/>
            <a:ext cx="3816350" cy="17367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9464" name="Text Box 8"/>
          <p:cNvSpPr txBox="1">
            <a:spLocks noChangeArrowheads="1"/>
          </p:cNvSpPr>
          <p:nvPr/>
        </p:nvSpPr>
        <p:spPr bwMode="auto">
          <a:xfrm>
            <a:off x="3059113" y="3357563"/>
            <a:ext cx="7461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229 Hz</a:t>
            </a:r>
          </a:p>
        </p:txBody>
      </p:sp>
      <p:sp>
        <p:nvSpPr>
          <p:cNvPr id="19465" name="Text Box 9"/>
          <p:cNvSpPr txBox="1">
            <a:spLocks noChangeArrowheads="1"/>
          </p:cNvSpPr>
          <p:nvPr/>
        </p:nvSpPr>
        <p:spPr bwMode="auto">
          <a:xfrm>
            <a:off x="3132138" y="5013325"/>
            <a:ext cx="7461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316 Hz</a:t>
            </a:r>
          </a:p>
        </p:txBody>
      </p:sp>
      <p:sp>
        <p:nvSpPr>
          <p:cNvPr id="19466" name="Text Box 10"/>
          <p:cNvSpPr txBox="1">
            <a:spLocks noChangeArrowheads="1"/>
          </p:cNvSpPr>
          <p:nvPr/>
        </p:nvSpPr>
        <p:spPr bwMode="auto">
          <a:xfrm>
            <a:off x="2987675" y="1412875"/>
            <a:ext cx="7461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224 Hz</a:t>
            </a:r>
          </a:p>
        </p:txBody>
      </p:sp>
      <p:sp>
        <p:nvSpPr>
          <p:cNvPr id="19467" name="Text Box 11"/>
          <p:cNvSpPr txBox="1">
            <a:spLocks noChangeArrowheads="1"/>
          </p:cNvSpPr>
          <p:nvPr/>
        </p:nvSpPr>
        <p:spPr bwMode="auto">
          <a:xfrm>
            <a:off x="7812088" y="3716338"/>
            <a:ext cx="7461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473 Hz</a:t>
            </a:r>
          </a:p>
        </p:txBody>
      </p:sp>
      <p:sp>
        <p:nvSpPr>
          <p:cNvPr id="19468" name="Text Box 12"/>
          <p:cNvSpPr txBox="1">
            <a:spLocks noChangeArrowheads="1"/>
          </p:cNvSpPr>
          <p:nvPr/>
        </p:nvSpPr>
        <p:spPr bwMode="auto">
          <a:xfrm>
            <a:off x="7740650" y="1773238"/>
            <a:ext cx="7461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348 Hz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BD17DF2-023B-4D45-B2A1-BA865A899014}" type="datetime1">
              <a:rPr lang="en-US" smtClean="0"/>
              <a:t>9/7/2011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8BF453-DFAD-440B-A407-956EDDA9AF2E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400" smtClean="0"/>
              <a:t>Vibration from STAR support, accelerometer measurement</a:t>
            </a: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3" cstate="print"/>
          <a:srcRect b="8072"/>
          <a:stretch>
            <a:fillRect/>
          </a:stretch>
        </p:blipFill>
        <p:spPr bwMode="auto">
          <a:xfrm>
            <a:off x="0" y="1476375"/>
            <a:ext cx="6229350" cy="5008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6286500" y="2300288"/>
            <a:ext cx="28575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en-US" sz="2400"/>
              <a:t>detector vibration from STAR support &lt; 0.1 micron RMS</a:t>
            </a:r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endParaRPr lang="en-US" sz="240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18D9E7C-8436-4DE6-906F-2CCD2B5DC9C1}" type="datetime1">
              <a:rPr lang="en-US" smtClean="0"/>
              <a:t>9/7/2011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8BF453-DFAD-440B-A407-956EDDA9AF2E}" type="slidenum">
              <a:rPr lang="en-US" smtClean="0"/>
              <a:pPr>
                <a:defRPr/>
              </a:pPr>
              <a:t>51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9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8229600" cy="4525963"/>
          </a:xfrm>
        </p:spPr>
        <p:txBody>
          <a:bodyPr/>
          <a:lstStyle/>
          <a:p>
            <a:r>
              <a:rPr lang="en-US"/>
              <a:t>Sector 1, Ladder 2</a:t>
            </a:r>
          </a:p>
        </p:txBody>
      </p:sp>
      <p:sp>
        <p:nvSpPr>
          <p:cNvPr id="117762" name="AutoShap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229600" cy="609600"/>
          </a:xfrm>
        </p:spPr>
        <p:txBody>
          <a:bodyPr/>
          <a:lstStyle/>
          <a:p>
            <a:r>
              <a:rPr lang="en-US" sz="2800" dirty="0"/>
              <a:t>Vibrations caused by airflow</a:t>
            </a:r>
          </a:p>
        </p:txBody>
      </p:sp>
      <p:pic>
        <p:nvPicPr>
          <p:cNvPr id="11776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914400"/>
            <a:ext cx="8763000" cy="5167313"/>
          </a:xfrm>
          <a:prstGeom prst="rect">
            <a:avLst/>
          </a:prstGeom>
          <a:noFill/>
        </p:spPr>
      </p:pic>
      <p:sp>
        <p:nvSpPr>
          <p:cNvPr id="117766" name="Rectangle 6"/>
          <p:cNvSpPr>
            <a:spLocks noChangeArrowheads="1"/>
          </p:cNvSpPr>
          <p:nvPr/>
        </p:nvSpPr>
        <p:spPr bwMode="auto">
          <a:xfrm>
            <a:off x="0" y="-547688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17770" name="Text Box 10"/>
          <p:cNvSpPr txBox="1">
            <a:spLocks noChangeArrowheads="1"/>
          </p:cNvSpPr>
          <p:nvPr/>
        </p:nvSpPr>
        <p:spPr bwMode="auto">
          <a:xfrm>
            <a:off x="685800" y="6019800"/>
            <a:ext cx="2743200" cy="658813"/>
          </a:xfrm>
          <a:prstGeom prst="rect">
            <a:avLst/>
          </a:prstGeom>
          <a:noFill/>
          <a:ln w="349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buFont typeface="Wingdings" pitchFamily="2" charset="2"/>
              <a:buNone/>
            </a:pPr>
            <a:r>
              <a:rPr lang="en-US"/>
              <a:t>Beginning of the driver section</a:t>
            </a:r>
          </a:p>
          <a:p>
            <a:pPr algn="l">
              <a:buFont typeface="Wingdings" pitchFamily="2" charset="2"/>
              <a:buNone/>
            </a:pPr>
            <a:r>
              <a:rPr lang="en-US"/>
              <a:t>(Supported end)</a:t>
            </a:r>
          </a:p>
        </p:txBody>
      </p:sp>
      <p:sp>
        <p:nvSpPr>
          <p:cNvPr id="117771" name="Text Box 11"/>
          <p:cNvSpPr txBox="1">
            <a:spLocks noChangeArrowheads="1"/>
          </p:cNvSpPr>
          <p:nvPr/>
        </p:nvSpPr>
        <p:spPr bwMode="auto">
          <a:xfrm>
            <a:off x="6858000" y="6019800"/>
            <a:ext cx="2133600" cy="658813"/>
          </a:xfrm>
          <a:prstGeom prst="rect">
            <a:avLst/>
          </a:prstGeom>
          <a:noFill/>
          <a:ln w="349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buFont typeface="Wingdings" pitchFamily="2" charset="2"/>
              <a:buNone/>
            </a:pPr>
            <a:r>
              <a:rPr lang="en-US"/>
              <a:t>End of sensor section</a:t>
            </a:r>
          </a:p>
          <a:p>
            <a:pPr algn="l">
              <a:buFont typeface="Wingdings" pitchFamily="2" charset="2"/>
              <a:buNone/>
            </a:pPr>
            <a:r>
              <a:rPr lang="en-US"/>
              <a:t>(Unsupported end)</a:t>
            </a:r>
          </a:p>
        </p:txBody>
      </p:sp>
      <p:sp>
        <p:nvSpPr>
          <p:cNvPr id="117772" name="Line 12"/>
          <p:cNvSpPr>
            <a:spLocks noChangeShapeType="1"/>
          </p:cNvSpPr>
          <p:nvPr/>
        </p:nvSpPr>
        <p:spPr bwMode="auto">
          <a:xfrm flipV="1">
            <a:off x="1295400" y="5562600"/>
            <a:ext cx="0" cy="457200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17775" name="Line 15"/>
          <p:cNvSpPr>
            <a:spLocks noChangeShapeType="1"/>
          </p:cNvSpPr>
          <p:nvPr/>
        </p:nvSpPr>
        <p:spPr bwMode="auto">
          <a:xfrm flipV="1">
            <a:off x="8001000" y="5562600"/>
            <a:ext cx="0" cy="457200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17776" name="Text Box 16"/>
          <p:cNvSpPr txBox="1">
            <a:spLocks noChangeArrowheads="1"/>
          </p:cNvSpPr>
          <p:nvPr/>
        </p:nvSpPr>
        <p:spPr bwMode="auto">
          <a:xfrm>
            <a:off x="5562600" y="533400"/>
            <a:ext cx="3200400" cy="91440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buFont typeface="Wingdings" pitchFamily="2" charset="2"/>
              <a:buNone/>
            </a:pPr>
            <a:r>
              <a:rPr lang="en-US" b="1" dirty="0"/>
              <a:t>coupled </a:t>
            </a:r>
            <a:r>
              <a:rPr lang="en-US" dirty="0"/>
              <a:t>means that the unsupported end is tied to sector 2</a:t>
            </a:r>
          </a:p>
        </p:txBody>
      </p:sp>
      <p:sp>
        <p:nvSpPr>
          <p:cNvPr id="117777" name="Text Box 17"/>
          <p:cNvSpPr txBox="1">
            <a:spLocks noChangeArrowheads="1"/>
          </p:cNvSpPr>
          <p:nvPr/>
        </p:nvSpPr>
        <p:spPr bwMode="auto">
          <a:xfrm>
            <a:off x="2854325" y="3048000"/>
            <a:ext cx="879475" cy="304800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45720" rIns="45720">
            <a:spAutoFit/>
          </a:bodyPr>
          <a:lstStyle/>
          <a:p>
            <a:pPr algn="l">
              <a:buFont typeface="Wingdings" pitchFamily="2" charset="2"/>
              <a:buNone/>
            </a:pPr>
            <a:r>
              <a:rPr lang="en-US">
                <a:solidFill>
                  <a:srgbClr val="000000"/>
                </a:solidFill>
              </a:rPr>
              <a:t>(coupled )</a:t>
            </a:r>
          </a:p>
        </p:txBody>
      </p:sp>
      <p:sp>
        <p:nvSpPr>
          <p:cNvPr id="117778" name="Text Box 18"/>
          <p:cNvSpPr txBox="1">
            <a:spLocks noChangeArrowheads="1"/>
          </p:cNvSpPr>
          <p:nvPr/>
        </p:nvSpPr>
        <p:spPr bwMode="auto">
          <a:xfrm>
            <a:off x="2743200" y="2819400"/>
            <a:ext cx="971550" cy="304800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buFont typeface="Wingdings" pitchFamily="2" charset="2"/>
              <a:buNone/>
            </a:pPr>
            <a:r>
              <a:rPr lang="en-US">
                <a:solidFill>
                  <a:srgbClr val="000000"/>
                </a:solidFill>
              </a:rPr>
              <a:t>(coupled )</a:t>
            </a:r>
          </a:p>
        </p:txBody>
      </p:sp>
      <p:sp>
        <p:nvSpPr>
          <p:cNvPr id="117779" name="Text Box 19"/>
          <p:cNvSpPr txBox="1">
            <a:spLocks noChangeArrowheads="1"/>
          </p:cNvSpPr>
          <p:nvPr/>
        </p:nvSpPr>
        <p:spPr bwMode="auto">
          <a:xfrm>
            <a:off x="2743200" y="2590800"/>
            <a:ext cx="971550" cy="304800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buFont typeface="Wingdings" pitchFamily="2" charset="2"/>
              <a:buNone/>
            </a:pPr>
            <a:r>
              <a:rPr lang="en-US">
                <a:solidFill>
                  <a:srgbClr val="000000"/>
                </a:solidFill>
              </a:rPr>
              <a:t>(coupled )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57348C-E0C6-447D-900B-463B80A5E031}" type="datetime1">
              <a:rPr lang="en-US" smtClean="0"/>
              <a:t>9/7/2011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75438A-2BDB-4000-B767-AD1B4CF650D2}" type="slidenum">
              <a:rPr lang="en-US" smtClean="0"/>
              <a:pPr>
                <a:defRPr/>
              </a:pPr>
              <a:t>52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/>
          <a:lstStyle/>
          <a:p>
            <a:pPr eaLnBrk="1" hangingPunct="1"/>
            <a:r>
              <a:rPr lang="en-US" sz="2800" smtClean="0"/>
              <a:t>wind tunnel, rapid prototype parts from model</a:t>
            </a:r>
          </a:p>
        </p:txBody>
      </p:sp>
      <p:pic>
        <p:nvPicPr>
          <p:cNvPr id="22531" name="Picture 3" descr="IMG_19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981075"/>
            <a:ext cx="7313613" cy="548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7740650" y="1196975"/>
            <a:ext cx="1163638" cy="8223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/>
              <a:t>air flow control</a:t>
            </a:r>
          </a:p>
          <a:p>
            <a:r>
              <a:rPr lang="en-US" sz="1200"/>
              <a:t>parts built with</a:t>
            </a:r>
          </a:p>
          <a:p>
            <a:r>
              <a:rPr lang="en-US" sz="1200"/>
              <a:t>3D printer</a:t>
            </a:r>
          </a:p>
          <a:p>
            <a:endParaRPr lang="en-US" sz="1200"/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7667625" y="4149725"/>
            <a:ext cx="1350963" cy="8223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/>
              <a:t>parts built with SLA, stereolithography apparatus</a:t>
            </a:r>
          </a:p>
        </p:txBody>
      </p:sp>
      <p:sp>
        <p:nvSpPr>
          <p:cNvPr id="22534" name="Line 6"/>
          <p:cNvSpPr>
            <a:spLocks noChangeShapeType="1"/>
          </p:cNvSpPr>
          <p:nvPr/>
        </p:nvSpPr>
        <p:spPr bwMode="auto">
          <a:xfrm flipH="1">
            <a:off x="4643438" y="4292600"/>
            <a:ext cx="3097212" cy="215900"/>
          </a:xfrm>
          <a:prstGeom prst="line">
            <a:avLst/>
          </a:prstGeom>
          <a:noFill/>
          <a:ln w="19050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2535" name="Line 7"/>
          <p:cNvSpPr>
            <a:spLocks noChangeShapeType="1"/>
          </p:cNvSpPr>
          <p:nvPr/>
        </p:nvSpPr>
        <p:spPr bwMode="auto">
          <a:xfrm flipH="1" flipV="1">
            <a:off x="4500563" y="3716338"/>
            <a:ext cx="3240087" cy="576262"/>
          </a:xfrm>
          <a:prstGeom prst="line">
            <a:avLst/>
          </a:prstGeom>
          <a:noFill/>
          <a:ln w="19050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2536" name="Line 8"/>
          <p:cNvSpPr>
            <a:spLocks noChangeShapeType="1"/>
          </p:cNvSpPr>
          <p:nvPr/>
        </p:nvSpPr>
        <p:spPr bwMode="auto">
          <a:xfrm flipH="1" flipV="1">
            <a:off x="2627313" y="3573463"/>
            <a:ext cx="5113337" cy="719137"/>
          </a:xfrm>
          <a:prstGeom prst="line">
            <a:avLst/>
          </a:prstGeom>
          <a:noFill/>
          <a:ln w="19050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2537" name="Line 9"/>
          <p:cNvSpPr>
            <a:spLocks noChangeShapeType="1"/>
          </p:cNvSpPr>
          <p:nvPr/>
        </p:nvSpPr>
        <p:spPr bwMode="auto">
          <a:xfrm flipH="1" flipV="1">
            <a:off x="6588125" y="3068638"/>
            <a:ext cx="1152525" cy="1223962"/>
          </a:xfrm>
          <a:prstGeom prst="line">
            <a:avLst/>
          </a:prstGeom>
          <a:noFill/>
          <a:ln w="19050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2538" name="Line 10"/>
          <p:cNvSpPr>
            <a:spLocks noChangeShapeType="1"/>
          </p:cNvSpPr>
          <p:nvPr/>
        </p:nvSpPr>
        <p:spPr bwMode="auto">
          <a:xfrm flipH="1">
            <a:off x="6516688" y="1341438"/>
            <a:ext cx="1223962" cy="719137"/>
          </a:xfrm>
          <a:prstGeom prst="line">
            <a:avLst/>
          </a:prstGeom>
          <a:noFill/>
          <a:ln w="19050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0B9E318-1B18-4040-844C-E98B3A4CEF51}" type="datetime1">
              <a:rPr lang="en-US" smtClean="0"/>
              <a:t>9/7/2011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8BF453-DFAD-440B-A407-956EDDA9AF2E}" type="slidenum">
              <a:rPr lang="en-US" smtClean="0"/>
              <a:pPr>
                <a:defRPr/>
              </a:pPr>
              <a:t>53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369F603-4023-4410-8FAD-88DDB4874CE3}" type="datetime1">
              <a:rPr lang="en-US" smtClean="0"/>
              <a:t>9/7/2011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475C5E-2A78-4AF4-8C2A-30C18B966B44}" type="slidenum">
              <a:rPr lang="en-US" smtClean="0"/>
              <a:pPr>
                <a:defRPr/>
              </a:pPr>
              <a:t>54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5450" y="239713"/>
            <a:ext cx="5753100" cy="637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4917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1467</TotalTime>
  <Words>1778</Words>
  <Application>Microsoft Office PowerPoint</Application>
  <PresentationFormat>On-screen Show (4:3)</PresentationFormat>
  <Paragraphs>511</Paragraphs>
  <Slides>54</Slides>
  <Notes>11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54</vt:i4>
      </vt:variant>
    </vt:vector>
  </HeadingPairs>
  <TitlesOfParts>
    <vt:vector size="57" baseType="lpstr">
      <vt:lpstr>Default Design</vt:lpstr>
      <vt:lpstr>Equation</vt:lpstr>
      <vt:lpstr>Mathcad</vt:lpstr>
      <vt:lpstr>STAR-PXL Mechanical Integration and Cooling</vt:lpstr>
      <vt:lpstr>PIXEL Mechanical Work</vt:lpstr>
      <vt:lpstr>Pixel geometry</vt:lpstr>
      <vt:lpstr>Topics</vt:lpstr>
      <vt:lpstr>vertex projection from two points</vt:lpstr>
      <vt:lpstr>Know where the pixels are</vt:lpstr>
      <vt:lpstr>development of spatial map</vt:lpstr>
      <vt:lpstr>Mechanical Stability</vt:lpstr>
      <vt:lpstr>Stability requirement drove design choices</vt:lpstr>
      <vt:lpstr>Ladder design with soft adhesive (6 psi shear modulus)</vt:lpstr>
      <vt:lpstr>FEA analysis showing bi-metal thermally induced deformation </vt:lpstr>
      <vt:lpstr>FEA analysis of thermally induced deformation of sector beam</vt:lpstr>
      <vt:lpstr>PowerPoint Presentation</vt:lpstr>
      <vt:lpstr>FEA analysis - sector beam deformation – gravity load</vt:lpstr>
      <vt:lpstr>PowerPoint Presentation</vt:lpstr>
      <vt:lpstr>Air cooling of silicon detectors - CFD analysis</vt:lpstr>
      <vt:lpstr>Air cooling – CFD analysis</vt:lpstr>
      <vt:lpstr>Detector mockup</vt:lpstr>
      <vt:lpstr>Setup</vt:lpstr>
      <vt:lpstr>Setup</vt:lpstr>
      <vt:lpstr>Cooling tests at ~360 W – IR images</vt:lpstr>
      <vt:lpstr>Cooling Tests at ~340 W</vt:lpstr>
      <vt:lpstr>PowerPoint Presentation</vt:lpstr>
      <vt:lpstr>vibration modes with reinforced end cap</vt:lpstr>
      <vt:lpstr>wind tunnel setup to test vibration and displacement</vt:lpstr>
      <vt:lpstr>wind tunnel</vt:lpstr>
      <vt:lpstr>capacitive probe vibration measurements</vt:lpstr>
      <vt:lpstr>Ladder vibration induced by cooling air</vt:lpstr>
      <vt:lpstr>measured static deformation from 9 m/s air flow</vt:lpstr>
      <vt:lpstr>measured vibration (RMS) induced by 9 m/s air flow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Development of sector beam and ladder fabrication</vt:lpstr>
      <vt:lpstr>ladder to sector out2 bond fixture in the shops</vt:lpstr>
      <vt:lpstr>sector chuck parts</vt:lpstr>
      <vt:lpstr>ladder chuck parts</vt:lpstr>
      <vt:lpstr>out2 silk screen assembly for applying glue that holds ladder to the sector</vt:lpstr>
      <vt:lpstr>ladder assembly fixture</vt:lpstr>
      <vt:lpstr>ladder fixture</vt:lpstr>
      <vt:lpstr>Sector structures</vt:lpstr>
      <vt:lpstr>ladder fabrication and tooling</vt:lpstr>
      <vt:lpstr>ladder fabrication and tooling</vt:lpstr>
      <vt:lpstr>ladder fabrication and tooling</vt:lpstr>
      <vt:lpstr>ladder fabrication and tooling</vt:lpstr>
      <vt:lpstr>Testing equipment used in cooling measurements</vt:lpstr>
      <vt:lpstr>vibration modes – preliminary – better composite numbers available</vt:lpstr>
      <vt:lpstr>Vibration from STAR support, accelerometer measurement</vt:lpstr>
      <vt:lpstr>Vibrations caused by airflow</vt:lpstr>
      <vt:lpstr>wind tunnel, rapid prototype parts from model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howard</dc:creator>
  <cp:lastModifiedBy>hhwieman</cp:lastModifiedBy>
  <cp:revision>73</cp:revision>
  <cp:lastPrinted>2011-08-30T22:15:05Z</cp:lastPrinted>
  <dcterms:created xsi:type="dcterms:W3CDTF">1601-01-01T00:00:00Z</dcterms:created>
  <dcterms:modified xsi:type="dcterms:W3CDTF">2011-09-07T19:23:46Z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