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4" r:id="rId1"/>
  </p:sldMasterIdLst>
  <p:notesMasterIdLst>
    <p:notesMasterId r:id="rId13"/>
  </p:notesMasterIdLst>
  <p:handoutMasterIdLst>
    <p:handoutMasterId r:id="rId14"/>
  </p:handoutMasterIdLst>
  <p:sldIdLst>
    <p:sldId id="280" r:id="rId2"/>
    <p:sldId id="282" r:id="rId3"/>
    <p:sldId id="385" r:id="rId4"/>
    <p:sldId id="388" r:id="rId5"/>
    <p:sldId id="389" r:id="rId6"/>
    <p:sldId id="393" r:id="rId7"/>
    <p:sldId id="386" r:id="rId8"/>
    <p:sldId id="391" r:id="rId9"/>
    <p:sldId id="387" r:id="rId10"/>
    <p:sldId id="394" r:id="rId11"/>
    <p:sldId id="383" r:id="rId1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00FF"/>
    <a:srgbClr val="205DE7"/>
    <a:srgbClr val="62C260"/>
    <a:srgbClr val="00FF00"/>
    <a:srgbClr val="FF3300"/>
    <a:srgbClr val="1178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1" autoAdjust="0"/>
    <p:restoredTop sz="95169" autoAdjust="0"/>
  </p:normalViewPr>
  <p:slideViewPr>
    <p:cSldViewPr>
      <p:cViewPr varScale="1">
        <p:scale>
          <a:sx n="70" d="100"/>
          <a:sy n="70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442" y="-10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fld id="{4D15D382-7BB6-4690-814F-4D7D047C4FDE}" type="datetimeFigureOut">
              <a:rPr lang="en-US"/>
              <a:pPr>
                <a:defRPr/>
              </a:pPr>
              <a:t>9/5/2011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fld id="{A1BC4FD9-28A3-4F83-A256-D81CB300F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95220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cs typeface="ヒラギノ角ゴ Pro W3"/>
              </a:defRPr>
            </a:lvl1pPr>
          </a:lstStyle>
          <a:p>
            <a:pPr>
              <a:defRPr/>
            </a:pPr>
            <a:fld id="{071D2613-565F-4938-B95D-65CAC8837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55220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 smtClean="0">
              <a:latin typeface="Arial" pitchFamily="34" charset="0"/>
              <a:ea typeface="ヒラギノ角ゴ Pro W3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029DB4-CF4F-488A-B67D-50840D084DF9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C6A4B9C1-57AC-4C92-B1DC-7E8A4DDEE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0" name="5-Point Star 9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B1BBB23-C432-4F50-86CD-D23F1689C384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1905000" y="6553200"/>
            <a:ext cx="59436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11" name="Picture 4" descr="SC-Banner-CMYK-whitethumb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AEDA58E6-C4DD-47D7-BB86-131C17307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 descr="LBNL_Alt_Logo_HorzRight_Fina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609600" y="6497625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8" name="5-Point Star 17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BNL_Alt_Logo_HorzRight_Fin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623350" y="6491325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4D139A51-8821-414C-9F3F-70BA04F964DC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1905000" y="6553200"/>
            <a:ext cx="5943600" cy="27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048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11" name="Picture 4" descr="SC-Banner-CMYK-whitethumb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F7F4A668-356A-40CF-A273-8FA56D405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7" name="5-Point Star 16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LBNL_Alt_Logo_HorzRight_Fin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09600" y="6498200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B7BE6683-94C8-4697-8645-212B34C96AC0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8" name="Rectangle 13"/>
          <p:cNvSpPr/>
          <p:nvPr/>
        </p:nvSpPr>
        <p:spPr>
          <a:xfrm>
            <a:off x="1905000" y="6553200"/>
            <a:ext cx="5943600" cy="27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3048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12" name="Picture 4" descr="SC-Banner-CMYK-whitethumb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903F9056-7A3D-400D-8AE2-C1EF6BF48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8" name="5-Point Star 17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7D940315-6EC0-46C5-A2F0-8FD0A4E8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fld id="{F739B8E9-696B-4040-B617-F150A5CF2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LBNL_Alt_Logo_HorzRight_Final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6200" y="6532000"/>
            <a:ext cx="1447800" cy="305274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76200"/>
            <a:ext cx="7620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533400" y="6505075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defRPr/>
            </a:pPr>
            <a:r>
              <a:rPr lang="en-US" sz="1200" i="1" dirty="0">
                <a:solidFill>
                  <a:srgbClr val="002060"/>
                </a:solidFill>
                <a:latin typeface="Arial" charset="0"/>
              </a:rPr>
              <a:t>L. Greiner</a:t>
            </a:r>
            <a:endParaRPr lang="en-US" sz="1400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 sz="12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3DCE7A6A-D525-4D89-A45B-EBC2786C461D}" type="slidenum">
              <a:rPr lang="en-US" smtClean="0">
                <a:latin typeface="+mn-lt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5000" y="6553200"/>
            <a:ext cx="5943600" cy="27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i="1" dirty="0" smtClean="0">
                <a:solidFill>
                  <a:srgbClr val="000090"/>
                </a:solidFill>
                <a:cs typeface="Arial" pitchFamily="34" charset="0"/>
              </a:rPr>
              <a:t>IPHC meeting – September 5-6, 2011</a:t>
            </a:r>
            <a:endParaRPr lang="en-US" sz="1200" b="1" i="1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2058" name="Picture 4" descr="SC-Banner-CMYK-whitethumb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0" y="6530975"/>
            <a:ext cx="8382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 userDrawn="1"/>
        </p:nvGrpSpPr>
        <p:grpSpPr>
          <a:xfrm>
            <a:off x="8046010" y="76200"/>
            <a:ext cx="1097990" cy="381000"/>
            <a:chOff x="5181600" y="1295400"/>
            <a:chExt cx="1097990" cy="381000"/>
          </a:xfrm>
        </p:grpSpPr>
        <p:sp>
          <p:nvSpPr>
            <p:cNvPr id="18" name="5-Point Star 17"/>
            <p:cNvSpPr/>
            <p:nvPr/>
          </p:nvSpPr>
          <p:spPr>
            <a:xfrm>
              <a:off x="5181600" y="1295400"/>
              <a:ext cx="381000" cy="381000"/>
            </a:xfrm>
            <a:prstGeom prst="star5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800" y="1364400"/>
              <a:ext cx="10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  <a:endParaRPr lang="en-US" sz="1400" b="1" i="1" dirty="0">
                <a:solidFill>
                  <a:srgbClr val="0000FF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lum bright="24000" contrast="41000"/>
          </a:blip>
          <a:srcRect/>
          <a:stretch>
            <a:fillRect/>
          </a:stretch>
        </p:blipFill>
        <p:spPr bwMode="auto">
          <a:xfrm>
            <a:off x="228600" y="2667000"/>
            <a:ext cx="59512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5791200" y="3810000"/>
            <a:ext cx="33528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u="sng" dirty="0"/>
              <a:t>LBNL</a:t>
            </a:r>
          </a:p>
          <a:p>
            <a:pPr algn="ctr"/>
            <a:r>
              <a:rPr lang="en-US" sz="1200" u="sng" dirty="0"/>
              <a:t>Leo Greiner</a:t>
            </a:r>
            <a:r>
              <a:rPr lang="en-US" sz="1200" dirty="0"/>
              <a:t>, Eric </a:t>
            </a:r>
            <a:r>
              <a:rPr lang="en-US" sz="1200" dirty="0" err="1" smtClean="0"/>
              <a:t>Anderssen</a:t>
            </a:r>
            <a:r>
              <a:rPr lang="en-US" sz="1200" dirty="0" smtClean="0"/>
              <a:t>,</a:t>
            </a:r>
            <a:endParaRPr lang="en-US" sz="1200" dirty="0"/>
          </a:p>
          <a:p>
            <a:pPr algn="ctr"/>
            <a:r>
              <a:rPr lang="en-US" sz="1200" dirty="0"/>
              <a:t>Thorsten </a:t>
            </a:r>
            <a:r>
              <a:rPr lang="en-US" sz="1200" dirty="0" err="1"/>
              <a:t>Stezelberger</a:t>
            </a:r>
            <a:r>
              <a:rPr lang="en-US" sz="1200" dirty="0"/>
              <a:t>, Joe Silber, </a:t>
            </a:r>
            <a:r>
              <a:rPr lang="en-US" sz="1200" dirty="0" err="1"/>
              <a:t>Xiangming</a:t>
            </a:r>
            <a:r>
              <a:rPr lang="en-US" sz="1200" dirty="0"/>
              <a:t> Sun, Michal </a:t>
            </a:r>
            <a:r>
              <a:rPr lang="en-US" sz="1200" dirty="0" err="1"/>
              <a:t>Szelezniak</a:t>
            </a:r>
            <a:r>
              <a:rPr lang="en-US" sz="1200" dirty="0"/>
              <a:t>, </a:t>
            </a:r>
            <a:r>
              <a:rPr lang="en-US" sz="1200" dirty="0" err="1"/>
              <a:t>Chinh</a:t>
            </a:r>
            <a:r>
              <a:rPr lang="en-US" sz="1200" dirty="0"/>
              <a:t> Vu, </a:t>
            </a:r>
          </a:p>
          <a:p>
            <a:pPr algn="ctr"/>
            <a:r>
              <a:rPr lang="en-US" sz="1200" dirty="0"/>
              <a:t>Howard </a:t>
            </a:r>
            <a:r>
              <a:rPr lang="en-US" sz="1200" dirty="0" err="1"/>
              <a:t>Wieman</a:t>
            </a:r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u="sng" dirty="0"/>
              <a:t>UTA</a:t>
            </a:r>
          </a:p>
          <a:p>
            <a:pPr algn="ctr"/>
            <a:r>
              <a:rPr lang="en-US" sz="1200" dirty="0" smtClean="0"/>
              <a:t>Jerry Hoffman, Jo </a:t>
            </a:r>
            <a:r>
              <a:rPr lang="en-US" sz="1200" dirty="0" err="1"/>
              <a:t>Schambach</a:t>
            </a:r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u="sng" dirty="0"/>
              <a:t>IPHC Strasburg</a:t>
            </a:r>
          </a:p>
          <a:p>
            <a:pPr algn="ctr"/>
            <a:r>
              <a:rPr lang="en-US" sz="1200" dirty="0"/>
              <a:t>Marc Winter CMOS group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685800" y="1219200"/>
            <a:ext cx="777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/>
            <a:r>
              <a:rPr lang="en-US" sz="3200" u="sng" dirty="0"/>
              <a:t>STAR Pixel Detector</a:t>
            </a:r>
          </a:p>
          <a:p>
            <a:pPr algn="ctr" defTabSz="457200"/>
            <a:r>
              <a:rPr lang="en-US" sz="3200" u="sng" dirty="0" smtClean="0"/>
              <a:t>Probe Testing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</a:t>
            </a:r>
            <a:br>
              <a:rPr lang="en-US" sz="3200" dirty="0"/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521700" y="65405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Talk Outline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57200" y="12192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Phase-1/2 probe testing system design</a:t>
            </a:r>
          </a:p>
          <a:p>
            <a:pPr marL="342900" indent="-342900" defTabSz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Current </a:t>
            </a:r>
            <a:r>
              <a:rPr lang="en-US" sz="2800" dirty="0" smtClean="0"/>
              <a:t>capabilities</a:t>
            </a:r>
          </a:p>
          <a:p>
            <a:pPr marL="342900" indent="-342900" defTabSz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Ultimate sensor probe testing</a:t>
            </a:r>
          </a:p>
          <a:p>
            <a:pPr marL="342900" indent="-342900" defTabSz="4572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  <a:p>
            <a:pPr marL="342900" indent="-342900" defTabSz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Summary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Probe Test System Design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400800" y="1143000"/>
            <a:ext cx="1600200" cy="10668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Probe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Card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48400" y="2971800"/>
            <a:ext cx="1981200" cy="19050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Probe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47800" y="1143000"/>
            <a:ext cx="1600200" cy="10668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Power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Supply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29000" y="3124200"/>
            <a:ext cx="1600200" cy="1066800"/>
          </a:xfrm>
          <a:prstGeom prst="roundRect">
            <a:avLst/>
          </a:prstGeom>
          <a:noFill/>
          <a:ln w="508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RDO Board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29000" y="4876800"/>
            <a:ext cx="1600200" cy="10668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Control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048000" y="1371600"/>
            <a:ext cx="3352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8" idx="0"/>
          </p:cNvCxnSpPr>
          <p:nvPr/>
        </p:nvCxnSpPr>
        <p:spPr>
          <a:xfrm rot="5400000" flipH="1" flipV="1">
            <a:off x="4667250" y="1390650"/>
            <a:ext cx="1295400" cy="2171700"/>
          </a:xfrm>
          <a:prstGeom prst="bentConnector2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  <a:endCxn id="8" idx="2"/>
          </p:cNvCxnSpPr>
          <p:nvPr/>
        </p:nvCxnSpPr>
        <p:spPr>
          <a:xfrm rot="5400000" flipH="1" flipV="1">
            <a:off x="3886200" y="4533900"/>
            <a:ext cx="685800" cy="1588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9" idx="3"/>
            <a:endCxn id="6" idx="2"/>
          </p:cNvCxnSpPr>
          <p:nvPr/>
        </p:nvCxnSpPr>
        <p:spPr>
          <a:xfrm flipV="1">
            <a:off x="5029200" y="4876800"/>
            <a:ext cx="2209800" cy="533400"/>
          </a:xfrm>
          <a:prstGeom prst="bentConnector2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10428" y="1637985"/>
            <a:ext cx="1180772" cy="36933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CUSTOM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08871" y="4358514"/>
            <a:ext cx="659155" cy="36933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USB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30114" y="5227572"/>
            <a:ext cx="1005403" cy="36933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SERIAL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92129" y="1188342"/>
            <a:ext cx="1056700" cy="36933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POWER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3200400"/>
            <a:ext cx="30748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probe test system</a:t>
            </a:r>
          </a:p>
          <a:p>
            <a:r>
              <a:rPr lang="en-US" sz="2000" dirty="0" smtClean="0"/>
              <a:t>is based on our prototype</a:t>
            </a:r>
          </a:p>
          <a:p>
            <a:r>
              <a:rPr lang="en-US" sz="2000" dirty="0" smtClean="0"/>
              <a:t>readout board.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620000" cy="488950"/>
          </a:xfrm>
        </p:spPr>
        <p:txBody>
          <a:bodyPr/>
          <a:lstStyle/>
          <a:p>
            <a:r>
              <a:rPr lang="en-US" dirty="0" smtClean="0"/>
              <a:t>Probe Testing Mechanical Design</a:t>
            </a:r>
            <a:endParaRPr lang="en-US" dirty="0"/>
          </a:p>
        </p:txBody>
      </p:sp>
      <p:pic>
        <p:nvPicPr>
          <p:cNvPr id="4" name="Picture 15" descr="P1090197_lowres2"/>
          <p:cNvPicPr>
            <a:picLocks noChangeAspect="1" noChangeArrowheads="1"/>
          </p:cNvPicPr>
          <p:nvPr/>
        </p:nvPicPr>
        <p:blipFill>
          <a:blip r:embed="rId2" cstate="print"/>
          <a:srcRect b="6342"/>
          <a:stretch>
            <a:fillRect/>
          </a:stretch>
        </p:blipFill>
        <p:spPr bwMode="auto">
          <a:xfrm>
            <a:off x="2819400" y="1524000"/>
            <a:ext cx="596393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2819400" y="877669"/>
            <a:ext cx="5943600" cy="64633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Vacuum chuck for probe testing 20 (50 </a:t>
            </a:r>
            <a:r>
              <a:rPr lang="el-GR" sz="1800" kern="0" dirty="0">
                <a:solidFill>
                  <a:sysClr val="windowText" lastClr="000000"/>
                </a:solidFill>
                <a:latin typeface="Arial" charset="0"/>
              </a:rPr>
              <a:t>μ</a:t>
            </a:r>
            <a:r>
              <a:rPr lang="en-US" sz="18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m thick) MAPS sensors per testing session.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" y="1143000"/>
            <a:ext cx="2667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  <a:defRPr/>
            </a:pPr>
            <a:r>
              <a:rPr lang="en-US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Automated test system based on the prototype RDO system gives a qualitative analysis of probed sensors including identification of dead/stuck pixels/columns.</a:t>
            </a:r>
            <a:endParaRPr lang="en-US" kern="0" dirty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Phase-1 Probe Card</a:t>
            </a:r>
            <a:endParaRPr lang="en-US" dirty="0"/>
          </a:p>
        </p:txBody>
      </p:sp>
      <p:pic>
        <p:nvPicPr>
          <p:cNvPr id="4" name="Content Placeholder 3" descr="P10002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331" t="20203" r="3280" b="15819"/>
          <a:stretch>
            <a:fillRect/>
          </a:stretch>
        </p:blipFill>
        <p:spPr>
          <a:xfrm rot="-5400000">
            <a:off x="4235116" y="2013284"/>
            <a:ext cx="5474368" cy="2971800"/>
          </a:xfrm>
        </p:spPr>
      </p:pic>
      <p:sp>
        <p:nvSpPr>
          <p:cNvPr id="5" name="Rectangle 4"/>
          <p:cNvSpPr/>
          <p:nvPr/>
        </p:nvSpPr>
        <p:spPr>
          <a:xfrm>
            <a:off x="5943600" y="762000"/>
            <a:ext cx="2514600" cy="10668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49314" y="1828800"/>
            <a:ext cx="45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81800" y="2590800"/>
            <a:ext cx="838200" cy="8382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62600" y="914400"/>
            <a:ext cx="304800" cy="4953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24600" y="4800600"/>
            <a:ext cx="1143000" cy="10668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67400" y="4495800"/>
            <a:ext cx="1752600" cy="2286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2000" y="3886200"/>
            <a:ext cx="38100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Ribbon cable connection to RDO Board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09800" y="838200"/>
            <a:ext cx="242329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Analog buffering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0" y="3048000"/>
            <a:ext cx="165782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Probe pins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33600" y="4953000"/>
            <a:ext cx="210346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Digital section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2057400"/>
            <a:ext cx="267252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55</a:t>
            </a:r>
            <a:r>
              <a:rPr lang="en-US" dirty="0" smtClean="0"/>
              <a:t>Fe source shield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2" idx="3"/>
          </p:cNvCxnSpPr>
          <p:nvPr/>
        </p:nvCxnSpPr>
        <p:spPr>
          <a:xfrm>
            <a:off x="4633092" y="1069033"/>
            <a:ext cx="1843908" cy="1501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5" idx="3"/>
          </p:cNvCxnSpPr>
          <p:nvPr/>
        </p:nvCxnSpPr>
        <p:spPr>
          <a:xfrm flipV="1">
            <a:off x="4882326" y="2057401"/>
            <a:ext cx="2280474" cy="2308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886200" y="3200400"/>
            <a:ext cx="32004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3"/>
          </p:cNvCxnSpPr>
          <p:nvPr/>
        </p:nvCxnSpPr>
        <p:spPr>
          <a:xfrm flipV="1">
            <a:off x="4572000" y="3733800"/>
            <a:ext cx="1143000" cy="5678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3"/>
          </p:cNvCxnSpPr>
          <p:nvPr/>
        </p:nvCxnSpPr>
        <p:spPr>
          <a:xfrm>
            <a:off x="4572000" y="4301699"/>
            <a:ext cx="2057400" cy="2703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4" idx="3"/>
          </p:cNvCxnSpPr>
          <p:nvPr/>
        </p:nvCxnSpPr>
        <p:spPr>
          <a:xfrm flipV="1">
            <a:off x="4237061" y="5181600"/>
            <a:ext cx="2392339" cy="22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696200" y="4800600"/>
            <a:ext cx="533400" cy="10668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371600" y="5638800"/>
            <a:ext cx="385073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Power regulation/switching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25" idx="3"/>
          </p:cNvCxnSpPr>
          <p:nvPr/>
        </p:nvCxnSpPr>
        <p:spPr>
          <a:xfrm flipV="1">
            <a:off x="5222334" y="5334000"/>
            <a:ext cx="2778666" cy="5356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Probe card testing</a:t>
            </a:r>
            <a:endParaRPr lang="en-US" dirty="0"/>
          </a:p>
        </p:txBody>
      </p:sp>
      <p:pic>
        <p:nvPicPr>
          <p:cNvPr id="4" name="Content Placeholder 3" descr="P10002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331" t="20203" r="3280" b="15819"/>
          <a:stretch>
            <a:fillRect/>
          </a:stretch>
        </p:blipFill>
        <p:spPr>
          <a:xfrm rot="-5400000">
            <a:off x="3320716" y="2013284"/>
            <a:ext cx="5474368" cy="2971800"/>
          </a:xfrm>
        </p:spPr>
      </p:pic>
      <p:pic>
        <p:nvPicPr>
          <p:cNvPr id="5" name="Picture 4" descr="Leo.jpg"/>
          <p:cNvPicPr>
            <a:picLocks noChangeAspect="1"/>
          </p:cNvPicPr>
          <p:nvPr/>
        </p:nvPicPr>
        <p:blipFill>
          <a:blip r:embed="rId3" cstate="print"/>
          <a:srcRect l="23025" t="6383" r="23250" b="23404"/>
          <a:stretch>
            <a:fillRect/>
          </a:stretch>
        </p:blipFill>
        <p:spPr>
          <a:xfrm>
            <a:off x="5867399" y="2514600"/>
            <a:ext cx="775855" cy="91440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81000" y="1143000"/>
            <a:ext cx="396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wire bond a sensor to the probe card to test the full functionality of the probe card and testing system before the probes are mounted to the card.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620000" cy="488950"/>
          </a:xfrm>
        </p:spPr>
        <p:txBody>
          <a:bodyPr/>
          <a:lstStyle/>
          <a:p>
            <a:r>
              <a:rPr lang="en-US" dirty="0" smtClean="0"/>
              <a:t>System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r>
              <a:rPr lang="en-US" dirty="0" smtClean="0"/>
              <a:t>We have a scripted probe testing setup based on our individual testing board scripts.</a:t>
            </a:r>
          </a:p>
          <a:p>
            <a:r>
              <a:rPr lang="en-US" dirty="0" smtClean="0"/>
              <a:t>We test at full RDO speed of 160 </a:t>
            </a:r>
            <a:r>
              <a:rPr lang="en-US" dirty="0" err="1" smtClean="0"/>
              <a:t>MHz.</a:t>
            </a:r>
            <a:endParaRPr lang="en-US" dirty="0" smtClean="0"/>
          </a:p>
          <a:p>
            <a:r>
              <a:rPr lang="en-US" dirty="0" smtClean="0"/>
              <a:t>Power is regulated and switched on the probe card.</a:t>
            </a:r>
          </a:p>
          <a:p>
            <a:r>
              <a:rPr lang="en-US" dirty="0" smtClean="0"/>
              <a:t>Transfer function data is taken and analyzed in root with scripts.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620000" cy="488950"/>
          </a:xfrm>
        </p:spPr>
        <p:txBody>
          <a:bodyPr/>
          <a:lstStyle/>
          <a:p>
            <a:r>
              <a:rPr lang="en-US" dirty="0" smtClean="0"/>
              <a:t>Sensor Test Sequence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6858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 draw (power on)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Chip id (JTAG)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 JTAG multiple patterns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Load Default JTAG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current draw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DACs - scan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VREF2, then scan to find VREF1 so that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threshold = 0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threshold scan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noProof="0" dirty="0" smtClean="0">
                <a:latin typeface="+mn-lt"/>
                <a:ea typeface="+mn-ea"/>
                <a:cs typeface="+mn-cs"/>
              </a:rPr>
              <a:t>LED test + power consumption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Analog</a:t>
            </a:r>
            <a:r>
              <a:rPr kumimoji="0" lang="en-US" sz="2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RDO noise measurement on all sensors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aseline="0" noProof="0" dirty="0" smtClean="0">
                <a:latin typeface="+mn-lt"/>
                <a:ea typeface="+mn-ea"/>
                <a:cs typeface="+mn-cs"/>
              </a:rPr>
              <a:t>Source measurement on 1 sensor/wafer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Repeat sequence for 3.0V and 2.9V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aseline="0" noProof="0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105400"/>
            <a:ext cx="7467600" cy="120032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All results are saved to a database that will be used for selecting sensors to build into ladders and sectors and for building configuration JTAG commands.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620000" cy="488950"/>
          </a:xfrm>
        </p:spPr>
        <p:txBody>
          <a:bodyPr/>
          <a:lstStyle/>
          <a:p>
            <a:r>
              <a:rPr lang="en-US" dirty="0" smtClean="0"/>
              <a:t>Ultimate Sensor Probe Card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525963"/>
          </a:xfrm>
        </p:spPr>
        <p:txBody>
          <a:bodyPr/>
          <a:lstStyle/>
          <a:p>
            <a:r>
              <a:rPr lang="en-US" dirty="0" smtClean="0"/>
              <a:t>Based on the successful Phase-1 probe card.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Schematic in progress at LBNL</a:t>
            </a:r>
          </a:p>
          <a:p>
            <a:r>
              <a:rPr lang="en-US" dirty="0" smtClean="0"/>
              <a:t>Expected to be complete by September 15</a:t>
            </a:r>
          </a:p>
          <a:p>
            <a:endParaRPr lang="en-US" dirty="0" smtClean="0"/>
          </a:p>
          <a:p>
            <a:r>
              <a:rPr lang="en-US" dirty="0" smtClean="0"/>
              <a:t>Is IPHC interested in probe cards for Ultimate?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PXL Mechanical Construction</a:t>
            </a:r>
          </a:p>
        </p:txBody>
      </p:sp>
      <p:pic>
        <p:nvPicPr>
          <p:cNvPr id="24" name="Picture 2" descr="C:\Users\ecanderssen\Desktop\New folder\2011-04-27_13-52-52_2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4419600" cy="24826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Howard Wieman\My Documents\aps project\mechanical\PXL phase 1 oct 24 2008 A\out2\pics ladder assembly\P10004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200400"/>
            <a:ext cx="4419600" cy="294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1090197_lowres2"/>
          <p:cNvPicPr>
            <a:picLocks noChangeAspect="1" noChangeArrowheads="1"/>
          </p:cNvPicPr>
          <p:nvPr/>
        </p:nvPicPr>
        <p:blipFill>
          <a:blip r:embed="rId7" cstate="print"/>
          <a:srcRect b="6342"/>
          <a:stretch>
            <a:fillRect/>
          </a:stretch>
        </p:blipFill>
        <p:spPr bwMode="auto">
          <a:xfrm>
            <a:off x="4724400" y="3200400"/>
            <a:ext cx="4191000" cy="294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181600" y="1066800"/>
            <a:ext cx="35274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u="sng" dirty="0" smtClean="0"/>
              <a:t>PXL Mechanical</a:t>
            </a:r>
          </a:p>
          <a:p>
            <a:endParaRPr lang="en-US" sz="1800" dirty="0" smtClean="0"/>
          </a:p>
          <a:p>
            <a:r>
              <a:rPr lang="en-US" sz="1800" dirty="0" smtClean="0"/>
              <a:t>D-tube and sectors</a:t>
            </a:r>
          </a:p>
          <a:p>
            <a:r>
              <a:rPr lang="en-US" sz="1800" dirty="0" smtClean="0"/>
              <a:t>Ladder </a:t>
            </a:r>
            <a:r>
              <a:rPr lang="en-US" sz="1800" dirty="0" err="1" smtClean="0"/>
              <a:t>fixturing</a:t>
            </a:r>
            <a:endParaRPr lang="en-US" sz="1800" dirty="0" smtClean="0"/>
          </a:p>
          <a:p>
            <a:r>
              <a:rPr lang="en-US" sz="1800" dirty="0" smtClean="0"/>
              <a:t>Vacuum chuck for 50um sensors</a:t>
            </a:r>
            <a:endParaRPr lang="en-US" sz="1800" dirty="0"/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rot="10800000">
            <a:off x="3581400" y="1676400"/>
            <a:ext cx="1600200" cy="129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505200" y="2209800"/>
            <a:ext cx="1905000" cy="160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753100" y="32385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 CD-1 review November 20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 CD-1 review November 2009</Template>
  <TotalTime>21174</TotalTime>
  <Words>372</Words>
  <Application>Microsoft Office PowerPoint</Application>
  <PresentationFormat>On-screen Show (4:3)</PresentationFormat>
  <Paragraphs>81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white CD-1 review November 2009</vt:lpstr>
      <vt:lpstr>Slide 1</vt:lpstr>
      <vt:lpstr>Talk Outline</vt:lpstr>
      <vt:lpstr>Probe Test System Design</vt:lpstr>
      <vt:lpstr>Probe Testing Mechanical Design</vt:lpstr>
      <vt:lpstr>Phase-1 Probe Card</vt:lpstr>
      <vt:lpstr>Probe card testing</vt:lpstr>
      <vt:lpstr>System Attributes</vt:lpstr>
      <vt:lpstr>Sensor Test Sequence</vt:lpstr>
      <vt:lpstr>Ultimate Sensor Probe Card</vt:lpstr>
      <vt:lpstr>Slide 10</vt:lpstr>
      <vt:lpstr>PXL Mechanical Construction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Detector</dc:title>
  <dc:creator>ECAnderssen_local</dc:creator>
  <cp:lastModifiedBy>leo</cp:lastModifiedBy>
  <cp:revision>1332</cp:revision>
  <cp:lastPrinted>2009-10-06T19:02:25Z</cp:lastPrinted>
  <dcterms:created xsi:type="dcterms:W3CDTF">2009-10-25T18:41:13Z</dcterms:created>
  <dcterms:modified xsi:type="dcterms:W3CDTF">2011-09-05T09:42:13Z</dcterms:modified>
</cp:coreProperties>
</file>