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4" r:id="rId1"/>
  </p:sldMasterIdLst>
  <p:notesMasterIdLst>
    <p:notesMasterId r:id="rId10"/>
  </p:notesMasterIdLst>
  <p:handoutMasterIdLst>
    <p:handoutMasterId r:id="rId11"/>
  </p:handoutMasterIdLst>
  <p:sldIdLst>
    <p:sldId id="384" r:id="rId2"/>
    <p:sldId id="385" r:id="rId3"/>
    <p:sldId id="386" r:id="rId4"/>
    <p:sldId id="387" r:id="rId5"/>
    <p:sldId id="390" r:id="rId6"/>
    <p:sldId id="378" r:id="rId7"/>
    <p:sldId id="391" r:id="rId8"/>
    <p:sldId id="392" r:id="rId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FF"/>
    <a:srgbClr val="205DE7"/>
    <a:srgbClr val="62C260"/>
    <a:srgbClr val="00FF00"/>
    <a:srgbClr val="FF3300"/>
    <a:srgbClr val="1178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1" autoAdjust="0"/>
    <p:restoredTop sz="95169" autoAdjust="0"/>
  </p:normalViewPr>
  <p:slideViewPr>
    <p:cSldViewPr>
      <p:cViewPr varScale="1">
        <p:scale>
          <a:sx n="70" d="100"/>
          <a:sy n="70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442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4D15D382-7BB6-4690-814F-4D7D047C4FDE}" type="datetimeFigureOut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A1BC4FD9-28A3-4F83-A256-D81CB300F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95220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071D2613-565F-4938-B95D-65CAC8837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5220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 smtClean="0">
              <a:latin typeface="Arial" pitchFamily="34" charset="0"/>
              <a:ea typeface="ヒラギノ角ゴ Pro W3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7B945D-EB96-49A8-8744-6F0D13517DF1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737305-9203-4985-847D-00A0E989B2E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C6A4B9C1-57AC-4C92-B1DC-7E8A4DDEE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0" name="5-Point Star 9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B1BBB23-C432-4F50-86CD-D23F1689C384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1905000" y="6553200"/>
            <a:ext cx="59436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1" name="Picture 4" descr="SC-Banner-CMYK-whitethumb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AEDA58E6-C4DD-47D7-BB86-131C17307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 descr="LBNL_Alt_Logo_HorzRight_Fina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09600" y="649762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BNL_Alt_Logo_HorzRight_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23350" y="649132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4D139A51-8821-414C-9F3F-70BA04F964DC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1" name="Picture 4" descr="SC-Banner-CMYK-whitethumb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F7F4A668-356A-40CF-A273-8FA56D405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7" name="5-Point Star 16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LBNL_Alt_Logo_HorzRight_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09600" y="6498200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B7BE6683-94C8-4697-8645-212B34C96AC0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8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2" name="Picture 4" descr="SC-Banner-CMYK-whitethumb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903F9056-7A3D-400D-8AE2-C1EF6BF48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7D940315-6EC0-46C5-A2F0-8FD0A4E8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F739B8E9-696B-4040-B617-F150A5CF2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LBNL_Alt_Logo_HorzRight_Final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76200"/>
            <a:ext cx="7620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533400" y="650507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3DCE7A6A-D525-4D89-A45B-EBC2786C461D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2058" name="Picture 4" descr="SC-Banner-CMYK-whitethumb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rnc.lbl.gov/hft/hardware/docs/cd23/CLOSEOUT_STAR_HFT-Final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nc.lbl.gov/hft/hardware/docs/cd23/ultimate_prototype_changes.doc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nc.lbl.gov/hft/hardware/docs/misc/PXL_sched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09600" y="152400"/>
            <a:ext cx="777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/>
            <a:r>
              <a:rPr lang="en-US" sz="3200" u="sng" dirty="0" smtClean="0"/>
              <a:t>Plans for the next year</a:t>
            </a:r>
            <a:endParaRPr lang="en-US" sz="3200" u="sng" dirty="0"/>
          </a:p>
          <a:p>
            <a:pPr algn="ctr" defTabSz="457200"/>
            <a:endParaRPr lang="en-US" u="sng" dirty="0"/>
          </a:p>
          <a:p>
            <a:pPr algn="ctr" defTabSz="457200"/>
            <a:r>
              <a:rPr lang="en-US" sz="2000" dirty="0" smtClean="0"/>
              <a:t>A short report on review results and plans for 2011-2012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8521700" y="65405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pic>
        <p:nvPicPr>
          <p:cNvPr id="6" name="Picture 4" descr="fv_Project_Overview_Nov11"/>
          <p:cNvPicPr>
            <a:picLocks noChangeAspect="1" noChangeArrowheads="1"/>
          </p:cNvPicPr>
          <p:nvPr/>
        </p:nvPicPr>
        <p:blipFill>
          <a:blip r:embed="rId3" cstate="print">
            <a:lum bright="13000" contrast="12000"/>
          </a:blip>
          <a:srcRect l="14999" t="33333" r="23334" b="13333"/>
          <a:stretch>
            <a:fillRect/>
          </a:stretch>
        </p:blipFill>
        <p:spPr bwMode="auto">
          <a:xfrm>
            <a:off x="304800" y="2209800"/>
            <a:ext cx="5867400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72200" y="2209800"/>
            <a:ext cx="3048000" cy="270843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1400" dirty="0"/>
              <a:t>TPC – Time Projection Chamber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US" sz="1400" dirty="0"/>
              <a:t>(main tracking detector in STAR)</a:t>
            </a:r>
          </a:p>
          <a:p>
            <a:pPr marL="228600" indent="-228600">
              <a:buFont typeface="Wingdings" pitchFamily="2" charset="2"/>
              <a:buNone/>
            </a:pPr>
            <a:endParaRPr lang="en-US" sz="1400" i="1" dirty="0"/>
          </a:p>
          <a:p>
            <a:pPr marL="228600" indent="-228600">
              <a:buFont typeface="Wingdings" pitchFamily="2" charset="2"/>
              <a:buNone/>
            </a:pPr>
            <a:r>
              <a:rPr lang="en-US" sz="1400" i="1" dirty="0"/>
              <a:t>HFT – Heavy Flavor Tracker</a:t>
            </a:r>
          </a:p>
          <a:p>
            <a:pPr marL="228600" indent="-228600">
              <a:buSzPct val="75000"/>
              <a:buFont typeface="Wingdings" pitchFamily="2" charset="2"/>
              <a:buChar char="l"/>
            </a:pPr>
            <a:r>
              <a:rPr lang="en-US" sz="1400" dirty="0"/>
              <a:t>SSD – Silicon Strip </a:t>
            </a:r>
            <a:r>
              <a:rPr lang="en-US" sz="1400" dirty="0" smtClean="0"/>
              <a:t>Detector </a:t>
            </a:r>
            <a:endParaRPr lang="en-US" sz="1400" dirty="0"/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/>
              <a:t>r = 22 </a:t>
            </a:r>
            <a:r>
              <a:rPr lang="en-US" sz="1200" dirty="0" smtClean="0"/>
              <a:t>cm</a:t>
            </a:r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 smtClean="0"/>
              <a:t>LBNL – Jim Thomas</a:t>
            </a:r>
            <a:endParaRPr lang="en-US" sz="1200" dirty="0"/>
          </a:p>
          <a:p>
            <a:pPr marL="228600" indent="-228600">
              <a:buSzPct val="75000"/>
              <a:buFont typeface="Wingdings" pitchFamily="2" charset="2"/>
              <a:buChar char="l"/>
            </a:pPr>
            <a:r>
              <a:rPr lang="en-US" sz="1400" dirty="0"/>
              <a:t>IST – Inner Silicon Tracker</a:t>
            </a:r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/>
              <a:t>r = 14 </a:t>
            </a:r>
            <a:r>
              <a:rPr lang="en-US" sz="1200" dirty="0" smtClean="0"/>
              <a:t>cm</a:t>
            </a:r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 smtClean="0"/>
              <a:t>MIT – Bernd </a:t>
            </a:r>
            <a:r>
              <a:rPr lang="en-US" sz="1200" dirty="0" err="1" smtClean="0"/>
              <a:t>Surrow</a:t>
            </a:r>
            <a:endParaRPr lang="en-US" sz="1200" dirty="0"/>
          </a:p>
          <a:p>
            <a:pPr marL="228600" indent="-228600">
              <a:buSzPct val="75000"/>
              <a:buFont typeface="Wingdings" pitchFamily="2" charset="2"/>
              <a:buChar char="l"/>
            </a:pPr>
            <a:r>
              <a:rPr lang="en-US" sz="1400" dirty="0"/>
              <a:t>PXL – Pixel Detector </a:t>
            </a:r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/>
              <a:t>r = 2.5, 8 </a:t>
            </a:r>
            <a:r>
              <a:rPr lang="en-US" sz="1200" dirty="0" smtClean="0"/>
              <a:t>cm</a:t>
            </a:r>
          </a:p>
          <a:p>
            <a:pPr marL="742950" lvl="1" indent="-285750">
              <a:buSzPct val="75000"/>
              <a:buFont typeface="Wingdings" pitchFamily="2" charset="2"/>
              <a:buChar char="l"/>
            </a:pPr>
            <a:r>
              <a:rPr lang="en-US" sz="1200" dirty="0" smtClean="0"/>
              <a:t>LBNL – Leo Greiner</a:t>
            </a:r>
            <a:endParaRPr lang="en-US" sz="1200" dirty="0"/>
          </a:p>
        </p:txBody>
      </p:sp>
      <p:sp>
        <p:nvSpPr>
          <p:cNvPr id="9" name="Oval 8"/>
          <p:cNvSpPr/>
          <p:nvPr/>
        </p:nvSpPr>
        <p:spPr>
          <a:xfrm>
            <a:off x="5943600" y="4191000"/>
            <a:ext cx="2667000" cy="8382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488950"/>
          </a:xfrm>
        </p:spPr>
        <p:txBody>
          <a:bodyPr/>
          <a:lstStyle/>
          <a:p>
            <a:r>
              <a:rPr lang="en-US" dirty="0" smtClean="0"/>
              <a:t>CD-2/3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800" u="sng" dirty="0" smtClean="0"/>
              <a:t>“Lehman” Review held on July 13-14 at BNL</a:t>
            </a:r>
          </a:p>
          <a:p>
            <a:r>
              <a:rPr lang="en-US" sz="1800" dirty="0" smtClean="0"/>
              <a:t>Production readiness review. For CD-3 design must be 80-90% complete. This involves a significant amount of technical and design documentation beyond the Technical Design Report (TDR).</a:t>
            </a:r>
          </a:p>
          <a:p>
            <a:r>
              <a:rPr lang="en-US" sz="1800" dirty="0" smtClean="0"/>
              <a:t>Partial list of required materials (See EIR below):</a:t>
            </a:r>
          </a:p>
          <a:p>
            <a:pPr lvl="1"/>
            <a:r>
              <a:rPr lang="en-US" sz="1600" dirty="0" smtClean="0"/>
              <a:t>Complete resource loaded schedule – Critical path analysis, etc.</a:t>
            </a:r>
          </a:p>
          <a:p>
            <a:pPr lvl="1"/>
            <a:r>
              <a:rPr lang="en-US" sz="1600" dirty="0" smtClean="0"/>
              <a:t>Project execution plan – CD-4 parameters, Management plan, etc.</a:t>
            </a:r>
          </a:p>
          <a:p>
            <a:pPr lvl="1"/>
            <a:r>
              <a:rPr lang="en-US" sz="1600" dirty="0" smtClean="0"/>
              <a:t>Safety, Risk assessment, value engineering, etc. </a:t>
            </a:r>
          </a:p>
          <a:p>
            <a:endParaRPr lang="en-US" sz="1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CD-2/3 general results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18160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400050" indent="-400050"/>
            <a:r>
              <a:rPr lang="en-US" sz="2000" dirty="0" smtClean="0"/>
              <a:t>The review went very well: presentations were good, good questions from the reviewers, generally well answered. Good detail in the technical breakout sessions. Overall the reviewers seemed quite satisfied. </a:t>
            </a:r>
          </a:p>
          <a:p>
            <a:pPr marL="400050" indent="-400050"/>
            <a:r>
              <a:rPr lang="en-US" sz="2000" dirty="0" smtClean="0"/>
              <a:t>All detector subsystems, integration/safety, management, etc. were judged to have met the review charge requirements. </a:t>
            </a:r>
          </a:p>
          <a:p>
            <a:pPr marL="400050" indent="-400050"/>
            <a:r>
              <a:rPr lang="en-US" sz="2000" dirty="0" smtClean="0"/>
              <a:t>The management/cost-schedule side of the review had comments that reflect some internal DOE questions, more on this later.</a:t>
            </a:r>
          </a:p>
          <a:p>
            <a:pPr marL="400050" indent="-400050"/>
            <a:r>
              <a:rPr lang="en-US" sz="2000" dirty="0" smtClean="0"/>
              <a:t>I will present </a:t>
            </a:r>
            <a:r>
              <a:rPr lang="en-US" sz="2000" dirty="0" smtClean="0"/>
              <a:t>only the relevant PXL recommendations, </a:t>
            </a:r>
            <a:r>
              <a:rPr lang="en-US" sz="2000" dirty="0" smtClean="0"/>
              <a:t>the complete closeout review report showing review committee, charge, etc. may be found at: </a:t>
            </a:r>
            <a:r>
              <a:rPr lang="en-US" sz="2000" dirty="0" smtClean="0">
                <a:hlinkClick r:id="rId2"/>
              </a:rPr>
              <a:t>http://rnc.lbl.gov/hft/hardware/docs/cd23/CLOSEOUT_STAR_HFT-Final.pdf</a:t>
            </a:r>
            <a:endParaRPr lang="en-US" sz="2000" dirty="0" smtClean="0"/>
          </a:p>
          <a:p>
            <a:pPr marL="400050" indent="-400050"/>
            <a:endParaRPr lang="en-US" sz="2000" dirty="0" smtClean="0"/>
          </a:p>
          <a:p>
            <a:pPr algn="ctr">
              <a:buNone/>
            </a:pPr>
            <a:endParaRPr lang="en-US" sz="2000" u="sng" dirty="0" smtClean="0"/>
          </a:p>
          <a:p>
            <a:pPr algn="ctr">
              <a:buNone/>
            </a:pPr>
            <a:endParaRPr lang="en-US" sz="2000" u="sn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620000" cy="488950"/>
          </a:xfrm>
        </p:spPr>
        <p:txBody>
          <a:bodyPr/>
          <a:lstStyle/>
          <a:p>
            <a:r>
              <a:rPr lang="en-US" dirty="0" smtClean="0"/>
              <a:t>PXL CD-2/3 Selected </a:t>
            </a:r>
            <a:r>
              <a:rPr lang="en-US" sz="3200" dirty="0" smtClean="0"/>
              <a:t>Review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343400"/>
          </a:xfrm>
        </p:spPr>
        <p:txBody>
          <a:bodyPr/>
          <a:lstStyle/>
          <a:p>
            <a:endParaRPr lang="en-US" sz="1800" dirty="0" smtClean="0"/>
          </a:p>
          <a:p>
            <a:r>
              <a:rPr lang="en-US" sz="2000" dirty="0" smtClean="0"/>
              <a:t>The ESAAB review has been scheduled for September 22.</a:t>
            </a:r>
          </a:p>
          <a:p>
            <a:r>
              <a:rPr lang="en-US" sz="2000" dirty="0" smtClean="0"/>
              <a:t>The Recommendation for PXL has been addressed, report on impact may be found here: </a:t>
            </a:r>
            <a:r>
              <a:rPr lang="en-US" sz="2000" dirty="0" smtClean="0">
                <a:hlinkClick r:id="rId2"/>
              </a:rPr>
              <a:t>http://rnc.lbl.gov/hft/hardware/docs/cd23/ultimate_prototype_changes.docx</a:t>
            </a:r>
            <a:r>
              <a:rPr lang="en-US" sz="2000" dirty="0" smtClean="0"/>
              <a:t> </a:t>
            </a:r>
          </a:p>
          <a:p>
            <a:r>
              <a:rPr lang="en-US" sz="2400" b="1" dirty="0" smtClean="0"/>
              <a:t>We will use the final (Ultimate) sensors for the prototype detector.</a:t>
            </a:r>
          </a:p>
          <a:p>
            <a:endParaRPr lang="en-US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838200"/>
            <a:ext cx="7848600" cy="1323439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/>
              <a:t>2.1.3 PXL Recommendations</a:t>
            </a:r>
          </a:p>
          <a:p>
            <a:r>
              <a:rPr lang="en-US" sz="2000" dirty="0" smtClean="0"/>
              <a:t>Decide by September 1 which technology, Phase-I or Ultimate Prototype, to implement in the engineering run. However, CD-2/3 approval is not contingent upon this decision.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Selected HFT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Tasks for the next year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/>
          <a:lstStyle/>
          <a:p>
            <a:r>
              <a:rPr lang="en-US" sz="2000" dirty="0" smtClean="0"/>
              <a:t>Installation of Inner Detector Support (IDS) system expected ~ October/November 2011. (staged for FGT installation, uses old beam pipe)</a:t>
            </a:r>
          </a:p>
          <a:p>
            <a:r>
              <a:rPr lang="en-US" sz="2000" dirty="0" smtClean="0"/>
              <a:t>Beam testing of sensor telescopes at CERN (PXL) October 2011.</a:t>
            </a:r>
          </a:p>
          <a:p>
            <a:r>
              <a:rPr lang="en-US" sz="2000" dirty="0" smtClean="0"/>
              <a:t>Production of the rest of the IDS to support the new beam pipe.</a:t>
            </a:r>
          </a:p>
          <a:p>
            <a:r>
              <a:rPr lang="en-US" sz="2000" dirty="0" smtClean="0"/>
              <a:t>Installation of the new IDS pieces and new beam pipe in ~ October 2012.</a:t>
            </a:r>
          </a:p>
          <a:p>
            <a:r>
              <a:rPr lang="en-US" sz="2000" dirty="0" smtClean="0"/>
              <a:t>Production of a prototype PXL detector using complete mechanics, installation tooling, sensors, RDO system, interface to STAR. This will allow for both an in beam test of the PXL design and a measurement of the charged particle environment at low </a:t>
            </a:r>
            <a:r>
              <a:rPr lang="en-US" sz="2000" dirty="0" smtClean="0"/>
              <a:t>radius.</a:t>
            </a:r>
            <a:endParaRPr lang="en-US" sz="2000" dirty="0" smtClean="0"/>
          </a:p>
          <a:p>
            <a:r>
              <a:rPr lang="en-US" sz="2000" dirty="0" smtClean="0"/>
              <a:t>The installation for the PXL prototype detector is scheduled for December 2012.</a:t>
            </a:r>
          </a:p>
          <a:p>
            <a:r>
              <a:rPr lang="en-US" sz="2000" dirty="0" smtClean="0"/>
              <a:t>The SSD and IST detectors are not scheduled to be installed until 2013.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3200" dirty="0" smtClean="0"/>
              <a:t>PXL tasks for 2011-2012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5344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 have a deliverable of a working prototype detector (3 sectors) to be installed at the end of 2012. </a:t>
            </a:r>
          </a:p>
          <a:p>
            <a:r>
              <a:rPr lang="en-US" sz="2000" dirty="0" smtClean="0"/>
              <a:t>Thus we need to produce first articles of all of the production stages for the final detector.</a:t>
            </a:r>
          </a:p>
          <a:p>
            <a:endParaRPr lang="en-US" sz="2000" dirty="0" smtClean="0"/>
          </a:p>
          <a:p>
            <a:r>
              <a:rPr lang="en-US" sz="2000" dirty="0" smtClean="0"/>
              <a:t>Tasks for 2011-2012: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Probe testing working for Ultimate sensors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Cable design complete with Cu conductors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New pre-production RDO (all boards) system working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Full firmware and software for data-taking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All mechanical designs complete and tested.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Mechanical structures fabricated.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Ladders =&gt; sectors fabricated + full scripted testing.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Metrology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Slow control system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Software for tracking using metrology data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Software for cosmic ray / beam testing tracking.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etc.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Schedule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096000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 complete project schedule is available at: </a:t>
            </a:r>
            <a:r>
              <a:rPr lang="en-US" sz="1600" dirty="0" smtClean="0">
                <a:hlinkClick r:id="rId2"/>
              </a:rPr>
              <a:t>http://rnc.lbl.gov/hft/hardware/docs/misc/PXL_sched.pdf</a:t>
            </a:r>
            <a:endParaRPr lang="en-US" sz="1600" dirty="0" smtClean="0"/>
          </a:p>
          <a:p>
            <a:endParaRPr lang="en-US" sz="1600" dirty="0"/>
          </a:p>
        </p:txBody>
      </p:sp>
      <p:pic>
        <p:nvPicPr>
          <p:cNvPr id="5" name="Picture 4" descr="simp_sch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97895"/>
            <a:ext cx="9144000" cy="3862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620000" cy="488950"/>
          </a:xfrm>
        </p:spPr>
        <p:txBody>
          <a:bodyPr/>
          <a:lstStyle/>
          <a:p>
            <a:r>
              <a:rPr lang="en-US" dirty="0" smtClean="0"/>
              <a:t>Projected completion dates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982177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Order Ultimate sensors: September 2011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First Ladder cable in FR-4: </a:t>
            </a:r>
            <a:r>
              <a:rPr lang="en-US" dirty="0" smtClean="0"/>
              <a:t>Oct/Nov </a:t>
            </a:r>
            <a:r>
              <a:rPr lang="en-US" dirty="0" smtClean="0"/>
              <a:t>2011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First product probe testing: </a:t>
            </a:r>
            <a:r>
              <a:rPr lang="en-US" dirty="0" smtClean="0"/>
              <a:t>January </a:t>
            </a:r>
            <a:r>
              <a:rPr lang="en-US" dirty="0" smtClean="0"/>
              <a:t>2012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Ultimate probe testing complete: February 2012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PXL RDO ready: </a:t>
            </a:r>
            <a:r>
              <a:rPr lang="en-US" dirty="0" smtClean="0"/>
              <a:t>April </a:t>
            </a:r>
            <a:r>
              <a:rPr lang="en-US" dirty="0" smtClean="0"/>
              <a:t>2012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First prototype sectors: </a:t>
            </a:r>
            <a:r>
              <a:rPr lang="en-US" dirty="0" smtClean="0"/>
              <a:t>August </a:t>
            </a:r>
            <a:r>
              <a:rPr lang="en-US" dirty="0" smtClean="0"/>
              <a:t>2012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Install Prototype detector: January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 CD-1 review November 2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 CD-1 review November 2009</Template>
  <TotalTime>19738</TotalTime>
  <Words>676</Words>
  <Application>Microsoft Office PowerPoint</Application>
  <PresentationFormat>On-screen Show (4:3)</PresentationFormat>
  <Paragraphs>76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white CD-1 review November 2009</vt:lpstr>
      <vt:lpstr>Slide 1</vt:lpstr>
      <vt:lpstr>CD-2/3 Review</vt:lpstr>
      <vt:lpstr>CD-2/3 general results</vt:lpstr>
      <vt:lpstr>PXL CD-2/3 Selected Review results</vt:lpstr>
      <vt:lpstr>Selected HFT Tasks for the next year</vt:lpstr>
      <vt:lpstr>PXL tasks for 2011-2012</vt:lpstr>
      <vt:lpstr>Simplified Schedule</vt:lpstr>
      <vt:lpstr>Projected completion dates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Detector</dc:title>
  <dc:creator>ECAnderssen_local</dc:creator>
  <cp:lastModifiedBy>leo</cp:lastModifiedBy>
  <cp:revision>1246</cp:revision>
  <cp:lastPrinted>2009-10-06T19:02:25Z</cp:lastPrinted>
  <dcterms:created xsi:type="dcterms:W3CDTF">2009-10-25T18:41:13Z</dcterms:created>
  <dcterms:modified xsi:type="dcterms:W3CDTF">2011-09-04T14:08:22Z</dcterms:modified>
</cp:coreProperties>
</file>